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19"/>
  </p:notesMasterIdLst>
  <p:handoutMasterIdLst>
    <p:handoutMasterId r:id="rId220"/>
  </p:handoutMasterIdLst>
  <p:sldIdLst>
    <p:sldId id="1165" r:id="rId4"/>
    <p:sldId id="839" r:id="rId5"/>
    <p:sldId id="1164" r:id="rId6"/>
    <p:sldId id="256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7" r:id="rId15"/>
    <p:sldId id="295" r:id="rId16"/>
    <p:sldId id="298" r:id="rId17"/>
    <p:sldId id="296" r:id="rId18"/>
    <p:sldId id="299" r:id="rId19"/>
    <p:sldId id="285" r:id="rId20"/>
    <p:sldId id="301" r:id="rId21"/>
    <p:sldId id="257" r:id="rId22"/>
    <p:sldId id="1160" r:id="rId23"/>
    <p:sldId id="302" r:id="rId24"/>
    <p:sldId id="286" r:id="rId25"/>
    <p:sldId id="303" r:id="rId26"/>
    <p:sldId id="300" r:id="rId27"/>
    <p:sldId id="280" r:id="rId28"/>
    <p:sldId id="840" r:id="rId29"/>
    <p:sldId id="842" r:id="rId30"/>
    <p:sldId id="887" r:id="rId31"/>
    <p:sldId id="888" r:id="rId32"/>
    <p:sldId id="889" r:id="rId33"/>
    <p:sldId id="890" r:id="rId34"/>
    <p:sldId id="891" r:id="rId35"/>
    <p:sldId id="892" r:id="rId36"/>
    <p:sldId id="893" r:id="rId37"/>
    <p:sldId id="904" r:id="rId38"/>
    <p:sldId id="894" r:id="rId39"/>
    <p:sldId id="895" r:id="rId40"/>
    <p:sldId id="896" r:id="rId41"/>
    <p:sldId id="897" r:id="rId42"/>
    <p:sldId id="905" r:id="rId43"/>
    <p:sldId id="906" r:id="rId44"/>
    <p:sldId id="907" r:id="rId45"/>
    <p:sldId id="908" r:id="rId46"/>
    <p:sldId id="909" r:id="rId47"/>
    <p:sldId id="914" r:id="rId48"/>
    <p:sldId id="910" r:id="rId49"/>
    <p:sldId id="911" r:id="rId50"/>
    <p:sldId id="915" r:id="rId51"/>
    <p:sldId id="913" r:id="rId52"/>
    <p:sldId id="916" r:id="rId53"/>
    <p:sldId id="917" r:id="rId54"/>
    <p:sldId id="918" r:id="rId55"/>
    <p:sldId id="912" r:id="rId56"/>
    <p:sldId id="919" r:id="rId57"/>
    <p:sldId id="920" r:id="rId58"/>
    <p:sldId id="921" r:id="rId59"/>
    <p:sldId id="611" r:id="rId60"/>
    <p:sldId id="797" r:id="rId61"/>
    <p:sldId id="830" r:id="rId62"/>
    <p:sldId id="800" r:id="rId63"/>
    <p:sldId id="801" r:id="rId64"/>
    <p:sldId id="802" r:id="rId65"/>
    <p:sldId id="803" r:id="rId66"/>
    <p:sldId id="1109" r:id="rId67"/>
    <p:sldId id="1090" r:id="rId68"/>
    <p:sldId id="1135" r:id="rId69"/>
    <p:sldId id="1134" r:id="rId70"/>
    <p:sldId id="1138" r:id="rId71"/>
    <p:sldId id="1139" r:id="rId72"/>
    <p:sldId id="1140" r:id="rId73"/>
    <p:sldId id="1136" r:id="rId74"/>
    <p:sldId id="1141" r:id="rId75"/>
    <p:sldId id="1142" r:id="rId76"/>
    <p:sldId id="1143" r:id="rId77"/>
    <p:sldId id="1137" r:id="rId78"/>
    <p:sldId id="1144" r:id="rId79"/>
    <p:sldId id="1145" r:id="rId80"/>
    <p:sldId id="1146" r:id="rId81"/>
    <p:sldId id="1147" r:id="rId82"/>
    <p:sldId id="1088" r:id="rId83"/>
    <p:sldId id="1148" r:id="rId84"/>
    <p:sldId id="1149" r:id="rId85"/>
    <p:sldId id="1150" r:id="rId86"/>
    <p:sldId id="1151" r:id="rId87"/>
    <p:sldId id="1152" r:id="rId88"/>
    <p:sldId id="1153" r:id="rId89"/>
    <p:sldId id="520" r:id="rId90"/>
    <p:sldId id="1154" r:id="rId91"/>
    <p:sldId id="1155" r:id="rId92"/>
    <p:sldId id="1156" r:id="rId93"/>
    <p:sldId id="1157" r:id="rId94"/>
    <p:sldId id="526" r:id="rId95"/>
    <p:sldId id="527" r:id="rId96"/>
    <p:sldId id="528" r:id="rId97"/>
    <p:sldId id="529" r:id="rId98"/>
    <p:sldId id="530" r:id="rId99"/>
    <p:sldId id="531" r:id="rId100"/>
    <p:sldId id="532" r:id="rId101"/>
    <p:sldId id="533" r:id="rId102"/>
    <p:sldId id="534" r:id="rId103"/>
    <p:sldId id="1158" r:id="rId104"/>
    <p:sldId id="536" r:id="rId105"/>
    <p:sldId id="535" r:id="rId106"/>
    <p:sldId id="1159" r:id="rId107"/>
    <p:sldId id="615" r:id="rId108"/>
    <p:sldId id="522" r:id="rId109"/>
    <p:sldId id="523" r:id="rId110"/>
    <p:sldId id="524" r:id="rId111"/>
    <p:sldId id="525" r:id="rId112"/>
    <p:sldId id="616" r:id="rId113"/>
    <p:sldId id="620" r:id="rId114"/>
    <p:sldId id="618" r:id="rId115"/>
    <p:sldId id="517" r:id="rId116"/>
    <p:sldId id="518" r:id="rId117"/>
    <p:sldId id="519" r:id="rId118"/>
    <p:sldId id="516" r:id="rId119"/>
    <p:sldId id="621" r:id="rId120"/>
    <p:sldId id="521" r:id="rId121"/>
    <p:sldId id="622" r:id="rId122"/>
    <p:sldId id="515" r:id="rId123"/>
    <p:sldId id="623" r:id="rId124"/>
    <p:sldId id="262" r:id="rId125"/>
    <p:sldId id="258" r:id="rId126"/>
    <p:sldId id="264" r:id="rId127"/>
    <p:sldId id="263" r:id="rId128"/>
    <p:sldId id="259" r:id="rId129"/>
    <p:sldId id="265" r:id="rId130"/>
    <p:sldId id="267" r:id="rId131"/>
    <p:sldId id="266" r:id="rId132"/>
    <p:sldId id="261" r:id="rId133"/>
    <p:sldId id="1098" r:id="rId134"/>
    <p:sldId id="676" r:id="rId135"/>
    <p:sldId id="838" r:id="rId136"/>
    <p:sldId id="678" r:id="rId137"/>
    <p:sldId id="837" r:id="rId138"/>
    <p:sldId id="836" r:id="rId139"/>
    <p:sldId id="681" r:id="rId140"/>
    <p:sldId id="682" r:id="rId141"/>
    <p:sldId id="683" r:id="rId142"/>
    <p:sldId id="684" r:id="rId143"/>
    <p:sldId id="793" r:id="rId144"/>
    <p:sldId id="794" r:id="rId145"/>
    <p:sldId id="796" r:id="rId146"/>
    <p:sldId id="1100" r:id="rId147"/>
    <p:sldId id="1101" r:id="rId148"/>
    <p:sldId id="1102" r:id="rId149"/>
    <p:sldId id="1099" r:id="rId150"/>
    <p:sldId id="1068" r:id="rId151"/>
    <p:sldId id="1069" r:id="rId152"/>
    <p:sldId id="278" r:id="rId153"/>
    <p:sldId id="277" r:id="rId154"/>
    <p:sldId id="1071" r:id="rId155"/>
    <p:sldId id="503" r:id="rId156"/>
    <p:sldId id="1092" r:id="rId157"/>
    <p:sldId id="497" r:id="rId158"/>
    <p:sldId id="1056" r:id="rId159"/>
    <p:sldId id="498" r:id="rId160"/>
    <p:sldId id="499" r:id="rId161"/>
    <p:sldId id="537" r:id="rId162"/>
    <p:sldId id="540" r:id="rId163"/>
    <p:sldId id="1062" r:id="rId164"/>
    <p:sldId id="538" r:id="rId165"/>
    <p:sldId id="539" r:id="rId166"/>
    <p:sldId id="500" r:id="rId167"/>
    <p:sldId id="1047" r:id="rId168"/>
    <p:sldId id="902" r:id="rId169"/>
    <p:sldId id="1048" r:id="rId170"/>
    <p:sldId id="541" r:id="rId171"/>
    <p:sldId id="504" r:id="rId172"/>
    <p:sldId id="505" r:id="rId173"/>
    <p:sldId id="507" r:id="rId174"/>
    <p:sldId id="1064" r:id="rId175"/>
    <p:sldId id="506" r:id="rId176"/>
    <p:sldId id="508" r:id="rId177"/>
    <p:sldId id="1049" r:id="rId178"/>
    <p:sldId id="510" r:id="rId179"/>
    <p:sldId id="511" r:id="rId180"/>
    <p:sldId id="1052" r:id="rId181"/>
    <p:sldId id="1051" r:id="rId182"/>
    <p:sldId id="512" r:id="rId183"/>
    <p:sldId id="1053" r:id="rId184"/>
    <p:sldId id="1093" r:id="rId185"/>
    <p:sldId id="1072" r:id="rId186"/>
    <p:sldId id="513" r:id="rId187"/>
    <p:sldId id="1073" r:id="rId188"/>
    <p:sldId id="1074" r:id="rId189"/>
    <p:sldId id="1061" r:id="rId190"/>
    <p:sldId id="1094" r:id="rId191"/>
    <p:sldId id="1057" r:id="rId192"/>
    <p:sldId id="1095" r:id="rId193"/>
    <p:sldId id="1096" r:id="rId194"/>
    <p:sldId id="1097" r:id="rId195"/>
    <p:sldId id="1060" r:id="rId196"/>
    <p:sldId id="347" r:id="rId197"/>
    <p:sldId id="349" r:id="rId198"/>
    <p:sldId id="350" r:id="rId199"/>
    <p:sldId id="351" r:id="rId200"/>
    <p:sldId id="352" r:id="rId201"/>
    <p:sldId id="353" r:id="rId202"/>
    <p:sldId id="354" r:id="rId203"/>
    <p:sldId id="355" r:id="rId204"/>
    <p:sldId id="356" r:id="rId205"/>
    <p:sldId id="357" r:id="rId206"/>
    <p:sldId id="358" r:id="rId207"/>
    <p:sldId id="359" r:id="rId208"/>
    <p:sldId id="395" r:id="rId209"/>
    <p:sldId id="396" r:id="rId210"/>
    <p:sldId id="1104" r:id="rId211"/>
    <p:sldId id="1105" r:id="rId212"/>
    <p:sldId id="1106" r:id="rId213"/>
    <p:sldId id="1107" r:id="rId214"/>
    <p:sldId id="1108" r:id="rId215"/>
    <p:sldId id="1161" r:id="rId216"/>
    <p:sldId id="1163" r:id="rId217"/>
    <p:sldId id="876" r:id="rId218"/>
  </p:sldIdLst>
  <p:sldSz cx="9144000" cy="6858000" type="screen4x3"/>
  <p:notesSz cx="9996488" cy="68643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EB5A22"/>
    <a:srgbClr val="F47710"/>
    <a:srgbClr val="EF821E"/>
    <a:srgbClr val="464646"/>
    <a:srgbClr val="FF9933"/>
    <a:srgbClr val="0563C1"/>
    <a:srgbClr val="A06181"/>
    <a:srgbClr val="1E73C8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7" autoAdjust="0"/>
    <p:restoredTop sz="93908" autoAdjust="0"/>
  </p:normalViewPr>
  <p:slideViewPr>
    <p:cSldViewPr snapToGrid="0">
      <p:cViewPr varScale="1">
        <p:scale>
          <a:sx n="96" d="100"/>
          <a:sy n="96" d="100"/>
        </p:scale>
        <p:origin x="-96" y="-222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13350"/>
    </p:cViewPr>
  </p:sorterViewPr>
  <p:notesViewPr>
    <p:cSldViewPr snapToGrid="0">
      <p:cViewPr varScale="1">
        <p:scale>
          <a:sx n="81" d="100"/>
          <a:sy n="81" d="100"/>
        </p:scale>
        <p:origin x="178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70" Type="http://schemas.openxmlformats.org/officeDocument/2006/relationships/slide" Target="slides/slide167.xml"/><Relationship Id="rId191" Type="http://schemas.openxmlformats.org/officeDocument/2006/relationships/slide" Target="slides/slide188.xml"/><Relationship Id="rId205" Type="http://schemas.openxmlformats.org/officeDocument/2006/relationships/slide" Target="slides/slide202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181" Type="http://schemas.openxmlformats.org/officeDocument/2006/relationships/slide" Target="slides/slide178.xml"/><Relationship Id="rId216" Type="http://schemas.openxmlformats.org/officeDocument/2006/relationships/slide" Target="slides/slide213.xml"/><Relationship Id="rId22" Type="http://schemas.openxmlformats.org/officeDocument/2006/relationships/slide" Target="slides/slide19.xml"/><Relationship Id="rId43" Type="http://schemas.openxmlformats.org/officeDocument/2006/relationships/slide" Target="slides/slide40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39" Type="http://schemas.openxmlformats.org/officeDocument/2006/relationships/slide" Target="slides/slide136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71" Type="http://schemas.openxmlformats.org/officeDocument/2006/relationships/slide" Target="slides/slide168.xml"/><Relationship Id="rId192" Type="http://schemas.openxmlformats.org/officeDocument/2006/relationships/slide" Target="slides/slide189.xml"/><Relationship Id="rId206" Type="http://schemas.openxmlformats.org/officeDocument/2006/relationships/slide" Target="slides/slide203.xml"/><Relationship Id="rId12" Type="http://schemas.openxmlformats.org/officeDocument/2006/relationships/slide" Target="slides/slide9.xml"/><Relationship Id="rId33" Type="http://schemas.openxmlformats.org/officeDocument/2006/relationships/slide" Target="slides/slide30.xml"/><Relationship Id="rId108" Type="http://schemas.openxmlformats.org/officeDocument/2006/relationships/slide" Target="slides/slide105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5" Type="http://schemas.openxmlformats.org/officeDocument/2006/relationships/slide" Target="slides/slide72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61" Type="http://schemas.openxmlformats.org/officeDocument/2006/relationships/slide" Target="slides/slide158.xml"/><Relationship Id="rId182" Type="http://schemas.openxmlformats.org/officeDocument/2006/relationships/slide" Target="slides/slide179.xml"/><Relationship Id="rId217" Type="http://schemas.openxmlformats.org/officeDocument/2006/relationships/slide" Target="slides/slide214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5" Type="http://schemas.openxmlformats.org/officeDocument/2006/relationships/slide" Target="slides/slide62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51" Type="http://schemas.openxmlformats.org/officeDocument/2006/relationships/slide" Target="slides/slide148.xml"/><Relationship Id="rId172" Type="http://schemas.openxmlformats.org/officeDocument/2006/relationships/slide" Target="slides/slide169.xml"/><Relationship Id="rId193" Type="http://schemas.openxmlformats.org/officeDocument/2006/relationships/slide" Target="slides/slide190.xml"/><Relationship Id="rId207" Type="http://schemas.openxmlformats.org/officeDocument/2006/relationships/slide" Target="slides/slide204.xml"/><Relationship Id="rId13" Type="http://schemas.openxmlformats.org/officeDocument/2006/relationships/slide" Target="slides/slide10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20" Type="http://schemas.openxmlformats.org/officeDocument/2006/relationships/slide" Target="slides/slide117.xml"/><Relationship Id="rId141" Type="http://schemas.openxmlformats.org/officeDocument/2006/relationships/slide" Target="slides/slide138.xml"/><Relationship Id="rId7" Type="http://schemas.openxmlformats.org/officeDocument/2006/relationships/slide" Target="slides/slide4.xml"/><Relationship Id="rId162" Type="http://schemas.openxmlformats.org/officeDocument/2006/relationships/slide" Target="slides/slide159.xml"/><Relationship Id="rId183" Type="http://schemas.openxmlformats.org/officeDocument/2006/relationships/slide" Target="slides/slide180.xml"/><Relationship Id="rId218" Type="http://schemas.openxmlformats.org/officeDocument/2006/relationships/slide" Target="slides/slide215.xml"/><Relationship Id="rId24" Type="http://schemas.openxmlformats.org/officeDocument/2006/relationships/slide" Target="slides/slide21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31" Type="http://schemas.openxmlformats.org/officeDocument/2006/relationships/slide" Target="slides/slide128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4" Type="http://schemas.openxmlformats.org/officeDocument/2006/relationships/slide" Target="slides/slide191.xml"/><Relationship Id="rId208" Type="http://schemas.openxmlformats.org/officeDocument/2006/relationships/slide" Target="slides/slide205.xml"/><Relationship Id="rId14" Type="http://schemas.openxmlformats.org/officeDocument/2006/relationships/slide" Target="slides/slide11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slide" Target="slides/slide181.xml"/><Relationship Id="rId189" Type="http://schemas.openxmlformats.org/officeDocument/2006/relationships/slide" Target="slides/slide186.xml"/><Relationship Id="rId21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11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79" Type="http://schemas.openxmlformats.org/officeDocument/2006/relationships/slide" Target="slides/slide176.xml"/><Relationship Id="rId195" Type="http://schemas.openxmlformats.org/officeDocument/2006/relationships/slide" Target="slides/slide192.xml"/><Relationship Id="rId209" Type="http://schemas.openxmlformats.org/officeDocument/2006/relationships/slide" Target="slides/slide206.xml"/><Relationship Id="rId190" Type="http://schemas.openxmlformats.org/officeDocument/2006/relationships/slide" Target="slides/slide187.xml"/><Relationship Id="rId204" Type="http://schemas.openxmlformats.org/officeDocument/2006/relationships/slide" Target="slides/slide201.xml"/><Relationship Id="rId220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slide" Target="slides/slide161.xml"/><Relationship Id="rId169" Type="http://schemas.openxmlformats.org/officeDocument/2006/relationships/slide" Target="slides/slide166.xml"/><Relationship Id="rId185" Type="http://schemas.openxmlformats.org/officeDocument/2006/relationships/slide" Target="slides/slide18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80" Type="http://schemas.openxmlformats.org/officeDocument/2006/relationships/slide" Target="slides/slide177.xml"/><Relationship Id="rId210" Type="http://schemas.openxmlformats.org/officeDocument/2006/relationships/slide" Target="slides/slide207.xml"/><Relationship Id="rId215" Type="http://schemas.openxmlformats.org/officeDocument/2006/relationships/slide" Target="slides/slide212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75" Type="http://schemas.openxmlformats.org/officeDocument/2006/relationships/slide" Target="slides/slide172.xml"/><Relationship Id="rId196" Type="http://schemas.openxmlformats.org/officeDocument/2006/relationships/slide" Target="slides/slide193.xml"/><Relationship Id="rId200" Type="http://schemas.openxmlformats.org/officeDocument/2006/relationships/slide" Target="slides/slide197.xml"/><Relationship Id="rId16" Type="http://schemas.openxmlformats.org/officeDocument/2006/relationships/slide" Target="slides/slide13.xml"/><Relationship Id="rId221" Type="http://schemas.openxmlformats.org/officeDocument/2006/relationships/presProps" Target="presProps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slide" Target="slides/slide162.xml"/><Relationship Id="rId186" Type="http://schemas.openxmlformats.org/officeDocument/2006/relationships/slide" Target="slides/slide183.xml"/><Relationship Id="rId211" Type="http://schemas.openxmlformats.org/officeDocument/2006/relationships/slide" Target="slides/slide208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slide" Target="slides/slide152.xml"/><Relationship Id="rId176" Type="http://schemas.openxmlformats.org/officeDocument/2006/relationships/slide" Target="slides/slide173.xml"/><Relationship Id="rId197" Type="http://schemas.openxmlformats.org/officeDocument/2006/relationships/slide" Target="slides/slide194.xml"/><Relationship Id="rId201" Type="http://schemas.openxmlformats.org/officeDocument/2006/relationships/slide" Target="slides/slide198.xml"/><Relationship Id="rId222" Type="http://schemas.openxmlformats.org/officeDocument/2006/relationships/viewProps" Target="viewProps.xml"/><Relationship Id="rId17" Type="http://schemas.openxmlformats.org/officeDocument/2006/relationships/slide" Target="slides/slide14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24" Type="http://schemas.openxmlformats.org/officeDocument/2006/relationships/slide" Target="slides/slide121.xml"/><Relationship Id="rId70" Type="http://schemas.openxmlformats.org/officeDocument/2006/relationships/slide" Target="slides/slide67.xml"/><Relationship Id="rId91" Type="http://schemas.openxmlformats.org/officeDocument/2006/relationships/slide" Target="slides/slide88.xml"/><Relationship Id="rId145" Type="http://schemas.openxmlformats.org/officeDocument/2006/relationships/slide" Target="slides/slide142.xml"/><Relationship Id="rId166" Type="http://schemas.openxmlformats.org/officeDocument/2006/relationships/slide" Target="slides/slide163.xml"/><Relationship Id="rId187" Type="http://schemas.openxmlformats.org/officeDocument/2006/relationships/slide" Target="slides/slide184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09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60" Type="http://schemas.openxmlformats.org/officeDocument/2006/relationships/slide" Target="slides/slide57.xml"/><Relationship Id="rId81" Type="http://schemas.openxmlformats.org/officeDocument/2006/relationships/slide" Target="slides/slide78.xml"/><Relationship Id="rId135" Type="http://schemas.openxmlformats.org/officeDocument/2006/relationships/slide" Target="slides/slide132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198" Type="http://schemas.openxmlformats.org/officeDocument/2006/relationships/slide" Target="slides/slide195.xml"/><Relationship Id="rId202" Type="http://schemas.openxmlformats.org/officeDocument/2006/relationships/slide" Target="slides/slide199.xml"/><Relationship Id="rId223" Type="http://schemas.openxmlformats.org/officeDocument/2006/relationships/theme" Target="theme/theme1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50" Type="http://schemas.openxmlformats.org/officeDocument/2006/relationships/slide" Target="slides/slide47.xml"/><Relationship Id="rId104" Type="http://schemas.openxmlformats.org/officeDocument/2006/relationships/slide" Target="slides/slide101.xml"/><Relationship Id="rId125" Type="http://schemas.openxmlformats.org/officeDocument/2006/relationships/slide" Target="slides/slide122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188" Type="http://schemas.openxmlformats.org/officeDocument/2006/relationships/slide" Target="slides/slide185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13" Type="http://schemas.openxmlformats.org/officeDocument/2006/relationships/slide" Target="slides/slide21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40" Type="http://schemas.openxmlformats.org/officeDocument/2006/relationships/slide" Target="slides/slide37.xml"/><Relationship Id="rId115" Type="http://schemas.openxmlformats.org/officeDocument/2006/relationships/slide" Target="slides/slide112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9" Type="http://schemas.openxmlformats.org/officeDocument/2006/relationships/slide" Target="slides/slide196.xml"/><Relationship Id="rId203" Type="http://schemas.openxmlformats.org/officeDocument/2006/relationships/slide" Target="slides/slide200.xml"/><Relationship Id="rId19" Type="http://schemas.openxmlformats.org/officeDocument/2006/relationships/slide" Target="slides/slide16.xml"/><Relationship Id="rId224" Type="http://schemas.openxmlformats.org/officeDocument/2006/relationships/tableStyles" Target="tableStyles.xml"/><Relationship Id="rId30" Type="http://schemas.openxmlformats.org/officeDocument/2006/relationships/slide" Target="slides/slide2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50629;&#47924;\&#49324;&#44368;&#50977;\%5b003%5d&#52509;&#47924;\&#52509;&#54924;\&#49688;&#51077;&#51648;&#52636;_&#52264;&#53944;&#49436;&#49885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50629;&#47924;\&#49324;&#44368;&#50977;\%5b003%5d&#52509;&#47924;\&#52509;&#54924;\&#49688;&#51077;&#51648;&#52636;_&#52264;&#53944;&#49436;&#49885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50629;&#47924;\&#49324;&#44368;&#50977;\%5b003%5d&#52509;&#47924;\&#52509;&#54924;\&#49688;&#51077;&#51648;&#52636;_&#52264;&#53944;&#49436;&#4988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50629;&#47924;\&#49324;&#44368;&#50977;\%5b003%5d&#52509;&#47924;\&#52509;&#54924;\&#49688;&#51077;&#51648;&#52636;_&#52264;&#53944;&#49436;&#4988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50629;&#47924;\&#49324;&#44368;&#50977;\%5b003%5d&#52509;&#47924;\&#52509;&#54924;\&#49688;&#51077;&#51648;&#52636;_&#52264;&#53944;&#49436;&#4988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684745629034085"/>
          <c:y val="0.23391586468358122"/>
          <c:w val="0.70468392180904393"/>
          <c:h val="0.6849175321755423"/>
        </c:manualLayout>
      </c:layout>
      <c:pie3DChart>
        <c:varyColors val="1"/>
        <c:ser>
          <c:idx val="0"/>
          <c:order val="0"/>
          <c:tx>
            <c:strRef>
              <c:f>수입!$B$1</c:f>
              <c:strCache>
                <c:ptCount val="1"/>
                <c:pt idx="0">
                  <c:v>금액</c:v>
                </c:pt>
              </c:strCache>
            </c:strRef>
          </c:tx>
          <c:explosion val="38"/>
          <c:dPt>
            <c:idx val="0"/>
            <c:bubble3D val="0"/>
            <c:explosion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1-A816-4AF1-B7C9-384685E69725}"/>
              </c:ext>
            </c:extLst>
          </c:dPt>
          <c:dLbls>
            <c:dLbl>
              <c:idx val="0"/>
              <c:layout>
                <c:manualLayout>
                  <c:x val="-0.11579597966086633"/>
                  <c:y val="0.1174968661326348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16-4AF1-B7C9-384685E69725}"/>
                </c:ext>
              </c:extLst>
            </c:dLbl>
            <c:dLbl>
              <c:idx val="1"/>
              <c:layout>
                <c:manualLayout>
                  <c:x val="-0.19114336236819704"/>
                  <c:y val="4.669031687184328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16-4AF1-B7C9-384685E69725}"/>
                </c:ext>
              </c:extLst>
            </c:dLbl>
            <c:dLbl>
              <c:idx val="2"/>
              <c:layout>
                <c:manualLayout>
                  <c:x val="-0.20039924029078529"/>
                  <c:y val="-8.2935844108875307E-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16-4AF1-B7C9-384685E69725}"/>
                </c:ext>
              </c:extLst>
            </c:dLbl>
            <c:dLbl>
              <c:idx val="3"/>
              <c:layout>
                <c:manualLayout>
                  <c:x val="-0.22366284628986835"/>
                  <c:y val="-5.1392571338147362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16-4AF1-B7C9-384685E69725}"/>
                </c:ext>
              </c:extLst>
            </c:dLbl>
            <c:dLbl>
              <c:idx val="4"/>
              <c:layout>
                <c:manualLayout>
                  <c:x val="-0.17965276049512086"/>
                  <c:y val="-9.945943349308256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16-4AF1-B7C9-384685E69725}"/>
                </c:ext>
              </c:extLst>
            </c:dLbl>
            <c:dLbl>
              <c:idx val="5"/>
              <c:layout>
                <c:manualLayout>
                  <c:x val="-7.7848844063134456E-2"/>
                  <c:y val="-0.1297307138335938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816-4AF1-B7C9-384685E69725}"/>
                </c:ext>
              </c:extLst>
            </c:dLbl>
            <c:dLbl>
              <c:idx val="6"/>
              <c:layout>
                <c:manualLayout>
                  <c:x val="0.16628580784596242"/>
                  <c:y val="-0.14731194211566534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816-4AF1-B7C9-384685E69725}"/>
                </c:ext>
              </c:extLst>
            </c:dLbl>
            <c:dLbl>
              <c:idx val="7"/>
              <c:layout>
                <c:manualLayout>
                  <c:x val="0.21841967384897493"/>
                  <c:y val="-0.1077861195793988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816-4AF1-B7C9-384685E69725}"/>
                </c:ext>
              </c:extLst>
            </c:dLbl>
            <c:dLbl>
              <c:idx val="8"/>
              <c:layout>
                <c:manualLayout>
                  <c:x val="0.27193005435850404"/>
                  <c:y val="-8.265791113895598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816-4AF1-B7C9-384685E69725}"/>
                </c:ext>
              </c:extLst>
            </c:dLbl>
            <c:dLbl>
              <c:idx val="9"/>
              <c:layout>
                <c:manualLayout>
                  <c:x val="0.32784818914139763"/>
                  <c:y val="-2.13398831591592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816-4AF1-B7C9-384685E69725}"/>
                </c:ext>
              </c:extLst>
            </c:dLbl>
            <c:dLbl>
              <c:idx val="10"/>
              <c:layout>
                <c:manualLayout>
                  <c:x val="0.27732342110671104"/>
                  <c:y val="-5.746985942741691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816-4AF1-B7C9-384685E697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/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수입!$A$2:$A$12</c:f>
              <c:strCache>
                <c:ptCount val="10"/>
                <c:pt idx="0">
                  <c:v>1.정 기-개인후원</c:v>
                </c:pt>
                <c:pt idx="1">
                  <c:v>2.비정기-개인후원</c:v>
                </c:pt>
                <c:pt idx="2">
                  <c:v>3.정 기-기관후원</c:v>
                </c:pt>
                <c:pt idx="3">
                  <c:v>4.특별후원금</c:v>
                </c:pt>
                <c:pt idx="4">
                  <c:v>5.행사참가수입</c:v>
                </c:pt>
                <c:pt idx="5">
                  <c:v>6.교육강좌수입</c:v>
                </c:pt>
                <c:pt idx="6">
                  <c:v>7.소책자</c:v>
                </c:pt>
                <c:pt idx="7">
                  <c:v>8.인세수입</c:v>
                </c:pt>
                <c:pt idx="8">
                  <c:v>9.기타</c:v>
                </c:pt>
                <c:pt idx="9">
                  <c:v>10. 전년도 이월금</c:v>
                </c:pt>
              </c:strCache>
            </c:strRef>
          </c:cat>
          <c:val>
            <c:numRef>
              <c:f>수입!$B$2:$B$12</c:f>
              <c:numCache>
                <c:formatCode>#,##0</c:formatCode>
                <c:ptCount val="11"/>
                <c:pt idx="0">
                  <c:v>1217043000</c:v>
                </c:pt>
                <c:pt idx="1">
                  <c:v>26887655</c:v>
                </c:pt>
                <c:pt idx="2">
                  <c:v>25150000</c:v>
                </c:pt>
                <c:pt idx="3">
                  <c:v>31600000</c:v>
                </c:pt>
                <c:pt idx="4">
                  <c:v>7284000</c:v>
                </c:pt>
                <c:pt idx="5">
                  <c:v>76598740</c:v>
                </c:pt>
                <c:pt idx="6">
                  <c:v>5126500</c:v>
                </c:pt>
                <c:pt idx="7">
                  <c:v>6270120</c:v>
                </c:pt>
                <c:pt idx="8">
                  <c:v>8813712</c:v>
                </c:pt>
                <c:pt idx="9">
                  <c:v>24765268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816-4AF1-B7C9-384685E69725}"/>
            </c:ext>
          </c:extLst>
        </c:ser>
        <c:ser>
          <c:idx val="1"/>
          <c:order val="1"/>
          <c:tx>
            <c:strRef>
              <c:f>수입!$C$1</c:f>
              <c:strCache>
                <c:ptCount val="1"/>
                <c:pt idx="0">
                  <c:v>비 율</c:v>
                </c:pt>
              </c:strCache>
            </c:strRef>
          </c:tx>
          <c:explosion val="25"/>
          <c:cat>
            <c:strRef>
              <c:f>수입!$A$2:$A$12</c:f>
              <c:strCache>
                <c:ptCount val="10"/>
                <c:pt idx="0">
                  <c:v>1.정 기-개인후원</c:v>
                </c:pt>
                <c:pt idx="1">
                  <c:v>2.비정기-개인후원</c:v>
                </c:pt>
                <c:pt idx="2">
                  <c:v>3.정 기-기관후원</c:v>
                </c:pt>
                <c:pt idx="3">
                  <c:v>4.특별후원금</c:v>
                </c:pt>
                <c:pt idx="4">
                  <c:v>5.행사참가수입</c:v>
                </c:pt>
                <c:pt idx="5">
                  <c:v>6.교육강좌수입</c:v>
                </c:pt>
                <c:pt idx="6">
                  <c:v>7.소책자</c:v>
                </c:pt>
                <c:pt idx="7">
                  <c:v>8.인세수입</c:v>
                </c:pt>
                <c:pt idx="8">
                  <c:v>9.기타</c:v>
                </c:pt>
                <c:pt idx="9">
                  <c:v>10. 전년도 이월금</c:v>
                </c:pt>
              </c:strCache>
            </c:strRef>
          </c:cat>
          <c:val>
            <c:numRef>
              <c:f>수입!$C$2:$C$12</c:f>
              <c:numCache>
                <c:formatCode>0.0%</c:formatCode>
                <c:ptCount val="11"/>
                <c:pt idx="0">
                  <c:v>0.85135348126687516</c:v>
                </c:pt>
                <c:pt idx="1">
                  <c:v>1.8808619487851046E-2</c:v>
                </c:pt>
                <c:pt idx="2">
                  <c:v>1.7593084265602701E-2</c:v>
                </c:pt>
                <c:pt idx="3">
                  <c:v>2.2105028341671783E-2</c:v>
                </c:pt>
                <c:pt idx="4">
                  <c:v>5.0953489379980156E-3</c:v>
                </c:pt>
                <c:pt idx="5">
                  <c:v>5.3582826539124946E-2</c:v>
                </c:pt>
                <c:pt idx="6">
                  <c:v>3.5861211327082405E-3</c:v>
                </c:pt>
                <c:pt idx="7">
                  <c:v>4.3861133008127563E-3</c:v>
                </c:pt>
                <c:pt idx="8">
                  <c:v>6.1654225808649588E-3</c:v>
                </c:pt>
                <c:pt idx="9">
                  <c:v>1.7323954146490423E-2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816-4AF1-B7C9-384685E69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984834962281598"/>
          <c:y val="0.10792335253519454"/>
          <c:w val="0.66993857475132679"/>
          <c:h val="0.64192403970069289"/>
        </c:manualLayout>
      </c:layout>
      <c:pie3DChart>
        <c:varyColors val="1"/>
        <c:ser>
          <c:idx val="0"/>
          <c:order val="0"/>
          <c:tx>
            <c:strRef>
              <c:f>지출!$B$1</c:f>
              <c:strCache>
                <c:ptCount val="1"/>
                <c:pt idx="0">
                  <c:v>금액</c:v>
                </c:pt>
              </c:strCache>
            </c:strRef>
          </c:tx>
          <c:explosion val="26"/>
          <c:dPt>
            <c:idx val="0"/>
            <c:bubble3D val="0"/>
            <c:explosion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01-DF16-40DE-AF5B-D47A10008FE3}"/>
              </c:ext>
            </c:extLst>
          </c:dPt>
          <c:dPt>
            <c:idx val="1"/>
            <c:bubble3D val="0"/>
            <c:explosion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03-DF16-40DE-AF5B-D47A10008FE3}"/>
              </c:ext>
            </c:extLst>
          </c:dPt>
          <c:dPt>
            <c:idx val="2"/>
            <c:bubble3D val="0"/>
            <c:explosion val="14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16-40DE-AF5B-D47A10008FE3}"/>
              </c:ext>
            </c:extLst>
          </c:dPt>
          <c:dPt>
            <c:idx val="3"/>
            <c:bubble3D val="0"/>
            <c:explosion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F16-40DE-AF5B-D47A10008FE3}"/>
              </c:ext>
            </c:extLst>
          </c:dPt>
          <c:dPt>
            <c:idx val="4"/>
            <c:bubble3D val="0"/>
            <c:explosion val="9"/>
            <c:extLst xmlns:c16r2="http://schemas.microsoft.com/office/drawing/2015/06/chart">
              <c:ext xmlns:c16="http://schemas.microsoft.com/office/drawing/2014/chart" uri="{C3380CC4-5D6E-409C-BE32-E72D297353CC}">
                <c16:uniqueId val="{00000009-DF16-40DE-AF5B-D47A10008FE3}"/>
              </c:ext>
            </c:extLst>
          </c:dPt>
          <c:dLbls>
            <c:dLbl>
              <c:idx val="0"/>
              <c:layout>
                <c:manualLayout>
                  <c:x val="0.10838928732991425"/>
                  <c:y val="-5.928546519522522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16-40DE-AF5B-D47A10008FE3}"/>
                </c:ext>
              </c:extLst>
            </c:dLbl>
            <c:dLbl>
              <c:idx val="1"/>
              <c:layout>
                <c:manualLayout>
                  <c:x val="0.11698379579036185"/>
                  <c:y val="-1.650472478366603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16-40DE-AF5B-D47A10008FE3}"/>
                </c:ext>
              </c:extLst>
            </c:dLbl>
            <c:dLbl>
              <c:idx val="2"/>
              <c:layout>
                <c:manualLayout>
                  <c:x val="5.0855321009052601E-2"/>
                  <c:y val="-0.143700468466466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16-40DE-AF5B-D47A10008FE3}"/>
                </c:ext>
              </c:extLst>
            </c:dLbl>
            <c:dLbl>
              <c:idx val="3"/>
              <c:layout>
                <c:manualLayout>
                  <c:x val="-0.12706718046051915"/>
                  <c:y val="3.560127729552105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16-40DE-AF5B-D47A10008FE3}"/>
                </c:ext>
              </c:extLst>
            </c:dLbl>
            <c:dLbl>
              <c:idx val="4"/>
              <c:layout>
                <c:manualLayout>
                  <c:x val="-0.19532273723054405"/>
                  <c:y val="-3.5368948203286052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16-40DE-AF5B-D47A10008F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0" baseline="0"/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지출!$A$2:$A$6</c:f>
              <c:strCache>
                <c:ptCount val="5"/>
                <c:pt idx="0">
                  <c:v>1. 사무인건비</c:v>
                </c:pt>
                <c:pt idx="1">
                  <c:v>2. 사무운영비</c:v>
                </c:pt>
                <c:pt idx="2">
                  <c:v>3. 사업비</c:v>
                </c:pt>
                <c:pt idx="3">
                  <c:v>4. 사업인건비</c:v>
                </c:pt>
                <c:pt idx="4">
                  <c:v>5. 기타</c:v>
                </c:pt>
              </c:strCache>
            </c:strRef>
          </c:cat>
          <c:val>
            <c:numRef>
              <c:f>지출!$B$2:$B$6</c:f>
              <c:numCache>
                <c:formatCode>#,##0</c:formatCode>
                <c:ptCount val="5"/>
                <c:pt idx="0">
                  <c:v>106696466</c:v>
                </c:pt>
                <c:pt idx="1">
                  <c:v>82682927</c:v>
                </c:pt>
                <c:pt idx="2">
                  <c:v>303557486</c:v>
                </c:pt>
                <c:pt idx="3">
                  <c:v>847926655</c:v>
                </c:pt>
                <c:pt idx="4">
                  <c:v>16928140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F16-40DE-AF5B-D47A10008FE3}"/>
            </c:ext>
          </c:extLst>
        </c:ser>
        <c:ser>
          <c:idx val="1"/>
          <c:order val="1"/>
          <c:tx>
            <c:strRef>
              <c:f>지출!$C$1</c:f>
              <c:strCache>
                <c:ptCount val="1"/>
                <c:pt idx="0">
                  <c:v>비 율</c:v>
                </c:pt>
              </c:strCache>
            </c:strRef>
          </c:tx>
          <c:explosion val="25"/>
          <c:cat>
            <c:strRef>
              <c:f>지출!$A$2:$A$6</c:f>
              <c:strCache>
                <c:ptCount val="5"/>
                <c:pt idx="0">
                  <c:v>1. 사무인건비</c:v>
                </c:pt>
                <c:pt idx="1">
                  <c:v>2. 사무운영비</c:v>
                </c:pt>
                <c:pt idx="2">
                  <c:v>3. 사업비</c:v>
                </c:pt>
                <c:pt idx="3">
                  <c:v>4. 사업인건비</c:v>
                </c:pt>
                <c:pt idx="4">
                  <c:v>5. 기타</c:v>
                </c:pt>
              </c:strCache>
            </c:strRef>
          </c:cat>
          <c:val>
            <c:numRef>
              <c:f>지출!$C$2:$C$6</c:f>
              <c:numCache>
                <c:formatCode>0.0%</c:formatCode>
                <c:ptCount val="5"/>
                <c:pt idx="0">
                  <c:v>7.8580881031385677E-2</c:v>
                </c:pt>
                <c:pt idx="1">
                  <c:v>6.0895149516139988E-2</c:v>
                </c:pt>
                <c:pt idx="2">
                  <c:v>0.2235670551033295</c:v>
                </c:pt>
                <c:pt idx="3">
                  <c:v>0.62448950839567452</c:v>
                </c:pt>
                <c:pt idx="4">
                  <c:v>1.2467405953470297E-2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F16-40DE-AF5B-D47A10008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55897989453313E-2"/>
          <c:y val="2.2875128326499499E-2"/>
          <c:w val="0.90419485263438415"/>
          <c:h val="0.85262646691788946"/>
        </c:manualLayout>
      </c:layout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4.1666666666666685E-2"/>
                  <c:y val="-5.2287581699346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36-4EA1-8E94-BBF607518888}"/>
                </c:ext>
              </c:extLst>
            </c:dLbl>
            <c:dLbl>
              <c:idx val="1"/>
              <c:layout>
                <c:manualLayout>
                  <c:x val="-2.4589693962976222E-2"/>
                  <c:y val="-4.6620233477386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36-4EA1-8E94-BBF607518888}"/>
                </c:ext>
              </c:extLst>
            </c:dLbl>
            <c:dLbl>
              <c:idx val="2"/>
              <c:layout>
                <c:manualLayout>
                  <c:x val="-3.2077986340984757E-2"/>
                  <c:y val="5.3467860673149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36-4EA1-8E94-BBF607518888}"/>
                </c:ext>
              </c:extLst>
            </c:dLbl>
            <c:dLbl>
              <c:idx val="3"/>
              <c:layout>
                <c:manualLayout>
                  <c:x val="-3.3129335569367827E-2"/>
                  <c:y val="-5.6734144377301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36-4EA1-8E94-BBF607518888}"/>
                </c:ext>
              </c:extLst>
            </c:dLbl>
            <c:dLbl>
              <c:idx val="4"/>
              <c:layout>
                <c:manualLayout>
                  <c:x val="-4.1666666666666664E-2"/>
                  <c:y val="6.5359477124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36-4EA1-8E94-BBF607518888}"/>
                </c:ext>
              </c:extLst>
            </c:dLbl>
            <c:dLbl>
              <c:idx val="5"/>
              <c:layout>
                <c:manualLayout>
                  <c:x val="-3.6098586506806418E-2"/>
                  <c:y val="-4.9591875626264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36-4EA1-8E94-BBF607518888}"/>
                </c:ext>
              </c:extLst>
            </c:dLbl>
            <c:dLbl>
              <c:idx val="6"/>
              <c:layout>
                <c:manualLayout>
                  <c:x val="-6.142212522678385E-2"/>
                  <c:y val="5.5722313017238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5595948751725465E-2"/>
                      <c:h val="8.681685045276314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5736-4EA1-8E94-BBF607518888}"/>
                </c:ext>
              </c:extLst>
            </c:dLbl>
            <c:dLbl>
              <c:idx val="7"/>
              <c:layout>
                <c:manualLayout>
                  <c:x val="-4.6296296296296294E-2"/>
                  <c:y val="6.5359477124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36-4EA1-8E94-BBF607518888}"/>
                </c:ext>
              </c:extLst>
            </c:dLbl>
            <c:dLbl>
              <c:idx val="8"/>
              <c:layout>
                <c:manualLayout>
                  <c:x val="-2.6620429566261362E-2"/>
                  <c:y val="-5.2408849764248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36-4EA1-8E94-BBF607518888}"/>
                </c:ext>
              </c:extLst>
            </c:dLbl>
            <c:dLbl>
              <c:idx val="9"/>
              <c:layout>
                <c:manualLayout>
                  <c:x val="-4.1666666666666664E-2"/>
                  <c:y val="5.6644537079923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36-4EA1-8E94-BBF607518888}"/>
                </c:ext>
              </c:extLst>
            </c:dLbl>
            <c:dLbl>
              <c:idx val="10"/>
              <c:layout>
                <c:manualLayout>
                  <c:x val="-3.3895528683914621E-2"/>
                  <c:y val="-5.649193835377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36-4EA1-8E94-BBF607518888}"/>
                </c:ext>
              </c:extLst>
            </c:dLbl>
            <c:dLbl>
              <c:idx val="11"/>
              <c:layout>
                <c:manualLayout>
                  <c:x val="-3.5826036162383473E-2"/>
                  <c:y val="3.1007862495466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36-4EA1-8E94-BBF6075188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5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Sheet3!$A$2:$L$2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Sheet3!$A$3:$L$3</c:f>
              <c:numCache>
                <c:formatCode>#,##0</c:formatCode>
                <c:ptCount val="12"/>
                <c:pt idx="0">
                  <c:v>4503</c:v>
                </c:pt>
                <c:pt idx="1">
                  <c:v>4518</c:v>
                </c:pt>
                <c:pt idx="2">
                  <c:v>4462</c:v>
                </c:pt>
                <c:pt idx="3">
                  <c:v>4459</c:v>
                </c:pt>
                <c:pt idx="4">
                  <c:v>4466</c:v>
                </c:pt>
                <c:pt idx="5">
                  <c:v>4445</c:v>
                </c:pt>
                <c:pt idx="6">
                  <c:v>4423</c:v>
                </c:pt>
                <c:pt idx="7">
                  <c:v>4372</c:v>
                </c:pt>
                <c:pt idx="8">
                  <c:v>4351</c:v>
                </c:pt>
                <c:pt idx="9">
                  <c:v>4307</c:v>
                </c:pt>
                <c:pt idx="10">
                  <c:v>4278</c:v>
                </c:pt>
                <c:pt idx="11">
                  <c:v>4155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736-4EA1-8E94-BBF607518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090560"/>
        <c:axId val="81738496"/>
      </c:lineChart>
      <c:catAx>
        <c:axId val="113090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81738496"/>
        <c:crosses val="autoZero"/>
        <c:auto val="1"/>
        <c:lblAlgn val="ctr"/>
        <c:lblOffset val="100"/>
        <c:noMultiLvlLbl val="0"/>
      </c:catAx>
      <c:valAx>
        <c:axId val="81738496"/>
        <c:scaling>
          <c:orientation val="minMax"/>
          <c:max val="4600"/>
          <c:min val="4100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13090560"/>
        <c:crosses val="autoZero"/>
        <c:crossBetween val="between"/>
      </c:valAx>
      <c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947147976337677E-2"/>
          <c:y val="3.9544436692248913E-2"/>
          <c:w val="0.86520370234210409"/>
          <c:h val="0.8507397587959733"/>
        </c:manualLayout>
      </c:layout>
      <c:lineChart>
        <c:grouping val="standard"/>
        <c:varyColors val="0"/>
        <c:ser>
          <c:idx val="0"/>
          <c:order val="0"/>
          <c:dLbls>
            <c:dLbl>
              <c:idx val="0"/>
              <c:layout>
                <c:manualLayout>
                  <c:x val="-2.1565037732526059E-2"/>
                  <c:y val="4.628065108882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6F-42C1-8DE2-CEAEB2123AE5}"/>
                </c:ext>
              </c:extLst>
            </c:dLbl>
            <c:dLbl>
              <c:idx val="1"/>
              <c:layout>
                <c:manualLayout>
                  <c:x val="-0.11393996825282586"/>
                  <c:y val="-2.1615849192781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6F-42C1-8DE2-CEAEB2123AE5}"/>
                </c:ext>
              </c:extLst>
            </c:dLbl>
            <c:dLbl>
              <c:idx val="2"/>
              <c:layout>
                <c:manualLayout>
                  <c:x val="-7.5795421494539633E-2"/>
                  <c:y val="-6.1566694407101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6F-42C1-8DE2-CEAEB2123AE5}"/>
                </c:ext>
              </c:extLst>
            </c:dLbl>
            <c:dLbl>
              <c:idx val="3"/>
              <c:layout>
                <c:manualLayout>
                  <c:x val="-0.10906593736130603"/>
                  <c:y val="5.1579062471771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6F-42C1-8DE2-CEAEB2123AE5}"/>
                </c:ext>
              </c:extLst>
            </c:dLbl>
            <c:dLbl>
              <c:idx val="4"/>
              <c:layout>
                <c:manualLayout>
                  <c:x val="-6.3024663036133466E-2"/>
                  <c:y val="-5.2637453269499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6F-42C1-8DE2-CEAEB2123AE5}"/>
                </c:ext>
              </c:extLst>
            </c:dLbl>
            <c:dLbl>
              <c:idx val="5"/>
              <c:layout>
                <c:manualLayout>
                  <c:x val="-4.6533825334564835E-2"/>
                  <c:y val="8.9746558984741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6F-42C1-8DE2-CEAEB2123AE5}"/>
                </c:ext>
              </c:extLst>
            </c:dLbl>
            <c:dLbl>
              <c:idx val="6"/>
              <c:layout>
                <c:manualLayout>
                  <c:x val="-8.1502697910044344E-2"/>
                  <c:y val="-7.4860037721727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6F-42C1-8DE2-CEAEB2123AE5}"/>
                </c:ext>
              </c:extLst>
            </c:dLbl>
            <c:dLbl>
              <c:idx val="7"/>
              <c:layout>
                <c:manualLayout>
                  <c:x val="-1.0194131570845378E-2"/>
                  <c:y val="-3.8216397563731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6F-42C1-8DE2-CEAEB2123AE5}"/>
                </c:ext>
              </c:extLst>
            </c:dLbl>
            <c:dLbl>
              <c:idx val="8"/>
              <c:layout>
                <c:manualLayout>
                  <c:x val="-1.1360410394200743E-2"/>
                  <c:y val="-4.3765534856374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6F-42C1-8DE2-CEAEB2123AE5}"/>
                </c:ext>
              </c:extLst>
            </c:dLbl>
            <c:dLbl>
              <c:idx val="9"/>
              <c:layout>
                <c:manualLayout>
                  <c:x val="-9.9705219091487038E-2"/>
                  <c:y val="5.088652397973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6F-42C1-8DE2-CEAEB2123AE5}"/>
                </c:ext>
              </c:extLst>
            </c:dLbl>
            <c:dLbl>
              <c:idx val="10"/>
              <c:layout>
                <c:manualLayout>
                  <c:x val="-1.681801430941935E-2"/>
                  <c:y val="-2.6166941898220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6F-42C1-8DE2-CEAEB2123AE5}"/>
                </c:ext>
              </c:extLst>
            </c:dLbl>
            <c:dLbl>
              <c:idx val="11"/>
              <c:layout>
                <c:manualLayout>
                  <c:x val="-8.3081560049739905E-2"/>
                  <c:y val="-6.0875016385247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C6F-42C1-8DE2-CEAEB2123A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Sheet3!$A$6:$L$6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Sheet3!$A$7:$L$7</c:f>
              <c:numCache>
                <c:formatCode>_(* #,##0_);_(* \(#,##0\);_(* "-"_);_(@_)</c:formatCode>
                <c:ptCount val="12"/>
                <c:pt idx="0">
                  <c:v>101906</c:v>
                </c:pt>
                <c:pt idx="1">
                  <c:v>104471</c:v>
                </c:pt>
                <c:pt idx="2">
                  <c:v>110336</c:v>
                </c:pt>
                <c:pt idx="3">
                  <c:v>105921</c:v>
                </c:pt>
                <c:pt idx="4">
                  <c:v>105560</c:v>
                </c:pt>
                <c:pt idx="5">
                  <c:v>105168</c:v>
                </c:pt>
                <c:pt idx="6">
                  <c:v>104213</c:v>
                </c:pt>
                <c:pt idx="7">
                  <c:v>103858</c:v>
                </c:pt>
                <c:pt idx="8">
                  <c:v>101548</c:v>
                </c:pt>
                <c:pt idx="9">
                  <c:v>101103</c:v>
                </c:pt>
                <c:pt idx="10">
                  <c:v>99698</c:v>
                </c:pt>
                <c:pt idx="11">
                  <c:v>96791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4C6F-42C1-8DE2-CEAEB2123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30656"/>
        <c:axId val="87271104"/>
      </c:lineChart>
      <c:catAx>
        <c:axId val="8743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87271104"/>
        <c:crosses val="autoZero"/>
        <c:auto val="1"/>
        <c:lblAlgn val="ctr"/>
        <c:lblOffset val="100"/>
        <c:noMultiLvlLbl val="0"/>
      </c:catAx>
      <c:valAx>
        <c:axId val="87271104"/>
        <c:scaling>
          <c:orientation val="minMax"/>
          <c:max val="113000"/>
          <c:min val="96000"/>
        </c:scaling>
        <c:delete val="0"/>
        <c:axPos val="l"/>
        <c:majorGridlines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minorGridlines>
          <c:spPr>
            <a:ln>
              <a:noFill/>
            </a:ln>
          </c:spPr>
        </c:minorGridlines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87430656"/>
        <c:crosses val="autoZero"/>
        <c:crossBetween val="between"/>
        <c:majorUnit val="1000"/>
        <c:minorUnit val="500"/>
      </c:valAx>
    </c:plotArea>
    <c:plotVisOnly val="1"/>
    <c:dispBlanksAs val="zero"/>
    <c:showDLblsOverMax val="0"/>
  </c:chart>
  <c:spPr>
    <a:ln>
      <a:noFill/>
    </a:ln>
    <a:effectLst>
      <a:outerShdw blurRad="50800" dist="38100" dir="2700000" algn="tl" rotWithShape="0">
        <a:schemeClr val="tx1">
          <a:alpha val="40000"/>
        </a:schemeClr>
      </a:outerShdw>
    </a:effectLst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'연차별후원 증감표'!$A$2</c:f>
              <c:strCache>
                <c:ptCount val="1"/>
                <c:pt idx="0">
                  <c:v>후원자수</c:v>
                </c:pt>
              </c:strCache>
            </c:strRef>
          </c:tx>
          <c:dLbls>
            <c:dLbl>
              <c:idx val="0"/>
              <c:layout>
                <c:manualLayout>
                  <c:x val="-4.6865846514352667E-2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0C-45DB-A271-1CEEBD167FD4}"/>
                </c:ext>
              </c:extLst>
            </c:dLbl>
            <c:dLbl>
              <c:idx val="1"/>
              <c:layout>
                <c:manualLayout>
                  <c:x val="-7.0298769771528994E-3"/>
                  <c:y val="1.587301587301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0C-45DB-A271-1CEEBD167FD4}"/>
                </c:ext>
              </c:extLst>
            </c:dLbl>
            <c:dLbl>
              <c:idx val="2"/>
              <c:layout>
                <c:manualLayout>
                  <c:x val="-7.0298769771528569E-3"/>
                  <c:y val="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0C-45DB-A271-1CEEBD167FD4}"/>
                </c:ext>
              </c:extLst>
            </c:dLbl>
            <c:dLbl>
              <c:idx val="3"/>
              <c:layout>
                <c:manualLayout>
                  <c:x val="-7.0298769771528994E-3"/>
                  <c:y val="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0C-45DB-A271-1CEEBD167FD4}"/>
                </c:ext>
              </c:extLst>
            </c:dLbl>
            <c:dLbl>
              <c:idx val="4"/>
              <c:layout>
                <c:manualLayout>
                  <c:x val="0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0C-45DB-A271-1CEEBD167FD4}"/>
                </c:ext>
              </c:extLst>
            </c:dLbl>
            <c:dLbl>
              <c:idx val="5"/>
              <c:layout>
                <c:manualLayout>
                  <c:x val="-7.0298769771528994E-3"/>
                  <c:y val="4.3650793650793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0C-45DB-A271-1CEEBD167FD4}"/>
                </c:ext>
              </c:extLst>
            </c:dLbl>
            <c:dLbl>
              <c:idx val="6"/>
              <c:layout>
                <c:manualLayout>
                  <c:x val="-5.3895723491505565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0C-45DB-A271-1CEEBD167FD4}"/>
                </c:ext>
              </c:extLst>
            </c:dLbl>
            <c:dLbl>
              <c:idx val="7"/>
              <c:layout>
                <c:manualLayout>
                  <c:x val="-3.2806092560046865E-2"/>
                  <c:y val="-7.1428571428571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0C-45DB-A271-1CEEBD167FD4}"/>
                </c:ext>
              </c:extLst>
            </c:dLbl>
            <c:dLbl>
              <c:idx val="8"/>
              <c:layout>
                <c:manualLayout>
                  <c:x val="-3.1126975279789554E-2"/>
                  <c:y val="4.6565774155995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0C-45DB-A271-1CEEBD167FD4}"/>
                </c:ext>
              </c:extLst>
            </c:dLbl>
            <c:dLbl>
              <c:idx val="9"/>
              <c:layout>
                <c:manualLayout>
                  <c:x val="-1.8309985458699739E-2"/>
                  <c:y val="-3.3630836890441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0C-45DB-A271-1CEEBD167FD4}"/>
                </c:ext>
              </c:extLst>
            </c:dLbl>
            <c:dLbl>
              <c:idx val="10"/>
              <c:layout>
                <c:manualLayout>
                  <c:x val="-3.2957973825659528E-2"/>
                  <c:y val="3.1043849437330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0C-45DB-A271-1CEEBD167F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'연차별후원 증감표'!$B$1:$L$1</c:f>
              <c:strCache>
                <c:ptCount val="11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  <c:pt idx="6">
                  <c:v>2014년</c:v>
                </c:pt>
                <c:pt idx="7">
                  <c:v>2015년</c:v>
                </c:pt>
                <c:pt idx="8">
                  <c:v>2016년</c:v>
                </c:pt>
                <c:pt idx="9">
                  <c:v>2017년</c:v>
                </c:pt>
                <c:pt idx="10">
                  <c:v>2018년</c:v>
                </c:pt>
              </c:strCache>
            </c:strRef>
          </c:cat>
          <c:val>
            <c:numRef>
              <c:f>'연차별후원 증감표'!$B$2:$L$2</c:f>
              <c:numCache>
                <c:formatCode>_(* #,##0_);_(* \(#,##0\);_(* "-"_);_(@_)</c:formatCode>
                <c:ptCount val="11"/>
                <c:pt idx="0">
                  <c:v>153</c:v>
                </c:pt>
                <c:pt idx="1">
                  <c:v>567</c:v>
                </c:pt>
                <c:pt idx="2">
                  <c:v>1156</c:v>
                </c:pt>
                <c:pt idx="3">
                  <c:v>1692</c:v>
                </c:pt>
                <c:pt idx="4">
                  <c:v>2321</c:v>
                </c:pt>
                <c:pt idx="5">
                  <c:v>3146</c:v>
                </c:pt>
                <c:pt idx="6">
                  <c:v>3573</c:v>
                </c:pt>
                <c:pt idx="7">
                  <c:v>3787</c:v>
                </c:pt>
                <c:pt idx="8">
                  <c:v>4227</c:v>
                </c:pt>
                <c:pt idx="9">
                  <c:v>4395</c:v>
                </c:pt>
                <c:pt idx="10">
                  <c:v>4155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050C-45DB-A271-1CEEBD167FD4}"/>
            </c:ext>
          </c:extLst>
        </c:ser>
        <c:ser>
          <c:idx val="1"/>
          <c:order val="1"/>
          <c:tx>
            <c:strRef>
              <c:f>'연차별후원 증감표'!$A$3</c:f>
              <c:strCache>
                <c:ptCount val="1"/>
                <c:pt idx="0">
                  <c:v>구좌수</c:v>
                </c:pt>
              </c:strCache>
            </c:strRef>
          </c:tx>
          <c:dLbls>
            <c:dLbl>
              <c:idx val="0"/>
              <c:layout>
                <c:manualLayout>
                  <c:x val="-6.0925600468658463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50C-45DB-A271-1CEEBD167FD4}"/>
                </c:ext>
              </c:extLst>
            </c:dLbl>
            <c:dLbl>
              <c:idx val="6"/>
              <c:layout>
                <c:manualLayout>
                  <c:x val="-5.4929956376100555E-3"/>
                  <c:y val="2.0695899624886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0C-45DB-A271-1CEEBD167FD4}"/>
                </c:ext>
              </c:extLst>
            </c:dLbl>
            <c:dLbl>
              <c:idx val="8"/>
              <c:layout>
                <c:manualLayout>
                  <c:x val="-5.4929956376099211E-3"/>
                  <c:y val="2.3282887077997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50C-45DB-A271-1CEEBD167FD4}"/>
                </c:ext>
              </c:extLst>
            </c:dLbl>
            <c:dLbl>
              <c:idx val="9"/>
              <c:layout>
                <c:manualLayout>
                  <c:x val="-2.694198884363732E-2"/>
                  <c:y val="-3.312855436278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50C-45DB-A271-1CEEBD167F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'연차별후원 증감표'!$B$1:$L$1</c:f>
              <c:strCache>
                <c:ptCount val="11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  <c:pt idx="6">
                  <c:v>2014년</c:v>
                </c:pt>
                <c:pt idx="7">
                  <c:v>2015년</c:v>
                </c:pt>
                <c:pt idx="8">
                  <c:v>2016년</c:v>
                </c:pt>
                <c:pt idx="9">
                  <c:v>2017년</c:v>
                </c:pt>
                <c:pt idx="10">
                  <c:v>2018년</c:v>
                </c:pt>
              </c:strCache>
            </c:strRef>
          </c:cat>
          <c:val>
            <c:numRef>
              <c:f>'연차별후원 증감표'!$B$3:$L$3</c:f>
              <c:numCache>
                <c:formatCode>_(* #,##0_);_(* \(#,##0\);_(* "-"_);_(@_)</c:formatCode>
                <c:ptCount val="11"/>
                <c:pt idx="0">
                  <c:v>1024</c:v>
                </c:pt>
                <c:pt idx="1">
                  <c:v>2185</c:v>
                </c:pt>
                <c:pt idx="2">
                  <c:v>3485</c:v>
                </c:pt>
                <c:pt idx="3">
                  <c:v>4581</c:v>
                </c:pt>
                <c:pt idx="4">
                  <c:v>5723</c:v>
                </c:pt>
                <c:pt idx="5">
                  <c:v>7109</c:v>
                </c:pt>
                <c:pt idx="6">
                  <c:v>7938</c:v>
                </c:pt>
                <c:pt idx="7">
                  <c:v>8432</c:v>
                </c:pt>
                <c:pt idx="8">
                  <c:v>9851</c:v>
                </c:pt>
                <c:pt idx="9">
                  <c:v>9913</c:v>
                </c:pt>
                <c:pt idx="10">
                  <c:v>9679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050C-45DB-A271-1CEEBD167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547392"/>
        <c:axId val="87272832"/>
      </c:lineChart>
      <c:catAx>
        <c:axId val="87547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60" b="1" i="0" baseline="0"/>
            </a:pPr>
            <a:endParaRPr lang="ko-KR"/>
          </a:p>
        </c:txPr>
        <c:crossAx val="87272832"/>
        <c:crosses val="autoZero"/>
        <c:auto val="1"/>
        <c:lblAlgn val="ctr"/>
        <c:lblOffset val="100"/>
        <c:noMultiLvlLbl val="0"/>
      </c:catAx>
      <c:valAx>
        <c:axId val="87272832"/>
        <c:scaling>
          <c:orientation val="minMax"/>
          <c:max val="10400"/>
          <c:min val="150"/>
        </c:scaling>
        <c:delete val="0"/>
        <c:axPos val="l"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875473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schemeClr val="bg1">
          <a:lumMod val="50000"/>
          <a:alpha val="40000"/>
        </a:schemeClr>
      </a:outerShdw>
    </a:effectLst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31812" cy="343217"/>
          </a:xfrm>
          <a:prstGeom prst="rect">
            <a:avLst/>
          </a:prstGeom>
        </p:spPr>
        <p:txBody>
          <a:bodyPr vert="horz" lIns="92844" tIns="46423" rIns="92844" bIns="4642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363" y="0"/>
            <a:ext cx="4331812" cy="343217"/>
          </a:xfrm>
          <a:prstGeom prst="rect">
            <a:avLst/>
          </a:prstGeom>
        </p:spPr>
        <p:txBody>
          <a:bodyPr vert="horz" lIns="92844" tIns="46423" rIns="92844" bIns="46423" rtlCol="0"/>
          <a:lstStyle>
            <a:lvl1pPr algn="r">
              <a:defRPr sz="1200"/>
            </a:lvl1pPr>
          </a:lstStyle>
          <a:p>
            <a:fld id="{15D1150A-DAC1-47E6-9FE2-3C43AE9FBBF7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519943"/>
            <a:ext cx="4331812" cy="343217"/>
          </a:xfrm>
          <a:prstGeom prst="rect">
            <a:avLst/>
          </a:prstGeom>
        </p:spPr>
        <p:txBody>
          <a:bodyPr vert="horz" lIns="92844" tIns="46423" rIns="92844" bIns="4642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363" y="6519943"/>
            <a:ext cx="4331812" cy="343217"/>
          </a:xfrm>
          <a:prstGeom prst="rect">
            <a:avLst/>
          </a:prstGeom>
        </p:spPr>
        <p:txBody>
          <a:bodyPr vert="horz" lIns="92844" tIns="46423" rIns="92844" bIns="46423" rtlCol="0" anchor="b"/>
          <a:lstStyle>
            <a:lvl1pPr algn="r">
              <a:defRPr sz="1200"/>
            </a:lvl1pPr>
          </a:lstStyle>
          <a:p>
            <a:fld id="{3CCBE9FB-8A69-457C-83FB-606F691C02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39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31812" cy="344410"/>
          </a:xfrm>
          <a:prstGeom prst="rect">
            <a:avLst/>
          </a:prstGeom>
        </p:spPr>
        <p:txBody>
          <a:bodyPr vert="horz" lIns="92844" tIns="46423" rIns="92844" bIns="4642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2363" y="0"/>
            <a:ext cx="4331812" cy="344410"/>
          </a:xfrm>
          <a:prstGeom prst="rect">
            <a:avLst/>
          </a:prstGeom>
        </p:spPr>
        <p:txBody>
          <a:bodyPr vert="horz" lIns="92844" tIns="46423" rIns="92844" bIns="46423" rtlCol="0"/>
          <a:lstStyle>
            <a:lvl1pPr algn="r">
              <a:defRPr sz="1200"/>
            </a:lvl1pPr>
          </a:lstStyle>
          <a:p>
            <a:fld id="{AD71681B-3D08-459D-B76C-8EE2DB15758A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54400" y="857250"/>
            <a:ext cx="3087688" cy="2316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44" tIns="46423" rIns="92844" bIns="4642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650" y="3303469"/>
            <a:ext cx="7997190" cy="2702838"/>
          </a:xfrm>
          <a:prstGeom prst="rect">
            <a:avLst/>
          </a:prstGeom>
        </p:spPr>
        <p:txBody>
          <a:bodyPr vert="horz" lIns="92844" tIns="46423" rIns="92844" bIns="4642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519944"/>
            <a:ext cx="4331812" cy="344409"/>
          </a:xfrm>
          <a:prstGeom prst="rect">
            <a:avLst/>
          </a:prstGeom>
        </p:spPr>
        <p:txBody>
          <a:bodyPr vert="horz" lIns="92844" tIns="46423" rIns="92844" bIns="4642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2363" y="6519944"/>
            <a:ext cx="4331812" cy="344409"/>
          </a:xfrm>
          <a:prstGeom prst="rect">
            <a:avLst/>
          </a:prstGeom>
        </p:spPr>
        <p:txBody>
          <a:bodyPr vert="horz" lIns="92844" tIns="46423" rIns="92844" bIns="46423" rtlCol="0" anchor="b"/>
          <a:lstStyle>
            <a:lvl1pPr algn="r">
              <a:defRPr sz="1200"/>
            </a:lvl1pPr>
          </a:lstStyle>
          <a:p>
            <a:fld id="{2492FF0E-64A1-43E8-A307-6A2537AA1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17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98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996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416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54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683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091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100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27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2FF0E-64A1-43E8-A307-6A2537AA12FA}" type="slidenum">
              <a:rPr lang="ko-KR" altLang="en-US" smtClean="0"/>
              <a:t>102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828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>
                <a:solidFill>
                  <a:prstClr val="black"/>
                </a:solidFill>
              </a:rPr>
              <a:pPr/>
              <a:t>137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10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소책자신청비</a:t>
            </a:r>
            <a:r>
              <a:rPr lang="ko-KR" altLang="en-US" baseline="0" dirty="0"/>
              <a:t> </a:t>
            </a:r>
            <a:r>
              <a:rPr lang="en-US" altLang="ko-KR" baseline="0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영유아소책자</a:t>
            </a:r>
            <a:r>
              <a:rPr lang="ko-KR" altLang="en-US" dirty="0"/>
              <a:t> 제작</a:t>
            </a:r>
            <a:r>
              <a:rPr lang="ko-KR" altLang="en-US" baseline="0" dirty="0"/>
              <a:t> 판매수입 포함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197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9066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합계 부분은 수정하였습니다</a:t>
            </a:r>
            <a:r>
              <a:rPr lang="en-US" altLang="ko-K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 </a:t>
            </a:r>
            <a:r>
              <a:rPr lang="ko-KR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원래 총 합계는 </a:t>
            </a:r>
            <a:r>
              <a:rPr lang="en-US" altLang="ko-K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1,616,854,945</a:t>
            </a:r>
            <a:r>
              <a:rPr lang="ko-KR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원 인데 타기금전입금에 해당하는 </a:t>
            </a:r>
            <a:r>
              <a:rPr lang="en-US" altLang="ko-K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81,949,910</a:t>
            </a:r>
            <a:r>
              <a:rPr lang="ko-KR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원을 제하고 합계 금액을 기록하였습니다</a:t>
            </a:r>
            <a:r>
              <a:rPr lang="en-US" altLang="ko-K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ko-KR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199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839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202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240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교육훈련비 </a:t>
            </a:r>
            <a:r>
              <a:rPr lang="en-US" altLang="ko-KR" dirty="0"/>
              <a:t>: </a:t>
            </a:r>
            <a:r>
              <a:rPr lang="ko-KR" altLang="en-US" dirty="0"/>
              <a:t>오규덕 대표 컨설팅 비용 포함됨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홍보물제작비 </a:t>
            </a:r>
            <a:r>
              <a:rPr lang="en-US" altLang="ko-KR" dirty="0"/>
              <a:t>: </a:t>
            </a:r>
            <a:r>
              <a:rPr lang="ko-KR" altLang="en-US" dirty="0"/>
              <a:t>단체 팜플렛 제작비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203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939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행사진행비</a:t>
            </a:r>
            <a:r>
              <a:rPr lang="ko-KR" altLang="en-US" dirty="0"/>
              <a:t> </a:t>
            </a:r>
            <a:r>
              <a:rPr lang="en-US" altLang="ko-KR" dirty="0"/>
              <a:t>beyond 5.31 </a:t>
            </a:r>
            <a:r>
              <a:rPr lang="ko-KR" altLang="en-US" dirty="0"/>
              <a:t>행사비가 모두 포함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204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492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17</a:t>
            </a:r>
            <a:r>
              <a:rPr lang="ko-KR" altLang="en-US" dirty="0"/>
              <a:t>년 결산 지출 합계 조정함</a:t>
            </a:r>
            <a:r>
              <a:rPr lang="en-US" altLang="ko-KR" dirty="0"/>
              <a:t>.  </a:t>
            </a:r>
            <a:r>
              <a:rPr lang="ko-KR" altLang="en-US" dirty="0"/>
              <a:t>총 금액 </a:t>
            </a:r>
            <a:r>
              <a:rPr lang="en-US" altLang="ko-KR" dirty="0"/>
              <a:t>1,592,089,677</a:t>
            </a:r>
            <a:r>
              <a:rPr lang="ko-KR" altLang="en-US" dirty="0"/>
              <a:t>원 인데 타기금전출금 항목 </a:t>
            </a:r>
            <a:r>
              <a:rPr lang="en-US" altLang="ko-KR" dirty="0"/>
              <a:t>82,033,156</a:t>
            </a:r>
            <a:r>
              <a:rPr lang="ko-KR" altLang="en-US" dirty="0"/>
              <a:t>원을 제하고 </a:t>
            </a:r>
            <a:r>
              <a:rPr lang="en-US" altLang="ko-KR" dirty="0"/>
              <a:t>1,510,056,521</a:t>
            </a:r>
            <a:r>
              <a:rPr lang="ko-KR" altLang="en-US" dirty="0"/>
              <a:t>로 수정함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5B4943-B65E-48CD-A9ED-7565D699B342}" type="slidenum">
              <a:rPr lang="ko-KR" altLang="en-US" smtClean="0"/>
              <a:t>206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5206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480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98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99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57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99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898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94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92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10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31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6"/>
            <a:ext cx="5800725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381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6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6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0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93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21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376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69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19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86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0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4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1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4216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158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640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348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365127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65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713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269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2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038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2" y="987427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606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784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6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6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13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A704C-BD27-4518-A2D8-7CB43E69A906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FFDC-4C19-4CEB-B0AF-2CC9345B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51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755D-9C78-4C86-9AC5-B1CCC707789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2019-02-15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FAAC-B155-4D95-B7E5-45CD0A4031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3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473D5-281E-47FC-97DD-3973600BEBF0}" type="datetimeFigureOut">
              <a:rPr lang="ko-KR" altLang="en-US" smtClean="0"/>
              <a:t>2019-02-15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01BA9-F3BE-4E6D-BF57-2B01DBAF93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71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6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0" indent="-228590" algn="l" defTabSz="91436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7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0" algn="l" defTabSz="91436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microsoft.com/office/2007/relationships/hdphoto" Target="../media/hdphoto1.wdp"/><Relationship Id="rId7" Type="http://schemas.openxmlformats.org/officeDocument/2006/relationships/image" Target="../media/image1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jp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3.wdp"/><Relationship Id="rId7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1.jpe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12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jp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6.jpeg"/><Relationship Id="rId3" Type="http://schemas.openxmlformats.org/officeDocument/2006/relationships/image" Target="../media/image26.jp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24.jpeg"/><Relationship Id="rId4" Type="http://schemas.openxmlformats.org/officeDocument/2006/relationships/image" Target="../media/image27.jpeg"/><Relationship Id="rId9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jpg"/><Relationship Id="rId7" Type="http://schemas.openxmlformats.org/officeDocument/2006/relationships/image" Target="../media/image41.png"/><Relationship Id="rId12" Type="http://schemas.openxmlformats.org/officeDocument/2006/relationships/image" Target="../media/image45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4.jpg"/><Relationship Id="rId5" Type="http://schemas.microsoft.com/office/2007/relationships/hdphoto" Target="../media/hdphoto6.wdp"/><Relationship Id="rId10" Type="http://schemas.openxmlformats.org/officeDocument/2006/relationships/image" Target="../media/image43.jp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12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jpeg"/><Relationship Id="rId11" Type="http://schemas.microsoft.com/office/2007/relationships/hdphoto" Target="../media/hdphoto7.wdp"/><Relationship Id="rId5" Type="http://schemas.openxmlformats.org/officeDocument/2006/relationships/image" Target="../media/image43.jpg"/><Relationship Id="rId10" Type="http://schemas.openxmlformats.org/officeDocument/2006/relationships/image" Target="../media/image41.png"/><Relationship Id="rId4" Type="http://schemas.openxmlformats.org/officeDocument/2006/relationships/image" Target="../media/image42.png"/><Relationship Id="rId9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8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gi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jpe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7" Type="http://schemas.openxmlformats.org/officeDocument/2006/relationships/image" Target="../media/image187.png"/><Relationship Id="rId2" Type="http://schemas.openxmlformats.org/officeDocument/2006/relationships/image" Target="../media/image18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eg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1.jpeg"/><Relationship Id="rId4" Type="http://schemas.openxmlformats.org/officeDocument/2006/relationships/image" Target="../media/image190.png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jpe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2.jpeg"/><Relationship Id="rId4" Type="http://schemas.openxmlformats.org/officeDocument/2006/relationships/image" Target="../media/image201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jpe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8.jpeg"/><Relationship Id="rId4" Type="http://schemas.openxmlformats.org/officeDocument/2006/relationships/image" Target="../media/image207.jpe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jpeg"/><Relationship Id="rId4" Type="http://schemas.openxmlformats.org/officeDocument/2006/relationships/image" Target="../media/image213.jpe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jpeg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3.jpe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6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08722" y="2708108"/>
            <a:ext cx="893527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사교육걱정없는세상</a:t>
            </a: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 </a:t>
            </a:r>
            <a:endParaRPr kumimoji="0" lang="en-US" altLang="ko-KR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2019 </a:t>
            </a: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회원총회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342961" y="2420888"/>
            <a:ext cx="864096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7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24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179512" y="332656"/>
            <a:ext cx="4212454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사교육걱정없는세상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 </a:t>
            </a: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2019 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회원총회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342961" y="2420888"/>
            <a:ext cx="864096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지금은 식사 시간</a:t>
            </a:r>
            <a:r>
              <a:rPr kumimoji="0" lang="en-US" altLang="ko-KR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^^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7</a:t>
            </a:r>
            <a:r>
              <a:rPr kumimoji="0" lang="ko-KR" altLang="en-US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시부터 </a:t>
            </a:r>
            <a:r>
              <a:rPr kumimoji="0" lang="en-US" altLang="ko-KR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1</a:t>
            </a:r>
            <a:r>
              <a:rPr kumimoji="0" lang="ko-KR" altLang="en-US" sz="7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n-cs"/>
              </a:rPr>
              <a:t>부 시작</a:t>
            </a:r>
          </a:p>
        </p:txBody>
      </p:sp>
    </p:spTree>
    <p:extLst>
      <p:ext uri="{BB962C8B-B14F-4D97-AF65-F5344CB8AC3E}">
        <p14:creationId xmlns:p14="http://schemas.microsoft.com/office/powerpoint/2010/main" val="97347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0367D3-D00B-4625-BF2A-8954877D49C0}"/>
              </a:ext>
            </a:extLst>
          </p:cNvPr>
          <p:cNvSpPr txBox="1"/>
          <p:nvPr/>
        </p:nvSpPr>
        <p:spPr>
          <a:xfrm>
            <a:off x="484095" y="2868282"/>
            <a:ext cx="8191180" cy="1323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999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노워리</a:t>
            </a:r>
            <a:r>
              <a:rPr kumimoji="0" lang="en-US" altLang="ko-KR" sz="79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ko-KR" altLang="en-US" sz="79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퀴즈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ECE430F7-ADF8-4976-AFEF-5DA31E1F0395}"/>
              </a:ext>
            </a:extLst>
          </p:cNvPr>
          <p:cNvSpPr/>
          <p:nvPr/>
        </p:nvSpPr>
        <p:spPr>
          <a:xfrm rot="20371030">
            <a:off x="811763" y="2009912"/>
            <a:ext cx="21723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Again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66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0367D3-D00B-4625-BF2A-8954877D49C0}"/>
              </a:ext>
            </a:extLst>
          </p:cNvPr>
          <p:cNvSpPr txBox="1"/>
          <p:nvPr/>
        </p:nvSpPr>
        <p:spPr>
          <a:xfrm>
            <a:off x="476411" y="2637450"/>
            <a:ext cx="8191180" cy="106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퀴즈</a:t>
            </a:r>
            <a:r>
              <a:rPr kumimoji="0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1. 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제목을 맞춰봐</a:t>
            </a:r>
            <a:r>
              <a:rPr kumimoji="0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Wingdings" panose="05000000000000000000" pitchFamily="2" charset="2"/>
              </a:rPr>
              <a:t> </a:t>
            </a: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그림아재개그 </a:t>
            </a: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쎈스테스트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자다가생각남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205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0086CF1-3CD1-45C2-AC0F-6B527572B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696" y="1281714"/>
            <a:ext cx="5024764" cy="433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A5477F5-171C-497B-87AA-2DED7DC87E6F}"/>
              </a:ext>
            </a:extLst>
          </p:cNvPr>
          <p:cNvSpPr txBox="1"/>
          <p:nvPr/>
        </p:nvSpPr>
        <p:spPr>
          <a:xfrm>
            <a:off x="757250" y="1616515"/>
            <a:ext cx="22312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예시문제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)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Tip.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사고의 흐름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돼지가 기네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?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긴돼지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?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긴피그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?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기니피그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!!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ㅋㅋㅋ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34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BD9FCE9-B5C4-4ACB-BEA0-6D0C3FEAC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63" y="1279741"/>
            <a:ext cx="4334480" cy="43076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Q1.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6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A1.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61F240D-7041-49E9-B5F9-F3BE94A49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89" y="1261986"/>
            <a:ext cx="4329826" cy="433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Q2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F707726C-CCA7-4056-BC89-1713C0488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57" y="1261985"/>
            <a:ext cx="4331453" cy="428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A2.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98A4585A-6233-47AC-A1A8-BFC8F31A3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50" y="1261985"/>
            <a:ext cx="4322731" cy="43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Q3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B0FDE45-6144-47DC-A968-C7C6E4A5B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13" y="1270863"/>
            <a:ext cx="4331194" cy="433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A3.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399D387-C33C-4B6D-83BB-8FC94AEA6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88" y="1261986"/>
            <a:ext cx="4316886" cy="432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Q4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F31D745-6D7F-4005-B2AB-FD8D4FDEA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26" y="1261986"/>
            <a:ext cx="4349861" cy="431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A4.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69CE740-57AF-480B-ABC1-CE4D782FA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318" y="1261985"/>
            <a:ext cx="4326834" cy="43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4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Q5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95EC1F8-C513-4CEC-9E16-0BF5DF910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26" y="1261986"/>
            <a:ext cx="4345632" cy="432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040E7A-7ED7-4CF6-929E-13D443262165}"/>
              </a:ext>
            </a:extLst>
          </p:cNvPr>
          <p:cNvSpPr txBox="1"/>
          <p:nvPr/>
        </p:nvSpPr>
        <p:spPr>
          <a:xfrm>
            <a:off x="970181" y="126198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A5.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DEB2DF2-C1C5-4A2E-A0DB-92ABF77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977" y="1261985"/>
            <a:ext cx="4319176" cy="43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0367D3-D00B-4625-BF2A-8954877D49C0}"/>
              </a:ext>
            </a:extLst>
          </p:cNvPr>
          <p:cNvSpPr txBox="1"/>
          <p:nvPr/>
        </p:nvSpPr>
        <p:spPr>
          <a:xfrm>
            <a:off x="476411" y="2637449"/>
            <a:ext cx="8191180" cy="106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퀴즈</a:t>
            </a:r>
            <a:r>
              <a:rPr kumimoji="0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2. 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내 친구를 찾아봐</a:t>
            </a:r>
            <a:r>
              <a:rPr kumimoji="0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Wingdings" panose="05000000000000000000" pitchFamily="2" charset="2"/>
              </a:rPr>
              <a:t> 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사교육걱정없는세상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상근자 </a:t>
            </a:r>
            <a:r>
              <a:rPr kumimoji="0" lang="en-US" altLang="ko-KR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#</a:t>
            </a:r>
            <a:r>
              <a:rPr kumimoji="0" lang="ko-KR" altLang="en-US" sz="192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신상털기</a:t>
            </a:r>
            <a:endParaRPr kumimoji="0" lang="ko-KR" altLang="en-US" sz="19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8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5AF3659-7659-4D40-A0B1-9268D5AB6B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01" t="42216" r="36440" b="31573"/>
          <a:stretch/>
        </p:blipFill>
        <p:spPr>
          <a:xfrm>
            <a:off x="679096" y="1284530"/>
            <a:ext cx="2090740" cy="2090740"/>
          </a:xfrm>
          <a:custGeom>
            <a:avLst/>
            <a:gdLst>
              <a:gd name="connsiteX0" fmla="*/ 823866 w 1647732"/>
              <a:gd name="connsiteY0" fmla="*/ 0 h 1647732"/>
              <a:gd name="connsiteX1" fmla="*/ 1647732 w 1647732"/>
              <a:gd name="connsiteY1" fmla="*/ 823866 h 1647732"/>
              <a:gd name="connsiteX2" fmla="*/ 823866 w 1647732"/>
              <a:gd name="connsiteY2" fmla="*/ 1647732 h 1647732"/>
              <a:gd name="connsiteX3" fmla="*/ 0 w 1647732"/>
              <a:gd name="connsiteY3" fmla="*/ 823864 h 1647732"/>
              <a:gd name="connsiteX4" fmla="*/ 823866 w 1647732"/>
              <a:gd name="connsiteY4" fmla="*/ 0 h 1647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732" h="1647732">
                <a:moveTo>
                  <a:pt x="823866" y="0"/>
                </a:moveTo>
                <a:cubicBezTo>
                  <a:pt x="1278875" y="0"/>
                  <a:pt x="1647732" y="368857"/>
                  <a:pt x="1647732" y="823866"/>
                </a:cubicBezTo>
                <a:cubicBezTo>
                  <a:pt x="1647732" y="1278875"/>
                  <a:pt x="1278873" y="1647732"/>
                  <a:pt x="823866" y="1647732"/>
                </a:cubicBezTo>
                <a:cubicBezTo>
                  <a:pt x="368857" y="1647732"/>
                  <a:pt x="0" y="1278873"/>
                  <a:pt x="0" y="823864"/>
                </a:cubicBezTo>
                <a:cubicBezTo>
                  <a:pt x="0" y="368857"/>
                  <a:pt x="368857" y="0"/>
                  <a:pt x="823866" y="0"/>
                </a:cubicBezTo>
                <a:close/>
              </a:path>
            </a:pathLst>
          </a:cu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3055565-B047-42F9-A2AA-B78EC15E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089" b="89691" l="4847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84217">
            <a:off x="526064" y="3696413"/>
            <a:ext cx="2838385" cy="210706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4E0501B2-34F1-4037-9308-241418D479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14" y="3477166"/>
            <a:ext cx="2427445" cy="242744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5104F350-4D5D-45AE-83ED-B52A52CCF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106">
            <a:off x="2778102" y="2432419"/>
            <a:ext cx="1716004" cy="218361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5D23A8F8-4391-4E09-8BCE-7FEA3D1742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18" y="2152067"/>
            <a:ext cx="2205076" cy="220507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3CA4DFC7-5EF2-4326-9CF4-8336E0F2C2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4953">
            <a:off x="6740724" y="3600599"/>
            <a:ext cx="1909183" cy="2083433"/>
          </a:xfrm>
          <a:prstGeom prst="rect">
            <a:avLst/>
          </a:prstGeom>
        </p:spPr>
      </p:pic>
      <p:sp>
        <p:nvSpPr>
          <p:cNvPr id="7" name="말풍선: 타원형 6">
            <a:extLst>
              <a:ext uri="{FF2B5EF4-FFF2-40B4-BE49-F238E27FC236}">
                <a16:creationId xmlns:a16="http://schemas.microsoft.com/office/drawing/2014/main" xmlns="" id="{BFBA3511-6036-4098-A35C-C41894DEBC24}"/>
              </a:ext>
            </a:extLst>
          </p:cNvPr>
          <p:cNvSpPr/>
          <p:nvPr/>
        </p:nvSpPr>
        <p:spPr>
          <a:xfrm>
            <a:off x="3739202" y="1242879"/>
            <a:ext cx="4035868" cy="1128116"/>
          </a:xfrm>
          <a:prstGeom prst="wedgeEllipseCallout">
            <a:avLst>
              <a:gd name="adj1" fmla="val -68488"/>
              <a:gd name="adj2" fmla="val 317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0367D3-D00B-4625-BF2A-8954877D49C0}"/>
              </a:ext>
            </a:extLst>
          </p:cNvPr>
          <p:cNvSpPr txBox="1"/>
          <p:nvPr/>
        </p:nvSpPr>
        <p:spPr>
          <a:xfrm>
            <a:off x="4043099" y="1511006"/>
            <a:ext cx="4035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내 친구를 찾아봐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Wingdings" panose="05000000000000000000" pitchFamily="2" charset="2"/>
              </a:rPr>
              <a:t></a:t>
            </a:r>
            <a:endParaRPr kumimoji="0" lang="en-US" altLang="ko-K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142ED14-275D-4DDD-9119-367853479B20}"/>
              </a:ext>
            </a:extLst>
          </p:cNvPr>
          <p:cNvSpPr txBox="1"/>
          <p:nvPr/>
        </p:nvSpPr>
        <p:spPr>
          <a:xfrm>
            <a:off x="1174367" y="3231604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윤지희</a:t>
            </a:r>
          </a:p>
        </p:txBody>
      </p:sp>
    </p:spTree>
    <p:extLst>
      <p:ext uri="{BB962C8B-B14F-4D97-AF65-F5344CB8AC3E}">
        <p14:creationId xmlns:p14="http://schemas.microsoft.com/office/powerpoint/2010/main" val="156051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5AF3659-7659-4D40-A0B1-9268D5AB6B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01" t="42216" r="36440" b="31573"/>
          <a:stretch/>
        </p:blipFill>
        <p:spPr>
          <a:xfrm>
            <a:off x="1029640" y="1317196"/>
            <a:ext cx="1937406" cy="1937406"/>
          </a:xfrm>
          <a:custGeom>
            <a:avLst/>
            <a:gdLst>
              <a:gd name="connsiteX0" fmla="*/ 823866 w 1647732"/>
              <a:gd name="connsiteY0" fmla="*/ 0 h 1647732"/>
              <a:gd name="connsiteX1" fmla="*/ 1647732 w 1647732"/>
              <a:gd name="connsiteY1" fmla="*/ 823866 h 1647732"/>
              <a:gd name="connsiteX2" fmla="*/ 823866 w 1647732"/>
              <a:gd name="connsiteY2" fmla="*/ 1647732 h 1647732"/>
              <a:gd name="connsiteX3" fmla="*/ 0 w 1647732"/>
              <a:gd name="connsiteY3" fmla="*/ 823864 h 1647732"/>
              <a:gd name="connsiteX4" fmla="*/ 823866 w 1647732"/>
              <a:gd name="connsiteY4" fmla="*/ 0 h 1647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732" h="1647732">
                <a:moveTo>
                  <a:pt x="823866" y="0"/>
                </a:moveTo>
                <a:cubicBezTo>
                  <a:pt x="1278875" y="0"/>
                  <a:pt x="1647732" y="368857"/>
                  <a:pt x="1647732" y="823866"/>
                </a:cubicBezTo>
                <a:cubicBezTo>
                  <a:pt x="1647732" y="1278875"/>
                  <a:pt x="1278873" y="1647732"/>
                  <a:pt x="823866" y="1647732"/>
                </a:cubicBezTo>
                <a:cubicBezTo>
                  <a:pt x="368857" y="1647732"/>
                  <a:pt x="0" y="1278873"/>
                  <a:pt x="0" y="823864"/>
                </a:cubicBezTo>
                <a:cubicBezTo>
                  <a:pt x="0" y="368857"/>
                  <a:pt x="368857" y="0"/>
                  <a:pt x="823866" y="0"/>
                </a:cubicBezTo>
                <a:close/>
              </a:path>
            </a:pathLst>
          </a:cu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4E0501B2-34F1-4037-9308-241418D47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75" y="3517609"/>
            <a:ext cx="2259094" cy="225909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5104F350-4D5D-45AE-83ED-B52A52CCF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54" y="3555348"/>
            <a:ext cx="1716004" cy="218361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5D23A8F8-4391-4E09-8BCE-7FEA3D1742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131" y="961466"/>
            <a:ext cx="2002218" cy="200221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3CA4DFC7-5EF2-4326-9CF4-8336E0F2C2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293">
            <a:off x="6633654" y="3531685"/>
            <a:ext cx="1909183" cy="2083433"/>
          </a:xfrm>
          <a:prstGeom prst="rect">
            <a:avLst/>
          </a:prstGeom>
        </p:spPr>
      </p:pic>
      <p:sp>
        <p:nvSpPr>
          <p:cNvPr id="14" name="말풍선: 타원형 13">
            <a:extLst>
              <a:ext uri="{FF2B5EF4-FFF2-40B4-BE49-F238E27FC236}">
                <a16:creationId xmlns:a16="http://schemas.microsoft.com/office/drawing/2014/main" xmlns="" id="{2B0CB9A6-EF99-4B9F-B0A2-47B3E770E14F}"/>
              </a:ext>
            </a:extLst>
          </p:cNvPr>
          <p:cNvSpPr/>
          <p:nvPr/>
        </p:nvSpPr>
        <p:spPr>
          <a:xfrm>
            <a:off x="3114651" y="2503599"/>
            <a:ext cx="1505749" cy="1128116"/>
          </a:xfrm>
          <a:prstGeom prst="wedgeEllipseCallout">
            <a:avLst>
              <a:gd name="adj1" fmla="val -69816"/>
              <a:gd name="adj2" fmla="val -5171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반갑다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!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친구야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^^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2" name="하트 1">
            <a:extLst>
              <a:ext uri="{FF2B5EF4-FFF2-40B4-BE49-F238E27FC236}">
                <a16:creationId xmlns:a16="http://schemas.microsoft.com/office/drawing/2014/main" xmlns="" id="{01BFBC4B-5090-4D49-9604-5D9090C3D676}"/>
              </a:ext>
            </a:extLst>
          </p:cNvPr>
          <p:cNvSpPr/>
          <p:nvPr/>
        </p:nvSpPr>
        <p:spPr>
          <a:xfrm>
            <a:off x="1543398" y="3430942"/>
            <a:ext cx="843379" cy="613669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3055565-B047-42F9-A2AA-B78EC15E8D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089" b="89691" l="4847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0080">
            <a:off x="5826142" y="1620023"/>
            <a:ext cx="2838385" cy="2107066"/>
          </a:xfrm>
          <a:prstGeom prst="rect">
            <a:avLst/>
          </a:prstGeom>
        </p:spPr>
      </p:pic>
      <p:sp>
        <p:nvSpPr>
          <p:cNvPr id="3" name="화살표: 오각형 2">
            <a:extLst>
              <a:ext uri="{FF2B5EF4-FFF2-40B4-BE49-F238E27FC236}">
                <a16:creationId xmlns:a16="http://schemas.microsoft.com/office/drawing/2014/main" xmlns="" id="{2C4BDFC4-C031-433C-93BB-B3F9A5B4AF54}"/>
              </a:ext>
            </a:extLst>
          </p:cNvPr>
          <p:cNvSpPr/>
          <p:nvPr/>
        </p:nvSpPr>
        <p:spPr>
          <a:xfrm flipH="1">
            <a:off x="2543076" y="4622587"/>
            <a:ext cx="1296137" cy="49152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196</a:t>
            </a:r>
            <a:r>
              <a:rPr kumimoji="0" lang="ko-KR" altLang="en-US" sz="16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★년</a:t>
            </a:r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xmlns="" id="{61E1845E-C57B-4E0A-98AC-3A7FECA6AB44}"/>
              </a:ext>
            </a:extLst>
          </p:cNvPr>
          <p:cNvSpPr/>
          <p:nvPr/>
        </p:nvSpPr>
        <p:spPr>
          <a:xfrm flipH="1">
            <a:off x="6412608" y="1332482"/>
            <a:ext cx="1232011" cy="49152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18" name="화살표: 오각형 17">
            <a:extLst>
              <a:ext uri="{FF2B5EF4-FFF2-40B4-BE49-F238E27FC236}">
                <a16:creationId xmlns:a16="http://schemas.microsoft.com/office/drawing/2014/main" xmlns="" id="{0FB4F665-4721-4367-9C26-D9CCEF2798C6}"/>
              </a:ext>
            </a:extLst>
          </p:cNvPr>
          <p:cNvSpPr/>
          <p:nvPr/>
        </p:nvSpPr>
        <p:spPr>
          <a:xfrm rot="981274" flipH="1">
            <a:off x="7372488" y="2686395"/>
            <a:ext cx="1232011" cy="49152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1945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19" name="화살표: 오각형 18">
            <a:extLst>
              <a:ext uri="{FF2B5EF4-FFF2-40B4-BE49-F238E27FC236}">
                <a16:creationId xmlns:a16="http://schemas.microsoft.com/office/drawing/2014/main" xmlns="" id="{78AAC53E-348C-472C-A3E0-E17A522044D5}"/>
              </a:ext>
            </a:extLst>
          </p:cNvPr>
          <p:cNvSpPr/>
          <p:nvPr/>
        </p:nvSpPr>
        <p:spPr>
          <a:xfrm rot="2413943">
            <a:off x="5026396" y="3274945"/>
            <a:ext cx="1232011" cy="49152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1971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20" name="화살표: 오각형 19">
            <a:extLst>
              <a:ext uri="{FF2B5EF4-FFF2-40B4-BE49-F238E27FC236}">
                <a16:creationId xmlns:a16="http://schemas.microsoft.com/office/drawing/2014/main" xmlns="" id="{549D702F-43DE-4D0B-83E8-8E69D0085D4D}"/>
              </a:ext>
            </a:extLst>
          </p:cNvPr>
          <p:cNvSpPr/>
          <p:nvPr/>
        </p:nvSpPr>
        <p:spPr>
          <a:xfrm rot="20687027">
            <a:off x="6445068" y="4775613"/>
            <a:ext cx="1232011" cy="49152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2F7591B4-0743-4D95-9326-C6F63F5D13E4}"/>
              </a:ext>
            </a:extLst>
          </p:cNvPr>
          <p:cNvCxnSpPr/>
          <p:nvPr/>
        </p:nvCxnSpPr>
        <p:spPr>
          <a:xfrm>
            <a:off x="1970843" y="3254602"/>
            <a:ext cx="0" cy="10188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60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74865" y="954743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F5BD599F-6A3B-4F92-952D-C08D7FED46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2" y="1086404"/>
            <a:ext cx="1620000" cy="162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18140465-2B28-416A-A725-2DC51DECCF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0" y="3957197"/>
            <a:ext cx="1620000" cy="162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9F09D7AA-BA8A-48C4-A8A5-8DB980B11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94" y="3905609"/>
            <a:ext cx="1615680" cy="162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CCCCBE1-0DB7-445D-AE86-562601F7F1CB}"/>
              </a:ext>
            </a:extLst>
          </p:cNvPr>
          <p:cNvSpPr txBox="1"/>
          <p:nvPr/>
        </p:nvSpPr>
        <p:spPr>
          <a:xfrm>
            <a:off x="7118760" y="5369944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김태훈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50F7340-A189-49E2-B602-1536EB3FA686}"/>
              </a:ext>
            </a:extLst>
          </p:cNvPr>
          <p:cNvSpPr txBox="1"/>
          <p:nvPr/>
        </p:nvSpPr>
        <p:spPr>
          <a:xfrm>
            <a:off x="842304" y="5377143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신동진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69492D-49C4-4180-B1F8-3D65FEB9DC03}"/>
              </a:ext>
            </a:extLst>
          </p:cNvPr>
          <p:cNvSpPr txBox="1"/>
          <p:nvPr/>
        </p:nvSpPr>
        <p:spPr>
          <a:xfrm>
            <a:off x="829773" y="2528341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최택진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05DFD1D0-547A-427C-8D5C-1228A082DD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6499">
            <a:off x="4773199" y="1178014"/>
            <a:ext cx="1848199" cy="1848199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B5900F3F-CDA3-4DDC-89EF-5475189F4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1822">
            <a:off x="2474336" y="1440464"/>
            <a:ext cx="1973993" cy="108376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xmlns="" id="{4414E9D5-C375-4EAA-BE0B-D4887D6387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575">
            <a:off x="5481317" y="3807179"/>
            <a:ext cx="1161012" cy="190208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B9CA3022-91BD-4E1B-8A40-2ECCC5DF85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310" y="3116884"/>
            <a:ext cx="1799748" cy="58671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6D3FE939-B97B-4CB6-B850-2F14F84EF5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7823">
            <a:off x="3005315" y="4869101"/>
            <a:ext cx="1893442" cy="768737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D1827AC7-DFC4-494C-81AF-DAA9EF704C8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2503">
            <a:off x="2036180" y="3056091"/>
            <a:ext cx="1365040" cy="169214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7271BF2D-1EAB-433C-BDE5-2BE1925A8CF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49" t="16738" r="17892" b="41049"/>
          <a:stretch/>
        </p:blipFill>
        <p:spPr>
          <a:xfrm>
            <a:off x="3578090" y="2403871"/>
            <a:ext cx="1620000" cy="1620000"/>
          </a:xfrm>
          <a:custGeom>
            <a:avLst/>
            <a:gdLst>
              <a:gd name="connsiteX0" fmla="*/ 748969 w 1497938"/>
              <a:gd name="connsiteY0" fmla="*/ 0 h 1497938"/>
              <a:gd name="connsiteX1" fmla="*/ 1497938 w 1497938"/>
              <a:gd name="connsiteY1" fmla="*/ 748969 h 1497938"/>
              <a:gd name="connsiteX2" fmla="*/ 748969 w 1497938"/>
              <a:gd name="connsiteY2" fmla="*/ 1497938 h 1497938"/>
              <a:gd name="connsiteX3" fmla="*/ 0 w 1497938"/>
              <a:gd name="connsiteY3" fmla="*/ 748969 h 1497938"/>
              <a:gd name="connsiteX4" fmla="*/ 748969 w 1497938"/>
              <a:gd name="connsiteY4" fmla="*/ 0 h 149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7938" h="1497938">
                <a:moveTo>
                  <a:pt x="748969" y="0"/>
                </a:moveTo>
                <a:cubicBezTo>
                  <a:pt x="1162613" y="0"/>
                  <a:pt x="1497938" y="335325"/>
                  <a:pt x="1497938" y="748969"/>
                </a:cubicBezTo>
                <a:cubicBezTo>
                  <a:pt x="1497938" y="1162613"/>
                  <a:pt x="1162613" y="1497938"/>
                  <a:pt x="748969" y="1497938"/>
                </a:cubicBezTo>
                <a:cubicBezTo>
                  <a:pt x="335325" y="1497938"/>
                  <a:pt x="0" y="1162613"/>
                  <a:pt x="0" y="748969"/>
                </a:cubicBezTo>
                <a:cubicBezTo>
                  <a:pt x="0" y="335325"/>
                  <a:pt x="335325" y="0"/>
                  <a:pt x="748969" y="0"/>
                </a:cubicBezTo>
                <a:close/>
              </a:path>
            </a:pathLst>
          </a:cu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A52FFA5-C816-47DE-AE5C-DBBC23E61D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366" y="1086404"/>
            <a:ext cx="1638059" cy="162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E864C2-F948-495D-AEBC-B4E0CCA42196}"/>
              </a:ext>
            </a:extLst>
          </p:cNvPr>
          <p:cNvSpPr txBox="1"/>
          <p:nvPr/>
        </p:nvSpPr>
        <p:spPr>
          <a:xfrm>
            <a:off x="7092126" y="2534525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구은정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8AB5522-6F9F-41EF-BDCD-9BEBF397D8C6}"/>
              </a:ext>
            </a:extLst>
          </p:cNvPr>
          <p:cNvSpPr txBox="1"/>
          <p:nvPr/>
        </p:nvSpPr>
        <p:spPr>
          <a:xfrm>
            <a:off x="3863703" y="3905609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기숙영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417702" y="954743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B5900F3F-CDA3-4DDC-89EF-5475189F4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80" y="1027812"/>
            <a:ext cx="1973993" cy="108376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xmlns="" id="{4414E9D5-C375-4EAA-BE0B-D4887D638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575">
            <a:off x="7427686" y="3816155"/>
            <a:ext cx="1161012" cy="190208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B9CA3022-91BD-4E1B-8A40-2ECCC5DF85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84660" y="1668525"/>
            <a:ext cx="1799748" cy="58671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6D3FE939-B97B-4CB6-B850-2F14F84EF5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08" y="4484653"/>
            <a:ext cx="1893442" cy="768737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D1827AC7-DFC4-494C-81AF-DAA9EF704C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171" y="2532478"/>
            <a:ext cx="1365040" cy="1692146"/>
          </a:xfrm>
          <a:prstGeom prst="rect">
            <a:avLst/>
          </a:prstGeom>
        </p:spPr>
      </p:pic>
      <p:sp>
        <p:nvSpPr>
          <p:cNvPr id="47" name="오각형 46">
            <a:extLst>
              <a:ext uri="{FF2B5EF4-FFF2-40B4-BE49-F238E27FC236}">
                <a16:creationId xmlns:a16="http://schemas.microsoft.com/office/drawing/2014/main" xmlns="" id="{9E0EE43F-0FBC-449E-BB9D-081D3BBCE887}"/>
              </a:ext>
            </a:extLst>
          </p:cNvPr>
          <p:cNvSpPr/>
          <p:nvPr/>
        </p:nvSpPr>
        <p:spPr>
          <a:xfrm rot="873893">
            <a:off x="1226693" y="1596310"/>
            <a:ext cx="3460972" cy="3338004"/>
          </a:xfrm>
          <a:prstGeom prst="pentag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7271BF2D-1EAB-433C-BDE5-2BE1925A8CF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49" t="16738" r="17892" b="41049"/>
          <a:stretch/>
        </p:blipFill>
        <p:spPr>
          <a:xfrm>
            <a:off x="2618638" y="4304239"/>
            <a:ext cx="144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FA52FFA5-C816-47DE-AE5C-DBBC23E61D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75" y="2709000"/>
            <a:ext cx="1456052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05DFD1D0-547A-427C-8D5C-1228A082DD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84" y="2515835"/>
            <a:ext cx="1848199" cy="1848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화살표: 오각형 22">
            <a:extLst>
              <a:ext uri="{FF2B5EF4-FFF2-40B4-BE49-F238E27FC236}">
                <a16:creationId xmlns:a16="http://schemas.microsoft.com/office/drawing/2014/main" xmlns="" id="{8C6418DC-1FC9-4B8E-B4C2-FD0739B06693}"/>
              </a:ext>
            </a:extLst>
          </p:cNvPr>
          <p:cNvSpPr/>
          <p:nvPr/>
        </p:nvSpPr>
        <p:spPr>
          <a:xfrm flipH="1">
            <a:off x="2666772" y="3614873"/>
            <a:ext cx="1274700" cy="43654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</a:t>
            </a:r>
            <a:r>
              <a:rPr kumimoji="0" lang="ko-KR" altLang="en-US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★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F5BD599F-6A3B-4F92-952D-C08D7FED46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638" y="1145300"/>
            <a:ext cx="144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9F09D7AA-BA8A-48C4-A8A5-8DB980B1132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21" y="1825643"/>
            <a:ext cx="143616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18140465-2B28-416A-A725-2DC51DECCF4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86" y="3785888"/>
            <a:ext cx="1440000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화살표: 오각형 47">
            <a:extLst>
              <a:ext uri="{FF2B5EF4-FFF2-40B4-BE49-F238E27FC236}">
                <a16:creationId xmlns:a16="http://schemas.microsoft.com/office/drawing/2014/main" xmlns="" id="{7D96FD29-05E7-4981-B4BD-896D9EB2BD6E}"/>
              </a:ext>
            </a:extLst>
          </p:cNvPr>
          <p:cNvSpPr/>
          <p:nvPr/>
        </p:nvSpPr>
        <p:spPr>
          <a:xfrm rot="21059892" flipH="1">
            <a:off x="5576523" y="1817713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49" name="화살표: 오각형 48">
            <a:extLst>
              <a:ext uri="{FF2B5EF4-FFF2-40B4-BE49-F238E27FC236}">
                <a16:creationId xmlns:a16="http://schemas.microsoft.com/office/drawing/2014/main" xmlns="" id="{458EFC92-FC56-43CA-97E2-5F408D118A12}"/>
              </a:ext>
            </a:extLst>
          </p:cNvPr>
          <p:cNvSpPr/>
          <p:nvPr/>
        </p:nvSpPr>
        <p:spPr>
          <a:xfrm rot="2352350" flipH="1">
            <a:off x="7584790" y="1919988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경기천년제목 Bold" panose="02020803020101020101" pitchFamily="18" charset="-127"/>
                <a:ea typeface="경기천년제목 Bold" panose="02020803020101020101" pitchFamily="18" charset="-127"/>
                <a:cs typeface="+mn-cs"/>
              </a:rPr>
              <a:t>년</a:t>
            </a:r>
          </a:p>
        </p:txBody>
      </p:sp>
      <p:sp>
        <p:nvSpPr>
          <p:cNvPr id="50" name="화살표: 오각형 49">
            <a:extLst>
              <a:ext uri="{FF2B5EF4-FFF2-40B4-BE49-F238E27FC236}">
                <a16:creationId xmlns:a16="http://schemas.microsoft.com/office/drawing/2014/main" xmlns="" id="{3B812EC0-3D24-42C9-B863-4CD43D4DDACC}"/>
              </a:ext>
            </a:extLst>
          </p:cNvPr>
          <p:cNvSpPr/>
          <p:nvPr/>
        </p:nvSpPr>
        <p:spPr>
          <a:xfrm rot="20526080">
            <a:off x="5761414" y="3524598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51" name="화살표: 오각형 50">
            <a:extLst>
              <a:ext uri="{FF2B5EF4-FFF2-40B4-BE49-F238E27FC236}">
                <a16:creationId xmlns:a16="http://schemas.microsoft.com/office/drawing/2014/main" xmlns="" id="{6E05B917-AAC6-4270-B0CE-2A1E783CB887}"/>
              </a:ext>
            </a:extLst>
          </p:cNvPr>
          <p:cNvSpPr/>
          <p:nvPr/>
        </p:nvSpPr>
        <p:spPr>
          <a:xfrm rot="21200263">
            <a:off x="6829598" y="5157929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52" name="화살표: 오각형 51">
            <a:extLst>
              <a:ext uri="{FF2B5EF4-FFF2-40B4-BE49-F238E27FC236}">
                <a16:creationId xmlns:a16="http://schemas.microsoft.com/office/drawing/2014/main" xmlns="" id="{DD661189-1B12-4E92-B978-80F0E6F54EE2}"/>
              </a:ext>
            </a:extLst>
          </p:cNvPr>
          <p:cNvSpPr/>
          <p:nvPr/>
        </p:nvSpPr>
        <p:spPr>
          <a:xfrm rot="19882387">
            <a:off x="5045842" y="5139941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1979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293129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409580" y="954743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2612A74-08C7-4CF5-9B71-102DFA36F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1740">
            <a:off x="217523" y="3596810"/>
            <a:ext cx="2017301" cy="190825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6E6F6B9-402A-4DBE-84A5-12ACB051E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3355" r="4349" b="4286"/>
          <a:stretch>
            <a:fillRect/>
          </a:stretch>
        </p:blipFill>
        <p:spPr>
          <a:xfrm>
            <a:off x="603591" y="1105246"/>
            <a:ext cx="1812505" cy="1812505"/>
          </a:xfrm>
          <a:custGeom>
            <a:avLst/>
            <a:gdLst>
              <a:gd name="connsiteX0" fmla="*/ 748969 w 1497938"/>
              <a:gd name="connsiteY0" fmla="*/ 0 h 1497938"/>
              <a:gd name="connsiteX1" fmla="*/ 1497938 w 1497938"/>
              <a:gd name="connsiteY1" fmla="*/ 748969 h 1497938"/>
              <a:gd name="connsiteX2" fmla="*/ 748969 w 1497938"/>
              <a:gd name="connsiteY2" fmla="*/ 1497938 h 1497938"/>
              <a:gd name="connsiteX3" fmla="*/ 0 w 1497938"/>
              <a:gd name="connsiteY3" fmla="*/ 748969 h 1497938"/>
              <a:gd name="connsiteX4" fmla="*/ 748969 w 1497938"/>
              <a:gd name="connsiteY4" fmla="*/ 0 h 149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7938" h="1497938">
                <a:moveTo>
                  <a:pt x="748969" y="0"/>
                </a:moveTo>
                <a:cubicBezTo>
                  <a:pt x="1162613" y="0"/>
                  <a:pt x="1497938" y="335325"/>
                  <a:pt x="1497938" y="748969"/>
                </a:cubicBezTo>
                <a:cubicBezTo>
                  <a:pt x="1497938" y="1162613"/>
                  <a:pt x="1162613" y="1497938"/>
                  <a:pt x="748969" y="1497938"/>
                </a:cubicBezTo>
                <a:cubicBezTo>
                  <a:pt x="335325" y="1497938"/>
                  <a:pt x="0" y="1162613"/>
                  <a:pt x="0" y="748969"/>
                </a:cubicBezTo>
                <a:cubicBezTo>
                  <a:pt x="0" y="335325"/>
                  <a:pt x="335325" y="0"/>
                  <a:pt x="748969" y="0"/>
                </a:cubicBezTo>
                <a:close/>
              </a:path>
            </a:pathLst>
          </a:cu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B7770A56-1EB3-42A6-B33B-8C10B4FA92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t="5147" r="21274" b="38669"/>
          <a:stretch/>
        </p:blipFill>
        <p:spPr>
          <a:xfrm>
            <a:off x="6727907" y="1105246"/>
            <a:ext cx="1812504" cy="1812504"/>
          </a:xfrm>
          <a:custGeom>
            <a:avLst/>
            <a:gdLst>
              <a:gd name="connsiteX0" fmla="*/ 906252 w 1812504"/>
              <a:gd name="connsiteY0" fmla="*/ 0 h 1812504"/>
              <a:gd name="connsiteX1" fmla="*/ 1812504 w 1812504"/>
              <a:gd name="connsiteY1" fmla="*/ 906252 h 1812504"/>
              <a:gd name="connsiteX2" fmla="*/ 906252 w 1812504"/>
              <a:gd name="connsiteY2" fmla="*/ 1812504 h 1812504"/>
              <a:gd name="connsiteX3" fmla="*/ 0 w 1812504"/>
              <a:gd name="connsiteY3" fmla="*/ 906252 h 1812504"/>
              <a:gd name="connsiteX4" fmla="*/ 906252 w 1812504"/>
              <a:gd name="connsiteY4" fmla="*/ 0 h 1812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2504" h="1812504">
                <a:moveTo>
                  <a:pt x="906252" y="0"/>
                </a:moveTo>
                <a:cubicBezTo>
                  <a:pt x="1406761" y="0"/>
                  <a:pt x="1812504" y="405743"/>
                  <a:pt x="1812504" y="906252"/>
                </a:cubicBezTo>
                <a:cubicBezTo>
                  <a:pt x="1812504" y="1406761"/>
                  <a:pt x="1406761" y="1812504"/>
                  <a:pt x="906252" y="1812504"/>
                </a:cubicBezTo>
                <a:cubicBezTo>
                  <a:pt x="405743" y="1812504"/>
                  <a:pt x="0" y="1406761"/>
                  <a:pt x="0" y="906252"/>
                </a:cubicBezTo>
                <a:cubicBezTo>
                  <a:pt x="0" y="405743"/>
                  <a:pt x="405743" y="0"/>
                  <a:pt x="906252" y="0"/>
                </a:cubicBezTo>
                <a:close/>
              </a:path>
            </a:pathLst>
          </a:cu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BA788655-87AF-46F1-9311-05BEA12A4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38171">
            <a:off x="4660325" y="3056859"/>
            <a:ext cx="2237554" cy="126653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AFB4687E-B538-454F-B660-A0CFB21C2B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71" t="19633" r="17192" b="63985"/>
          <a:stretch/>
        </p:blipFill>
        <p:spPr>
          <a:xfrm rot="16200000">
            <a:off x="3699677" y="3996890"/>
            <a:ext cx="1812504" cy="1812505"/>
          </a:xfrm>
          <a:custGeom>
            <a:avLst/>
            <a:gdLst>
              <a:gd name="connsiteX0" fmla="*/ 1497937 w 1497937"/>
              <a:gd name="connsiteY0" fmla="*/ 748969 h 1497938"/>
              <a:gd name="connsiteX1" fmla="*/ 748969 w 1497937"/>
              <a:gd name="connsiteY1" fmla="*/ 1497938 h 1497938"/>
              <a:gd name="connsiteX2" fmla="*/ 0 w 1497937"/>
              <a:gd name="connsiteY2" fmla="*/ 748969 h 1497938"/>
              <a:gd name="connsiteX3" fmla="*/ 748969 w 1497937"/>
              <a:gd name="connsiteY3" fmla="*/ 0 h 1497938"/>
              <a:gd name="connsiteX4" fmla="*/ 1497937 w 1497937"/>
              <a:gd name="connsiteY4" fmla="*/ 748969 h 149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7937" h="1497938">
                <a:moveTo>
                  <a:pt x="1497937" y="748969"/>
                </a:moveTo>
                <a:cubicBezTo>
                  <a:pt x="1497937" y="1162613"/>
                  <a:pt x="1162613" y="1497938"/>
                  <a:pt x="748969" y="1497938"/>
                </a:cubicBezTo>
                <a:cubicBezTo>
                  <a:pt x="335324" y="1497938"/>
                  <a:pt x="0" y="1162613"/>
                  <a:pt x="0" y="748969"/>
                </a:cubicBezTo>
                <a:cubicBezTo>
                  <a:pt x="0" y="335325"/>
                  <a:pt x="335325" y="0"/>
                  <a:pt x="748969" y="0"/>
                </a:cubicBezTo>
                <a:cubicBezTo>
                  <a:pt x="1162613" y="0"/>
                  <a:pt x="1497937" y="335325"/>
                  <a:pt x="1497937" y="748969"/>
                </a:cubicBezTo>
                <a:close/>
              </a:path>
            </a:pathLst>
          </a:cu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733520A-8A56-4CD3-A89C-94CFA0E306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64" y="3497300"/>
            <a:ext cx="1428622" cy="209002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213F390D-5E27-43CD-8EC9-A33113A911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5800">
            <a:off x="2660866" y="1323291"/>
            <a:ext cx="1935577" cy="137641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ACEC85E6-6806-4E7A-8868-7E2C34E9E1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2611">
            <a:off x="2080401" y="3154855"/>
            <a:ext cx="1485178" cy="20373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8649057-F31D-4BEF-8BF9-D3E33EE8C3A7}"/>
              </a:ext>
            </a:extLst>
          </p:cNvPr>
          <p:cNvSpPr txBox="1"/>
          <p:nvPr/>
        </p:nvSpPr>
        <p:spPr>
          <a:xfrm>
            <a:off x="998919" y="2756973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문은옥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4AF5233-53C0-46A7-A071-CF958FEE6952}"/>
              </a:ext>
            </a:extLst>
          </p:cNvPr>
          <p:cNvSpPr txBox="1"/>
          <p:nvPr/>
        </p:nvSpPr>
        <p:spPr>
          <a:xfrm>
            <a:off x="7096307" y="2746128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고여진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C2620C-99EA-4FEB-847A-25F9303491A0}"/>
              </a:ext>
            </a:extLst>
          </p:cNvPr>
          <p:cNvSpPr txBox="1"/>
          <p:nvPr/>
        </p:nvSpPr>
        <p:spPr>
          <a:xfrm>
            <a:off x="4074773" y="3756390"/>
            <a:ext cx="104878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이재현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F84BA2BA-F12E-4DB1-B6BF-B76321EE5C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4357">
            <a:off x="4920777" y="1379476"/>
            <a:ext cx="1559926" cy="11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0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409580" y="954743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2612A74-08C7-4CF5-9B71-102DFA36F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37" y="1326170"/>
            <a:ext cx="2017301" cy="190825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BA788655-87AF-46F1-9311-05BEA12A4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930" y="1044200"/>
            <a:ext cx="2237554" cy="126653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733520A-8A56-4CD3-A89C-94CFA0E30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25" y="3389921"/>
            <a:ext cx="1297861" cy="189872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213F390D-5E27-43CD-8EC9-A33113A91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4096">
            <a:off x="5316988" y="4200552"/>
            <a:ext cx="1714740" cy="121937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F84BA2BA-F12E-4DB1-B6BF-B76321EE5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38" y="2635687"/>
            <a:ext cx="1455612" cy="1063717"/>
          </a:xfrm>
          <a:prstGeom prst="rect">
            <a:avLst/>
          </a:prstGeom>
        </p:spPr>
      </p:pic>
      <p:sp>
        <p:nvSpPr>
          <p:cNvPr id="2" name="이등변 삼각형 1">
            <a:extLst>
              <a:ext uri="{FF2B5EF4-FFF2-40B4-BE49-F238E27FC236}">
                <a16:creationId xmlns:a16="http://schemas.microsoft.com/office/drawing/2014/main" xmlns="" id="{C45E3B1E-C070-47A0-8A63-495126EAD429}"/>
              </a:ext>
            </a:extLst>
          </p:cNvPr>
          <p:cNvSpPr/>
          <p:nvPr/>
        </p:nvSpPr>
        <p:spPr>
          <a:xfrm>
            <a:off x="1156980" y="1567912"/>
            <a:ext cx="3393118" cy="314207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ACEC85E6-6806-4E7A-8868-7E2C34E9E1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582" y="2836659"/>
            <a:ext cx="1248727" cy="1712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B7770A56-1EB3-42A6-B33B-8C10B4FA928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t="5147" r="21274" b="38669"/>
          <a:stretch/>
        </p:blipFill>
        <p:spPr>
          <a:xfrm>
            <a:off x="3282274" y="3893278"/>
            <a:ext cx="1812504" cy="1812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AFB4687E-B538-454F-B660-A0CFB21C2B6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71" t="19633" r="17192" b="63985"/>
          <a:stretch/>
        </p:blipFill>
        <p:spPr>
          <a:xfrm rot="16200000">
            <a:off x="1975832" y="1024155"/>
            <a:ext cx="1812504" cy="1812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6E6F6B9-402A-4DBE-84A5-12ACB051E0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3355" r="4349" b="4286"/>
          <a:stretch>
            <a:fillRect/>
          </a:stretch>
        </p:blipFill>
        <p:spPr>
          <a:xfrm>
            <a:off x="469062" y="3893278"/>
            <a:ext cx="1812505" cy="1812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화살표: 오각형 20">
            <a:extLst>
              <a:ext uri="{FF2B5EF4-FFF2-40B4-BE49-F238E27FC236}">
                <a16:creationId xmlns:a16="http://schemas.microsoft.com/office/drawing/2014/main" xmlns="" id="{9B193D18-7E95-4164-A03A-94D69D5B8D28}"/>
              </a:ext>
            </a:extLst>
          </p:cNvPr>
          <p:cNvSpPr/>
          <p:nvPr/>
        </p:nvSpPr>
        <p:spPr>
          <a:xfrm rot="20651215" flipH="1">
            <a:off x="2516162" y="3768217"/>
            <a:ext cx="1276210" cy="455842"/>
          </a:xfrm>
          <a:prstGeom prst="homePlate">
            <a:avLst>
              <a:gd name="adj" fmla="val 46086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198</a:t>
            </a:r>
            <a:r>
              <a:rPr kumimoji="0" lang="ko-KR" altLang="en-US" sz="192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★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경기천년제목 Bold" panose="02020803020101020101" pitchFamily="18" charset="-127"/>
                <a:ea typeface="경기천년제목 Bold" panose="02020803020101020101" pitchFamily="18" charset="-127"/>
                <a:cs typeface="+mn-cs"/>
              </a:rPr>
              <a:t>년</a:t>
            </a:r>
          </a:p>
        </p:txBody>
      </p:sp>
      <p:sp>
        <p:nvSpPr>
          <p:cNvPr id="22" name="화살표: 오각형 21">
            <a:extLst>
              <a:ext uri="{FF2B5EF4-FFF2-40B4-BE49-F238E27FC236}">
                <a16:creationId xmlns:a16="http://schemas.microsoft.com/office/drawing/2014/main" xmlns="" id="{9318C14E-BC45-4CB2-831A-898C1B14A3B4}"/>
              </a:ext>
            </a:extLst>
          </p:cNvPr>
          <p:cNvSpPr/>
          <p:nvPr/>
        </p:nvSpPr>
        <p:spPr>
          <a:xfrm rot="668151" flipH="1">
            <a:off x="5339518" y="1751207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1989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23" name="화살표: 오각형 22">
            <a:extLst>
              <a:ext uri="{FF2B5EF4-FFF2-40B4-BE49-F238E27FC236}">
                <a16:creationId xmlns:a16="http://schemas.microsoft.com/office/drawing/2014/main" xmlns="" id="{4AB322DA-2A3A-44B0-A7A4-CD4326EE2191}"/>
              </a:ext>
            </a:extLst>
          </p:cNvPr>
          <p:cNvSpPr/>
          <p:nvPr/>
        </p:nvSpPr>
        <p:spPr>
          <a:xfrm rot="20541625">
            <a:off x="5429169" y="5171499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1981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24" name="화살표: 오각형 23">
            <a:extLst>
              <a:ext uri="{FF2B5EF4-FFF2-40B4-BE49-F238E27FC236}">
                <a16:creationId xmlns:a16="http://schemas.microsoft.com/office/drawing/2014/main" xmlns="" id="{C82C92D6-10BA-4B57-A1D8-801473A991E2}"/>
              </a:ext>
            </a:extLst>
          </p:cNvPr>
          <p:cNvSpPr/>
          <p:nvPr/>
        </p:nvSpPr>
        <p:spPr>
          <a:xfrm rot="668151" flipH="1">
            <a:off x="7503676" y="2405034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1994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경기천년제목 Bold" panose="02020803020101020101" pitchFamily="18" charset="-127"/>
                <a:ea typeface="경기천년제목 Bold" panose="02020803020101020101" pitchFamily="18" charset="-127"/>
                <a:cs typeface="+mn-cs"/>
              </a:rPr>
              <a:t>년</a:t>
            </a:r>
          </a:p>
        </p:txBody>
      </p:sp>
      <p:sp>
        <p:nvSpPr>
          <p:cNvPr id="25" name="화살표: 오각형 24">
            <a:extLst>
              <a:ext uri="{FF2B5EF4-FFF2-40B4-BE49-F238E27FC236}">
                <a16:creationId xmlns:a16="http://schemas.microsoft.com/office/drawing/2014/main" xmlns="" id="{F3C75943-0A79-406A-806A-2896159F6DBA}"/>
              </a:ext>
            </a:extLst>
          </p:cNvPr>
          <p:cNvSpPr/>
          <p:nvPr/>
        </p:nvSpPr>
        <p:spPr>
          <a:xfrm rot="1192845" flipH="1">
            <a:off x="5893426" y="3368424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1986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경기천년제목 Bold" panose="02020803020101020101" pitchFamily="18" charset="-127"/>
                <a:ea typeface="경기천년제목 Bold" panose="02020803020101020101" pitchFamily="18" charset="-127"/>
                <a:cs typeface="+mn-cs"/>
              </a:rPr>
              <a:t>년</a:t>
            </a:r>
          </a:p>
        </p:txBody>
      </p:sp>
      <p:sp>
        <p:nvSpPr>
          <p:cNvPr id="26" name="화살표: 오각형 25">
            <a:extLst>
              <a:ext uri="{FF2B5EF4-FFF2-40B4-BE49-F238E27FC236}">
                <a16:creationId xmlns:a16="http://schemas.microsoft.com/office/drawing/2014/main" xmlns="" id="{D02CEE30-36BF-4287-8C81-FCFC48996370}"/>
              </a:ext>
            </a:extLst>
          </p:cNvPr>
          <p:cNvSpPr/>
          <p:nvPr/>
        </p:nvSpPr>
        <p:spPr>
          <a:xfrm rot="1192845" flipH="1">
            <a:off x="7524087" y="5071245"/>
            <a:ext cx="1018878" cy="434794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1983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년</a:t>
            </a:r>
          </a:p>
        </p:txBody>
      </p:sp>
      <p:sp>
        <p:nvSpPr>
          <p:cNvPr id="27" name="말풍선: 타원형 26">
            <a:extLst>
              <a:ext uri="{FF2B5EF4-FFF2-40B4-BE49-F238E27FC236}">
                <a16:creationId xmlns:a16="http://schemas.microsoft.com/office/drawing/2014/main" xmlns="" id="{89936E5F-40B7-470A-B3BD-EF3352FEEBD5}"/>
              </a:ext>
            </a:extLst>
          </p:cNvPr>
          <p:cNvSpPr/>
          <p:nvPr/>
        </p:nvSpPr>
        <p:spPr>
          <a:xfrm flipH="1">
            <a:off x="561183" y="1968603"/>
            <a:ext cx="1473942" cy="1128116"/>
          </a:xfrm>
          <a:prstGeom prst="wedgeEllipseCallout">
            <a:avLst>
              <a:gd name="adj1" fmla="val -63793"/>
              <a:gd name="adj2" fmla="val -46202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오징어집이</a:t>
            </a:r>
            <a:endParaRPr kumimoji="0" lang="en-US" altLang="ko-KR" sz="12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친구</a:t>
            </a:r>
            <a:r>
              <a:rPr kumimoji="0" lang="ko-KR" altLang="en-US" sz="126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라니</a:t>
            </a:r>
            <a:r>
              <a:rPr kumimoji="0" lang="en-US" altLang="ko-KR" sz="12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…</a:t>
            </a:r>
            <a:endParaRPr kumimoji="0" lang="ko-KR" altLang="en-US" sz="12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29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361150" y="948020"/>
            <a:ext cx="8383280" cy="4948516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D9966DE0-2892-4B08-A4B8-5CFFC8E8F666}"/>
              </a:ext>
            </a:extLst>
          </p:cNvPr>
          <p:cNvGrpSpPr/>
          <p:nvPr/>
        </p:nvGrpSpPr>
        <p:grpSpPr>
          <a:xfrm>
            <a:off x="3125327" y="1513968"/>
            <a:ext cx="2893735" cy="2812789"/>
            <a:chOff x="2663687" y="942464"/>
            <a:chExt cx="3816626" cy="3816626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3FEECC7E-A252-4725-B677-0F007E3B6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3687" y="942464"/>
              <a:ext cx="3816626" cy="3816626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xmlns="" id="{C8493571-14EA-463B-A42C-811BE7F33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9408" y="1565656"/>
              <a:ext cx="2995302" cy="305461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2A66802-C65D-4354-9C1E-A4CE6ED41C6D}"/>
              </a:ext>
            </a:extLst>
          </p:cNvPr>
          <p:cNvSpPr txBox="1"/>
          <p:nvPr/>
        </p:nvSpPr>
        <p:spPr>
          <a:xfrm>
            <a:off x="2386315" y="4529566"/>
            <a:ext cx="4602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2019 Happy Smile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23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6600"/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032B253B-DD0B-42E3-BBA7-8BEA56543DDB}"/>
              </a:ext>
            </a:extLst>
          </p:cNvPr>
          <p:cNvSpPr/>
          <p:nvPr/>
        </p:nvSpPr>
        <p:spPr>
          <a:xfrm>
            <a:off x="1088629" y="1885958"/>
            <a:ext cx="6928331" cy="3072640"/>
          </a:xfrm>
          <a:prstGeom prst="roundRect">
            <a:avLst>
              <a:gd name="adj" fmla="val 25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A250924-F510-4BF8-AEDF-31D5B86087F8}"/>
              </a:ext>
            </a:extLst>
          </p:cNvPr>
          <p:cNvSpPr txBox="1"/>
          <p:nvPr/>
        </p:nvSpPr>
        <p:spPr>
          <a:xfrm>
            <a:off x="1187217" y="2367170"/>
            <a:ext cx="67695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감사합니다</a:t>
            </a:r>
            <a:r>
              <a:rPr kumimoji="0" lang="en-US" altLang="ko-KR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!</a:t>
            </a:r>
          </a:p>
          <a:p>
            <a:pPr marL="0" marR="0" lvl="0" indent="0" algn="ct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Thank You</a:t>
            </a:r>
            <a:r>
              <a:rPr kumimoji="0" lang="en-US" altLang="ko-KR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Wingdings" panose="05000000000000000000" pitchFamily="2" charset="2"/>
              </a:rPr>
              <a:t> </a:t>
            </a:r>
            <a:endParaRPr kumimoji="0" lang="en-US" altLang="ko-K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47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367166" y="7020"/>
            <a:ext cx="2916310" cy="866527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등대합창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-494" y="2924944"/>
            <a:ext cx="9253014" cy="1752600"/>
          </a:xfrm>
        </p:spPr>
        <p:txBody>
          <a:bodyPr>
            <a:noAutofit/>
          </a:bodyPr>
          <a:lstStyle/>
          <a:p>
            <a:r>
              <a:rPr lang="ko-KR" altLang="en-US" sz="9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</a:p>
        </p:txBody>
      </p:sp>
    </p:spTree>
    <p:extLst>
      <p:ext uri="{BB962C8B-B14F-4D97-AF65-F5344CB8AC3E}">
        <p14:creationId xmlns:p14="http://schemas.microsoft.com/office/powerpoint/2010/main" val="5659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7101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함께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간다면 좋겠네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045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우리 가는 길에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아침 햇살 비치면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226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행복하다고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말해 주겠네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737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이리저리 둘러봐도 </a:t>
            </a: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제일 </a:t>
            </a:r>
            <a:r>
              <a:rPr lang="ko-KR" altLang="en-US" sz="7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좋은건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634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그대와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함께 </a:t>
            </a:r>
            <a:r>
              <a:rPr lang="ko-KR" altLang="en-US" sz="7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있는것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537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58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521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38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때론 지루하고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외로운 길이라도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068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함께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간다면 좋겠네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6775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때론 즐거움에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웃음짓는 나날이어서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069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행복하다고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말해 주겠네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32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이리저리 둘러봐도 </a:t>
            </a: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제일 </a:t>
            </a:r>
            <a:r>
              <a:rPr lang="ko-KR" altLang="en-US" sz="7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좋은건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043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그대와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함께 </a:t>
            </a:r>
            <a:r>
              <a:rPr lang="ko-KR" altLang="en-US" sz="7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있는것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63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8679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69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80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314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611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84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733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506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내게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행복을 주는 사람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999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내가 가는 길이 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험하고 멀지라도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xmlns="" id="{FA0DE76E-E280-4879-B0EE-D158D950F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103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81" y="2348880"/>
            <a:ext cx="9326879" cy="1752600"/>
          </a:xfrm>
        </p:spPr>
        <p:txBody>
          <a:bodyPr>
            <a:noAutofit/>
          </a:bodyPr>
          <a:lstStyle/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그대 함께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l"/>
            <a:r>
              <a:rPr lang="ko-KR" altLang="en-US" sz="7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간다면 좋겠네</a:t>
            </a:r>
            <a:endParaRPr lang="en-US" altLang="ko-KR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4015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6367166" y="7020"/>
            <a:ext cx="291631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등대합창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동녘M" panose="02030600000101010101" pitchFamily="18" charset="-127"/>
              <a:ea typeface="HY동녘M" panose="02030600000101010101" pitchFamily="18" charset="-127"/>
              <a:cs typeface="+mj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25C72229-43FF-44B8-8D59-CBDF5DFF4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1" y="143662"/>
            <a:ext cx="5856217" cy="657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339752" y="2564904"/>
            <a:ext cx="4552312" cy="1080120"/>
          </a:xfrm>
        </p:spPr>
        <p:txBody>
          <a:bodyPr>
            <a:noAutofit/>
          </a:bodyPr>
          <a:lstStyle/>
          <a:p>
            <a:pPr algn="l"/>
            <a:r>
              <a:rPr lang="ko-KR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김선희 선생님</a:t>
            </a:r>
            <a:endParaRPr lang="en-US" altLang="ko-K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2915816" y="7020"/>
            <a:ext cx="636766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사교육걱정없는세상을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 사는 이야기</a:t>
            </a:r>
          </a:p>
        </p:txBody>
      </p:sp>
    </p:spTree>
    <p:extLst>
      <p:ext uri="{BB962C8B-B14F-4D97-AF65-F5344CB8AC3E}">
        <p14:creationId xmlns:p14="http://schemas.microsoft.com/office/powerpoint/2010/main" val="387024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339752" y="2564904"/>
            <a:ext cx="4552312" cy="1080120"/>
          </a:xfrm>
        </p:spPr>
        <p:txBody>
          <a:bodyPr>
            <a:noAutofit/>
          </a:bodyPr>
          <a:lstStyle/>
          <a:p>
            <a:pPr algn="l"/>
            <a:r>
              <a:rPr lang="ko-KR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이준영 선생님</a:t>
            </a:r>
            <a:endParaRPr lang="en-US" altLang="ko-K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2915816" y="7020"/>
            <a:ext cx="636766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사교육걱정없는세상을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 사는 이야기</a:t>
            </a:r>
          </a:p>
        </p:txBody>
      </p:sp>
    </p:spTree>
    <p:extLst>
      <p:ext uri="{BB962C8B-B14F-4D97-AF65-F5344CB8AC3E}">
        <p14:creationId xmlns:p14="http://schemas.microsoft.com/office/powerpoint/2010/main" val="5300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339752" y="2564904"/>
            <a:ext cx="4552312" cy="1080120"/>
          </a:xfrm>
        </p:spPr>
        <p:txBody>
          <a:bodyPr>
            <a:noAutofit/>
          </a:bodyPr>
          <a:lstStyle/>
          <a:p>
            <a:pPr algn="l"/>
            <a:r>
              <a:rPr lang="ko-KR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이효정 선생님</a:t>
            </a:r>
            <a:endParaRPr lang="en-US" altLang="ko-K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1B28831-A6EF-4DEF-A193-F137D5A9B666}"/>
              </a:ext>
            </a:extLst>
          </p:cNvPr>
          <p:cNvSpPr txBox="1">
            <a:spLocks/>
          </p:cNvSpPr>
          <p:nvPr/>
        </p:nvSpPr>
        <p:spPr>
          <a:xfrm>
            <a:off x="2915816" y="7020"/>
            <a:ext cx="636766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사교육걱정없는세상을</a:t>
            </a: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동녘M" panose="02030600000101010101" pitchFamily="18" charset="-127"/>
                <a:ea typeface="HY동녘M" panose="02030600000101010101" pitchFamily="18" charset="-127"/>
                <a:cs typeface="+mj-cs"/>
              </a:rPr>
              <a:t> 사는 이야기</a:t>
            </a:r>
          </a:p>
        </p:txBody>
      </p:sp>
    </p:spTree>
    <p:extLst>
      <p:ext uri="{BB962C8B-B14F-4D97-AF65-F5344CB8AC3E}">
        <p14:creationId xmlns:p14="http://schemas.microsoft.com/office/powerpoint/2010/main" val="24089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26384" y="4454528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>
                <a:solidFill>
                  <a:prstClr val="black"/>
                </a:solidFill>
              </a:rPr>
              <a:t>사단법인</a:t>
            </a:r>
            <a:endParaRPr lang="en-US" altLang="ko-KR" sz="3600" b="1">
              <a:solidFill>
                <a:prstClr val="black"/>
              </a:solidFill>
            </a:endParaRPr>
          </a:p>
          <a:p>
            <a:r>
              <a:rPr lang="ko-KR" altLang="en-US" sz="3600" b="1">
                <a:solidFill>
                  <a:prstClr val="black"/>
                </a:solidFill>
              </a:rPr>
              <a:t>사교육걱정없는세상 </a:t>
            </a:r>
            <a:endParaRPr lang="en-US" altLang="ko-KR" sz="3600" b="1" dirty="0">
              <a:solidFill>
                <a:prstClr val="black"/>
              </a:solidFill>
            </a:endParaRPr>
          </a:p>
          <a:p>
            <a:r>
              <a:rPr lang="en-US" altLang="ko-KR" sz="3600" b="1">
                <a:solidFill>
                  <a:srgbClr val="FF6600"/>
                </a:solidFill>
              </a:rPr>
              <a:t>2019</a:t>
            </a:r>
            <a:r>
              <a:rPr lang="ko-KR" altLang="en-US" sz="3600" b="1">
                <a:solidFill>
                  <a:srgbClr val="FF6600"/>
                </a:solidFill>
              </a:rPr>
              <a:t>년 </a:t>
            </a:r>
            <a:r>
              <a:rPr lang="ko-KR" altLang="en-US" sz="3600" b="1" dirty="0">
                <a:solidFill>
                  <a:srgbClr val="FF6600"/>
                </a:solidFill>
              </a:rPr>
              <a:t>회원 총회 </a:t>
            </a:r>
            <a:endParaRPr lang="en-US" altLang="ko-KR" sz="3600" b="1" dirty="0">
              <a:solidFill>
                <a:srgbClr val="FF6600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3A01C566-D845-4A2D-B62A-04F774F5F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91" y="733425"/>
            <a:ext cx="29527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6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19931" y="2349500"/>
            <a:ext cx="770413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5000" b="1" dirty="0">
                <a:solidFill>
                  <a:srgbClr val="FF6600"/>
                </a:solidFill>
                <a:latin typeface="+mj-ea"/>
              </a:rPr>
              <a:t>회원 </a:t>
            </a:r>
            <a:r>
              <a:rPr lang="ko-KR" altLang="en-US" sz="5000" b="1" dirty="0" err="1">
                <a:solidFill>
                  <a:srgbClr val="FF6600"/>
                </a:solidFill>
                <a:latin typeface="+mj-ea"/>
              </a:rPr>
              <a:t>점명</a:t>
            </a:r>
            <a:r>
              <a:rPr lang="ko-KR" altLang="en-US" sz="5000" b="1" dirty="0">
                <a:solidFill>
                  <a:srgbClr val="FF6600"/>
                </a:solidFill>
                <a:latin typeface="+mj-ea"/>
              </a:rPr>
              <a:t> 및 </a:t>
            </a:r>
            <a:r>
              <a:rPr lang="ko-KR" altLang="en-US" sz="5000" b="1">
                <a:solidFill>
                  <a:srgbClr val="FF6600"/>
                </a:solidFill>
                <a:latin typeface="+mj-ea"/>
              </a:rPr>
              <a:t>정족수 확인</a:t>
            </a:r>
            <a:r>
              <a:rPr lang="en-US" altLang="ko-KR" sz="5000" b="1">
                <a:solidFill>
                  <a:srgbClr val="FF6600"/>
                </a:solidFill>
                <a:latin typeface="+mj-ea"/>
              </a:rPr>
              <a:t/>
            </a:r>
            <a:br>
              <a:rPr lang="en-US" altLang="ko-KR" sz="5000" b="1">
                <a:solidFill>
                  <a:srgbClr val="FF6600"/>
                </a:solidFill>
                <a:latin typeface="+mj-ea"/>
              </a:rPr>
            </a:br>
            <a:r>
              <a:rPr lang="en-US" altLang="ko-KR" sz="5000" b="1">
                <a:solidFill>
                  <a:srgbClr val="FF6600"/>
                </a:solidFill>
                <a:latin typeface="+mj-ea"/>
              </a:rPr>
              <a:t> </a:t>
            </a:r>
            <a:br>
              <a:rPr lang="en-US" altLang="ko-KR" sz="5000" b="1">
                <a:solidFill>
                  <a:srgbClr val="FF6600"/>
                </a:solidFill>
                <a:latin typeface="+mj-ea"/>
              </a:rPr>
            </a:br>
            <a:r>
              <a:rPr lang="ko-KR" altLang="en-US" sz="8000" b="1">
                <a:solidFill>
                  <a:srgbClr val="FF6600"/>
                </a:solidFill>
                <a:latin typeface="+mj-ea"/>
              </a:rPr>
              <a:t>개회선언</a:t>
            </a:r>
            <a:endParaRPr lang="en-US" altLang="ko-KR" sz="80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47713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직사각형 1"/>
          <p:cNvSpPr>
            <a:spLocks noChangeArrowheads="1"/>
          </p:cNvSpPr>
          <p:nvPr/>
        </p:nvSpPr>
        <p:spPr bwMode="auto">
          <a:xfrm>
            <a:off x="1082993" y="1308765"/>
            <a:ext cx="748823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>
                <a:solidFill>
                  <a:prstClr val="black"/>
                </a:solidFill>
              </a:rPr>
              <a:t>-</a:t>
            </a:r>
            <a:r>
              <a:rPr lang="ko-KR" altLang="en-US" sz="3200" b="1" dirty="0">
                <a:solidFill>
                  <a:prstClr val="black"/>
                </a:solidFill>
              </a:rPr>
              <a:t>회의 의결 참여 자격 </a:t>
            </a:r>
            <a:r>
              <a:rPr lang="en-US" altLang="ko-KR" sz="3200" b="1" dirty="0">
                <a:solidFill>
                  <a:prstClr val="black"/>
                </a:solidFill>
              </a:rPr>
              <a:t>: </a:t>
            </a:r>
            <a:r>
              <a:rPr lang="ko-KR" altLang="en-US" sz="3200" b="1" dirty="0">
                <a:solidFill>
                  <a:prstClr val="black"/>
                </a:solidFill>
              </a:rPr>
              <a:t>정회원으로 구성 </a:t>
            </a:r>
            <a:endParaRPr lang="en-US" altLang="ko-KR" sz="32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>
                <a:solidFill>
                  <a:prstClr val="black"/>
                </a:solidFill>
              </a:rPr>
              <a:t>-</a:t>
            </a:r>
            <a:r>
              <a:rPr lang="ko-KR" altLang="en-US" sz="3200" b="1" dirty="0">
                <a:solidFill>
                  <a:srgbClr val="F47710"/>
                </a:solidFill>
              </a:rPr>
              <a:t>정회원 수 </a:t>
            </a:r>
            <a:r>
              <a:rPr lang="en-US" altLang="ko-KR" sz="3200" b="1" dirty="0">
                <a:solidFill>
                  <a:srgbClr val="F47710"/>
                </a:solidFill>
              </a:rPr>
              <a:t>: 86</a:t>
            </a:r>
            <a:r>
              <a:rPr lang="ko-KR" altLang="en-US" sz="3200" b="1" dirty="0">
                <a:solidFill>
                  <a:srgbClr val="F47710"/>
                </a:solidFill>
              </a:rPr>
              <a:t>명</a:t>
            </a:r>
            <a:endParaRPr lang="en-US" altLang="ko-KR" sz="3200" b="1" dirty="0">
              <a:solidFill>
                <a:srgbClr val="F4771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>
                <a:solidFill>
                  <a:schemeClr val="accent6"/>
                </a:solidFill>
              </a:rPr>
              <a:t/>
            </a:r>
            <a:br>
              <a:rPr lang="en-US" altLang="ko-KR" sz="3200" b="1" dirty="0">
                <a:solidFill>
                  <a:schemeClr val="accent6"/>
                </a:solidFill>
              </a:rPr>
            </a:br>
            <a:r>
              <a:rPr lang="en-US" altLang="ko-KR" sz="3200" b="1" dirty="0">
                <a:solidFill>
                  <a:prstClr val="black"/>
                </a:solidFill>
              </a:rPr>
              <a:t>-</a:t>
            </a:r>
            <a:r>
              <a:rPr lang="ko-KR" altLang="en-US" sz="3200" b="1" dirty="0">
                <a:solidFill>
                  <a:prstClr val="black"/>
                </a:solidFill>
              </a:rPr>
              <a:t>오늘 참석 </a:t>
            </a:r>
            <a:r>
              <a:rPr lang="en-US" altLang="ko-KR" sz="3200" b="1" dirty="0">
                <a:solidFill>
                  <a:prstClr val="black"/>
                </a:solidFill>
              </a:rPr>
              <a:t>: </a:t>
            </a:r>
            <a:r>
              <a:rPr lang="ko-KR" altLang="en-US" sz="3200" b="1" dirty="0">
                <a:solidFill>
                  <a:prstClr val="black"/>
                </a:solidFill>
              </a:rPr>
              <a:t>정회원 </a:t>
            </a:r>
            <a:r>
              <a:rPr lang="en-US" altLang="ko-KR" sz="3200" b="1" dirty="0" smtClean="0">
                <a:solidFill>
                  <a:prstClr val="black"/>
                </a:solidFill>
              </a:rPr>
              <a:t>41</a:t>
            </a:r>
            <a:r>
              <a:rPr lang="ko-KR" altLang="en-US" sz="3200" b="1" dirty="0" smtClean="0">
                <a:solidFill>
                  <a:prstClr val="black"/>
                </a:solidFill>
              </a:rPr>
              <a:t>명</a:t>
            </a:r>
            <a:r>
              <a:rPr lang="en-US" altLang="ko-KR" sz="3200" b="1" dirty="0">
                <a:solidFill>
                  <a:prstClr val="black"/>
                </a:solidFill>
              </a:rPr>
              <a:t>, </a:t>
            </a:r>
            <a:r>
              <a:rPr lang="ko-KR" altLang="en-US" sz="3200" b="1" dirty="0">
                <a:solidFill>
                  <a:prstClr val="black"/>
                </a:solidFill>
              </a:rPr>
              <a:t>후원회원 </a:t>
            </a:r>
            <a:r>
              <a:rPr lang="en-US" altLang="ko-KR" sz="3200" b="1" dirty="0" smtClean="0">
                <a:solidFill>
                  <a:prstClr val="black"/>
                </a:solidFill>
              </a:rPr>
              <a:t>20</a:t>
            </a:r>
            <a:r>
              <a:rPr lang="ko-KR" altLang="en-US" sz="3200" b="1" dirty="0" smtClean="0">
                <a:solidFill>
                  <a:prstClr val="black"/>
                </a:solidFill>
              </a:rPr>
              <a:t>명</a:t>
            </a:r>
            <a:endParaRPr lang="en-US" altLang="ko-KR" sz="32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>
                <a:solidFill>
                  <a:prstClr val="black"/>
                </a:solidFill>
              </a:rPr>
              <a:t>-</a:t>
            </a:r>
            <a:r>
              <a:rPr lang="ko-KR" altLang="en-US" sz="3200" b="1" dirty="0">
                <a:solidFill>
                  <a:prstClr val="black"/>
                </a:solidFill>
              </a:rPr>
              <a:t>위임 </a:t>
            </a:r>
            <a:r>
              <a:rPr lang="en-US" altLang="ko-KR" sz="3200" b="1" dirty="0">
                <a:solidFill>
                  <a:prstClr val="black"/>
                </a:solidFill>
              </a:rPr>
              <a:t>: 19</a:t>
            </a:r>
            <a:r>
              <a:rPr lang="ko-KR" altLang="en-US" sz="3200" b="1" dirty="0">
                <a:solidFill>
                  <a:prstClr val="black"/>
                </a:solidFill>
              </a:rPr>
              <a:t>명</a:t>
            </a:r>
            <a:endParaRPr lang="en-US" altLang="ko-KR" sz="32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32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>
                <a:solidFill>
                  <a:prstClr val="black"/>
                </a:solidFill>
              </a:rPr>
              <a:t>-</a:t>
            </a:r>
            <a:r>
              <a:rPr lang="ko-KR" altLang="en-US" sz="3200" b="1" dirty="0">
                <a:solidFill>
                  <a:srgbClr val="F47710"/>
                </a:solidFill>
              </a:rPr>
              <a:t>참석 및 위임자 총 </a:t>
            </a:r>
            <a:r>
              <a:rPr lang="en-US" altLang="ko-KR" sz="3200" b="1" dirty="0" smtClean="0">
                <a:solidFill>
                  <a:srgbClr val="F47710"/>
                </a:solidFill>
              </a:rPr>
              <a:t>60</a:t>
            </a:r>
            <a:r>
              <a:rPr lang="ko-KR" altLang="en-US" sz="3200" b="1" dirty="0" smtClean="0">
                <a:solidFill>
                  <a:srgbClr val="F47710"/>
                </a:solidFill>
              </a:rPr>
              <a:t>명</a:t>
            </a:r>
            <a:r>
              <a:rPr lang="ko-KR" altLang="en-US" sz="3200" b="1" dirty="0" smtClean="0">
                <a:solidFill>
                  <a:prstClr val="black"/>
                </a:solidFill>
              </a:rPr>
              <a:t>으로서</a:t>
            </a:r>
            <a:r>
              <a:rPr lang="en-US" altLang="ko-KR" sz="3200" b="1" dirty="0">
                <a:solidFill>
                  <a:prstClr val="black"/>
                </a:solidFill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3200" b="1" dirty="0">
                <a:solidFill>
                  <a:prstClr val="black"/>
                </a:solidFill>
              </a:rPr>
              <a:t>과반수가 참여 및 위임하여</a:t>
            </a:r>
            <a:r>
              <a:rPr lang="en-US" altLang="ko-KR" sz="3200" b="1" dirty="0">
                <a:solidFill>
                  <a:prstClr val="black"/>
                </a:solidFill>
              </a:rPr>
              <a:t> </a:t>
            </a:r>
            <a:r>
              <a:rPr lang="ko-KR" altLang="en-US" sz="3200" b="1" dirty="0">
                <a:solidFill>
                  <a:prstClr val="black"/>
                </a:solidFill>
              </a:rPr>
              <a:t>개회에 합당한 요건 갖춤</a:t>
            </a:r>
          </a:p>
        </p:txBody>
      </p:sp>
    </p:spTree>
    <p:extLst>
      <p:ext uri="{BB962C8B-B14F-4D97-AF65-F5344CB8AC3E}">
        <p14:creationId xmlns:p14="http://schemas.microsoft.com/office/powerpoint/2010/main" val="18982367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872331" y="1935480"/>
            <a:ext cx="770413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8000" b="1" dirty="0">
                <a:solidFill>
                  <a:srgbClr val="FF6600"/>
                </a:solidFill>
                <a:latin typeface="+mj-ea"/>
              </a:rPr>
              <a:t>회순 채택</a:t>
            </a:r>
            <a:endParaRPr lang="en-US" altLang="ko-KR" sz="66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60620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38004"/>
              </p:ext>
            </p:extLst>
          </p:nvPr>
        </p:nvGraphicFramePr>
        <p:xfrm>
          <a:off x="620965" y="559182"/>
          <a:ext cx="7902069" cy="5683575"/>
        </p:xfrm>
        <a:graphic>
          <a:graphicData uri="http://schemas.openxmlformats.org/drawingml/2006/table">
            <a:tbl>
              <a:tblPr/>
              <a:tblGrid>
                <a:gridCol w="5542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93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63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순 서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이사장 인사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회원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정족수 확인</a:t>
                      </a: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개회 선언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회순 채택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서기 선출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전회 회의록 채택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93079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2018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 평가 및 결산 보고 및 승인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구본창 정책국장</a:t>
                      </a:r>
                      <a:endParaRPr lang="en-US" altLang="ko-KR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정지현 기획지원실장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2019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 계획 및 예산 보고 및 승인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송인수 공동대표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457200" marR="0" lvl="1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7.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기타 안건</a:t>
                      </a:r>
                      <a:endParaRPr lang="ko-KR" altLang="en-US" sz="1800" b="1" kern="0" spc="-5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86312">
                <a:tc>
                  <a:txBody>
                    <a:bodyPr/>
                    <a:lstStyle/>
                    <a:p>
                      <a:pPr marL="520700" marR="0" lvl="1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폐회 선언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손봉호 이사장</a:t>
                      </a:r>
                    </a:p>
                  </a:txBody>
                  <a:tcPr marL="17907" marR="17907" marT="17907" marB="17907" anchor="ctr">
                    <a:lnL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19931" y="1772356"/>
            <a:ext cx="770413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8000" b="1" dirty="0">
                <a:solidFill>
                  <a:srgbClr val="FF6600"/>
                </a:solidFill>
                <a:latin typeface="+mj-ea"/>
              </a:rPr>
              <a:t>서기 선출</a:t>
            </a:r>
            <a:endParaRPr lang="en-US" altLang="ko-KR" sz="80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910988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476968" y="1933271"/>
            <a:ext cx="8190064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8000" b="1">
                <a:solidFill>
                  <a:srgbClr val="FF6600"/>
                </a:solidFill>
                <a:latin typeface="+mj-ea"/>
              </a:rPr>
              <a:t>전회 회의록 채택</a:t>
            </a:r>
            <a:endParaRPr lang="en-US" altLang="ko-KR" sz="80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27008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052736"/>
            <a:ext cx="799288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200" b="1">
                <a:solidFill>
                  <a:prstClr val="black"/>
                </a:solidFill>
              </a:rPr>
              <a:t>&lt;</a:t>
            </a:r>
            <a:r>
              <a:rPr lang="ko-KR" altLang="en-US" sz="2200" b="1">
                <a:solidFill>
                  <a:prstClr val="black"/>
                </a:solidFill>
              </a:rPr>
              <a:t>임시 총회</a:t>
            </a:r>
            <a:r>
              <a:rPr lang="en-US" altLang="ko-KR" sz="2200" b="1">
                <a:solidFill>
                  <a:prstClr val="black"/>
                </a:solidFill>
              </a:rPr>
              <a:t>&gt;</a:t>
            </a:r>
          </a:p>
          <a:p>
            <a:pPr>
              <a:defRPr/>
            </a:pPr>
            <a:endParaRPr lang="en-US" altLang="ko-KR" sz="2200" b="1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2200" b="1">
                <a:solidFill>
                  <a:prstClr val="black"/>
                </a:solidFill>
              </a:rPr>
              <a:t>1. 2018</a:t>
            </a:r>
            <a:r>
              <a:rPr lang="ko-KR" altLang="en-US" sz="2200" b="1">
                <a:solidFill>
                  <a:prstClr val="black"/>
                </a:solidFill>
              </a:rPr>
              <a:t>년 </a:t>
            </a:r>
            <a:r>
              <a:rPr lang="en-US" altLang="ko-KR" sz="2200" b="1">
                <a:solidFill>
                  <a:prstClr val="black"/>
                </a:solidFill>
              </a:rPr>
              <a:t>9</a:t>
            </a:r>
            <a:r>
              <a:rPr lang="ko-KR" altLang="en-US" sz="2200" b="1">
                <a:solidFill>
                  <a:prstClr val="black"/>
                </a:solidFill>
              </a:rPr>
              <a:t>월 </a:t>
            </a:r>
            <a:r>
              <a:rPr lang="en-US" altLang="ko-KR" sz="2200" b="1">
                <a:solidFill>
                  <a:prstClr val="black"/>
                </a:solidFill>
              </a:rPr>
              <a:t>13</a:t>
            </a:r>
            <a:r>
              <a:rPr lang="ko-KR" altLang="en-US" sz="2200" b="1">
                <a:solidFill>
                  <a:prstClr val="black"/>
                </a:solidFill>
              </a:rPr>
              <a:t>일 창립 </a:t>
            </a:r>
            <a:r>
              <a:rPr lang="ko-KR" altLang="en-US" sz="2200" b="1" dirty="0">
                <a:solidFill>
                  <a:prstClr val="black"/>
                </a:solidFill>
              </a:rPr>
              <a:t>총회  개최</a:t>
            </a:r>
            <a:endParaRPr lang="en-US" altLang="ko-KR" sz="2200" b="1" dirty="0">
              <a:solidFill>
                <a:prstClr val="black"/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2200">
                <a:solidFill>
                  <a:prstClr val="black"/>
                </a:solidFill>
              </a:rPr>
              <a:t>정회원 </a:t>
            </a:r>
            <a:r>
              <a:rPr lang="en-US" altLang="ko-KR" sz="2200">
                <a:solidFill>
                  <a:prstClr val="black"/>
                </a:solidFill>
              </a:rPr>
              <a:t>90</a:t>
            </a:r>
            <a:r>
              <a:rPr lang="ko-KR" altLang="en-US" sz="2200">
                <a:solidFill>
                  <a:prstClr val="black"/>
                </a:solidFill>
              </a:rPr>
              <a:t>명 </a:t>
            </a:r>
            <a:r>
              <a:rPr lang="ko-KR" altLang="en-US" sz="2200" dirty="0">
                <a:solidFill>
                  <a:prstClr val="black"/>
                </a:solidFill>
              </a:rPr>
              <a:t>중</a:t>
            </a:r>
            <a:r>
              <a:rPr lang="en-US" altLang="ko-KR" sz="2200">
                <a:solidFill>
                  <a:prstClr val="black"/>
                </a:solidFill>
              </a:rPr>
              <a:t>, </a:t>
            </a:r>
            <a:r>
              <a:rPr lang="ko-KR" altLang="en-US" sz="2200">
                <a:solidFill>
                  <a:prstClr val="black"/>
                </a:solidFill>
              </a:rPr>
              <a:t>참석</a:t>
            </a:r>
            <a:r>
              <a:rPr lang="en-US" altLang="ko-KR" sz="2200">
                <a:solidFill>
                  <a:prstClr val="black"/>
                </a:solidFill>
              </a:rPr>
              <a:t>/</a:t>
            </a:r>
            <a:r>
              <a:rPr lang="ko-KR" altLang="en-US" sz="2200">
                <a:solidFill>
                  <a:prstClr val="black"/>
                </a:solidFill>
              </a:rPr>
              <a:t>위임 </a:t>
            </a:r>
            <a:r>
              <a:rPr lang="en-US" altLang="ko-KR" sz="2200">
                <a:solidFill>
                  <a:prstClr val="black"/>
                </a:solidFill>
              </a:rPr>
              <a:t>64</a:t>
            </a:r>
            <a:r>
              <a:rPr lang="ko-KR" altLang="en-US" sz="2200">
                <a:solidFill>
                  <a:prstClr val="black"/>
                </a:solidFill>
              </a:rPr>
              <a:t>명</a:t>
            </a:r>
            <a:r>
              <a:rPr lang="en-US" altLang="ko-KR" sz="2200">
                <a:solidFill>
                  <a:prstClr val="black"/>
                </a:solidFill>
              </a:rPr>
              <a:t>, </a:t>
            </a:r>
          </a:p>
          <a:p>
            <a:pPr>
              <a:defRPr/>
            </a:pPr>
            <a:r>
              <a:rPr lang="en-US" altLang="ko-KR" sz="2200">
                <a:solidFill>
                  <a:prstClr val="black"/>
                </a:solidFill>
              </a:rPr>
              <a:t>     </a:t>
            </a:r>
            <a:r>
              <a:rPr lang="ko-KR" altLang="en-US" sz="2200">
                <a:solidFill>
                  <a:prstClr val="black"/>
                </a:solidFill>
              </a:rPr>
              <a:t>총회 </a:t>
            </a:r>
            <a:r>
              <a:rPr lang="ko-KR" altLang="en-US" sz="2200" dirty="0">
                <a:solidFill>
                  <a:prstClr val="black"/>
                </a:solidFill>
              </a:rPr>
              <a:t>개회 </a:t>
            </a:r>
            <a:r>
              <a:rPr lang="ko-KR" altLang="en-US" sz="2200">
                <a:solidFill>
                  <a:prstClr val="black"/>
                </a:solidFill>
              </a:rPr>
              <a:t>정족수인 과반수가 </a:t>
            </a:r>
            <a:r>
              <a:rPr lang="ko-KR" altLang="en-US" sz="2200" dirty="0">
                <a:solidFill>
                  <a:prstClr val="black"/>
                </a:solidFill>
              </a:rPr>
              <a:t>넘었으므로 총회 성립</a:t>
            </a:r>
            <a:r>
              <a:rPr lang="en-US" altLang="ko-KR" sz="2200" dirty="0">
                <a:solidFill>
                  <a:prstClr val="black"/>
                </a:solidFill>
              </a:rPr>
              <a:t>.</a:t>
            </a:r>
          </a:p>
          <a:p>
            <a:pPr marL="3486150" lvl="7" indent="-285750">
              <a:buFontTx/>
              <a:buChar char="-"/>
              <a:defRPr/>
            </a:pPr>
            <a:endParaRPr lang="en-US" altLang="ko-KR" sz="2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2200" b="1" dirty="0">
                <a:solidFill>
                  <a:prstClr val="black"/>
                </a:solidFill>
              </a:rPr>
              <a:t>2</a:t>
            </a:r>
            <a:r>
              <a:rPr lang="en-US" altLang="ko-KR" sz="2200" b="1">
                <a:solidFill>
                  <a:prstClr val="black"/>
                </a:solidFill>
              </a:rPr>
              <a:t>. </a:t>
            </a:r>
            <a:r>
              <a:rPr lang="ko-KR" altLang="en-US" sz="2200" b="1">
                <a:solidFill>
                  <a:prstClr val="black"/>
                </a:solidFill>
              </a:rPr>
              <a:t>정관개정에 대해 다음과 같이 승인함</a:t>
            </a:r>
            <a:endParaRPr lang="en-US" altLang="ko-KR" sz="2200" b="1">
              <a:solidFill>
                <a:prstClr val="black"/>
              </a:solidFill>
            </a:endParaRPr>
          </a:p>
          <a:p>
            <a:pPr fontAlgn="base"/>
            <a:r>
              <a:rPr lang="ko-KR" altLang="en-US" sz="2200"/>
              <a:t>정관 제</a:t>
            </a:r>
            <a:r>
              <a:rPr lang="en-US" altLang="ko-KR" sz="2200"/>
              <a:t>32</a:t>
            </a:r>
            <a:r>
              <a:rPr lang="ko-KR" altLang="en-US" sz="2200"/>
              <a:t>조와 제</a:t>
            </a:r>
            <a:r>
              <a:rPr lang="en-US" altLang="ko-KR" sz="2200"/>
              <a:t>38</a:t>
            </a:r>
            <a:r>
              <a:rPr lang="ko-KR" altLang="en-US" sz="2200"/>
              <a:t>조의 </a:t>
            </a:r>
            <a:r>
              <a:rPr lang="en-US" altLang="ko-KR" sz="2200"/>
              <a:t>2</a:t>
            </a:r>
            <a:r>
              <a:rPr lang="ko-KR" altLang="en-US" sz="2200"/>
              <a:t>항을 추가함</a:t>
            </a:r>
            <a:r>
              <a:rPr lang="en-US" altLang="ko-KR" sz="2200"/>
              <a:t>. </a:t>
            </a:r>
            <a:r>
              <a:rPr lang="ko-KR" altLang="en-US" sz="2200"/>
              <a:t>우리 단체의 경비를 공익을 위하여 사용한다는 내용과 연간기부금액 및 사용실적을 홈페이지에 공개한다는 내용임</a:t>
            </a:r>
            <a:r>
              <a:rPr lang="en-US" altLang="ko-KR" sz="2200"/>
              <a:t>.</a:t>
            </a:r>
            <a:endParaRPr lang="ko-KR" altLang="en-US" sz="2200"/>
          </a:p>
          <a:p>
            <a:pPr>
              <a:defRPr/>
            </a:pPr>
            <a:endParaRPr lang="en-US" altLang="ko-KR" sz="22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2200" b="1" dirty="0">
                <a:solidFill>
                  <a:prstClr val="black"/>
                </a:solidFill>
              </a:rPr>
              <a:t>3</a:t>
            </a:r>
            <a:r>
              <a:rPr lang="en-US" altLang="ko-KR" sz="2200" b="1">
                <a:solidFill>
                  <a:prstClr val="black"/>
                </a:solidFill>
              </a:rPr>
              <a:t>. </a:t>
            </a:r>
            <a:r>
              <a:rPr lang="ko-KR" altLang="en-US" sz="2200" b="1" dirty="0">
                <a:solidFill>
                  <a:prstClr val="black"/>
                </a:solidFill>
              </a:rPr>
              <a:t>폐회 선언</a:t>
            </a:r>
            <a:endParaRPr lang="en-US" altLang="ko-KR" sz="2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사업</a:t>
            </a:r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결산 보고</a:t>
            </a:r>
            <a:endParaRPr lang="ko-KR" altLang="en-US" sz="8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0625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19931" y="2980268"/>
            <a:ext cx="770413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8000" b="1">
                <a:solidFill>
                  <a:srgbClr val="FF6600"/>
                </a:solidFill>
                <a:latin typeface="+mj-ea"/>
              </a:rPr>
              <a:t>15</a:t>
            </a:r>
            <a:r>
              <a:rPr lang="ko-KR" altLang="en-US" sz="8000" b="1">
                <a:solidFill>
                  <a:srgbClr val="FF6600"/>
                </a:solidFill>
                <a:latin typeface="+mj-ea"/>
              </a:rPr>
              <a:t>대 과제 </a:t>
            </a:r>
            <a:r>
              <a:rPr lang="en-US" altLang="ko-KR" sz="8000" b="1">
                <a:solidFill>
                  <a:srgbClr val="FF6600"/>
                </a:solidFill>
                <a:latin typeface="+mj-ea"/>
              </a:rPr>
              <a:t/>
            </a:r>
            <a:br>
              <a:rPr lang="en-US" altLang="ko-KR" sz="8000" b="1">
                <a:solidFill>
                  <a:srgbClr val="FF6600"/>
                </a:solidFill>
                <a:latin typeface="+mj-ea"/>
              </a:rPr>
            </a:br>
            <a:r>
              <a:rPr lang="ko-KR" altLang="en-US" sz="8000" b="1">
                <a:solidFill>
                  <a:srgbClr val="FF6600"/>
                </a:solidFill>
                <a:latin typeface="+mj-ea"/>
              </a:rPr>
              <a:t>사업 추진 정도 평가</a:t>
            </a:r>
            <a:endParaRPr lang="en-US" altLang="ko-KR" sz="80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979797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9">
            <a:extLst>
              <a:ext uri="{FF2B5EF4-FFF2-40B4-BE49-F238E27FC236}">
                <a16:creationId xmlns:a16="http://schemas.microsoft.com/office/drawing/2014/main" xmlns="" id="{5C6F07D9-044B-4BF1-BB2C-15CDE9CB00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515560"/>
              </p:ext>
            </p:extLst>
          </p:nvPr>
        </p:nvGraphicFramePr>
        <p:xfrm>
          <a:off x="598310" y="428978"/>
          <a:ext cx="7936090" cy="6269907"/>
        </p:xfrm>
        <a:graphic>
          <a:graphicData uri="http://schemas.openxmlformats.org/drawingml/2006/table">
            <a:tbl>
              <a:tblPr/>
              <a:tblGrid>
                <a:gridCol w="745068">
                  <a:extLst>
                    <a:ext uri="{9D8B030D-6E8A-4147-A177-3AD203B41FA5}">
                      <a16:colId xmlns:a16="http://schemas.microsoft.com/office/drawing/2014/main" xmlns="" val="2764092132"/>
                    </a:ext>
                  </a:extLst>
                </a:gridCol>
                <a:gridCol w="2833511">
                  <a:extLst>
                    <a:ext uri="{9D8B030D-6E8A-4147-A177-3AD203B41FA5}">
                      <a16:colId xmlns:a16="http://schemas.microsoft.com/office/drawing/2014/main" xmlns="" val="2396864779"/>
                    </a:ext>
                  </a:extLst>
                </a:gridCol>
                <a:gridCol w="485422">
                  <a:extLst>
                    <a:ext uri="{9D8B030D-6E8A-4147-A177-3AD203B41FA5}">
                      <a16:colId xmlns:a16="http://schemas.microsoft.com/office/drawing/2014/main" xmlns="" val="2775041089"/>
                    </a:ext>
                  </a:extLst>
                </a:gridCol>
                <a:gridCol w="3872089">
                  <a:extLst>
                    <a:ext uri="{9D8B030D-6E8A-4147-A177-3AD203B41FA5}">
                      <a16:colId xmlns:a16="http://schemas.microsoft.com/office/drawing/2014/main" xmlns="" val="18357358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 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업 항 목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달성정도</a:t>
                      </a:r>
                      <a:endParaRPr lang="ko-KR" altLang="en-US" sz="11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790803"/>
                  </a:ext>
                </a:extLst>
              </a:tr>
              <a:tr h="1228984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정책 </a:t>
                      </a:r>
                      <a:endParaRPr lang="en-US" altLang="ko-KR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교육의 근본 개혁을 위해 ‘다시 국민 속으로’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beyond 5.31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 새로운 교육 철학 패러다임 구축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교육의 근본 개혁을 위해 국민이 직접 미래 교육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청사진을 마련하고 교육이 나아갈 길에 대한 비전을 제시하는 새로운 설계하는 교육의 봄 시민운동을 시작하여 대중의 큰 공감을 얻음 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8275627"/>
                  </a:ext>
                </a:extLst>
              </a:tr>
              <a:tr h="14676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출신학교 차별금지법 제정 국민운동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차년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‘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입시와 채용 시장의 출신학교 차별금지법’ 입법 완료와 ‘직업간 임금격차 해소를 위한 연구’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출신학교 차별금지법 입법 완료에까지 나아가지 못했으나 관계부처 설득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언론사와 기획 인터뷰등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인권위 진정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기자회견 등을 통해 입법의 필요성에 대한 대중적 인식을 확대하였으며 법안심사소위에 상정되는 등 국회에서 논의의 기틀을 마련하였음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8678911"/>
                  </a:ext>
                </a:extLst>
              </a:tr>
              <a:tr h="14676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대학체제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“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대학입시경쟁 부담 없는 대학입학보장제” 국민운동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차년 추진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–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법안 발의 및 사회적 공론화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대입공론화에 과정에서 대입 제도에 국민의 관심이 집중되어 대학입학보장제에 대해 문제를 제기할 기회를 얻지 못하였으나 수차례의 내부회의를 통해 대학서열화 해소에 집중할 수 있는 운동 방식을 고민하기로 함 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889711"/>
                  </a:ext>
                </a:extLst>
              </a:tr>
              <a:tr h="14678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대입전형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2022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수능 절대평가 정부 채택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2025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대입제도안의 사회적 공론화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1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endParaRPr lang="en-US" sz="1500" kern="0" spc="-1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수능 정시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확대 여론이 강세인 상황에서 수능 정시 비율을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30%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정도로 확정되는 상황을 견인함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절대평가에 대해서는 정부안 채택을 유도하지 못하였고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고교학점제 시행이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년으로 연기되면서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대입제도안의 사회적 공론화도 연기됨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6321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9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6CACA14A-5236-48F9-A7DF-1C053A492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210602"/>
              </p:ext>
            </p:extLst>
          </p:nvPr>
        </p:nvGraphicFramePr>
        <p:xfrm>
          <a:off x="579259" y="826311"/>
          <a:ext cx="7936090" cy="421036"/>
        </p:xfrm>
        <a:graphic>
          <a:graphicData uri="http://schemas.openxmlformats.org/drawingml/2006/table">
            <a:tbl>
              <a:tblPr/>
              <a:tblGrid>
                <a:gridCol w="745068">
                  <a:extLst>
                    <a:ext uri="{9D8B030D-6E8A-4147-A177-3AD203B41FA5}">
                      <a16:colId xmlns:a16="http://schemas.microsoft.com/office/drawing/2014/main" xmlns="" val="3782049102"/>
                    </a:ext>
                  </a:extLst>
                </a:gridCol>
                <a:gridCol w="2833511">
                  <a:extLst>
                    <a:ext uri="{9D8B030D-6E8A-4147-A177-3AD203B41FA5}">
                      <a16:colId xmlns:a16="http://schemas.microsoft.com/office/drawing/2014/main" xmlns="" val="3457820244"/>
                    </a:ext>
                  </a:extLst>
                </a:gridCol>
                <a:gridCol w="485422">
                  <a:extLst>
                    <a:ext uri="{9D8B030D-6E8A-4147-A177-3AD203B41FA5}">
                      <a16:colId xmlns:a16="http://schemas.microsoft.com/office/drawing/2014/main" xmlns="" val="1275303819"/>
                    </a:ext>
                  </a:extLst>
                </a:gridCol>
                <a:gridCol w="3872089">
                  <a:extLst>
                    <a:ext uri="{9D8B030D-6E8A-4147-A177-3AD203B41FA5}">
                      <a16:colId xmlns:a16="http://schemas.microsoft.com/office/drawing/2014/main" xmlns="" val="3946706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 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업 항 목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달성정도</a:t>
                      </a:r>
                      <a:endParaRPr lang="ko-KR" altLang="en-US" sz="11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2940795"/>
                  </a:ext>
                </a:extLst>
              </a:tr>
            </a:tbl>
          </a:graphicData>
        </a:graphic>
      </p:graphicFrame>
      <p:graphicFrame>
        <p:nvGraphicFramePr>
          <p:cNvPr id="10" name="내용 개체 틀 9">
            <a:extLst>
              <a:ext uri="{FF2B5EF4-FFF2-40B4-BE49-F238E27FC236}">
                <a16:creationId xmlns:a16="http://schemas.microsoft.com/office/drawing/2014/main" xmlns="" id="{F4F21831-85B9-4576-A077-9E7C4FF98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959839"/>
              </p:ext>
            </p:extLst>
          </p:nvPr>
        </p:nvGraphicFramePr>
        <p:xfrm>
          <a:off x="579258" y="1229503"/>
          <a:ext cx="7936090" cy="4595563"/>
        </p:xfrm>
        <a:graphic>
          <a:graphicData uri="http://schemas.openxmlformats.org/drawingml/2006/table">
            <a:tbl>
              <a:tblPr/>
              <a:tblGrid>
                <a:gridCol w="746186">
                  <a:extLst>
                    <a:ext uri="{9D8B030D-6E8A-4147-A177-3AD203B41FA5}">
                      <a16:colId xmlns:a16="http://schemas.microsoft.com/office/drawing/2014/main" xmlns="" val="797926515"/>
                    </a:ext>
                  </a:extLst>
                </a:gridCol>
                <a:gridCol w="2851256">
                  <a:extLst>
                    <a:ext uri="{9D8B030D-6E8A-4147-A177-3AD203B41FA5}">
                      <a16:colId xmlns:a16="http://schemas.microsoft.com/office/drawing/2014/main" xmlns="" val="1240099869"/>
                    </a:ext>
                  </a:extLst>
                </a:gridCol>
                <a:gridCol w="499822">
                  <a:extLst>
                    <a:ext uri="{9D8B030D-6E8A-4147-A177-3AD203B41FA5}">
                      <a16:colId xmlns:a16="http://schemas.microsoft.com/office/drawing/2014/main" xmlns="" val="4169989201"/>
                    </a:ext>
                  </a:extLst>
                </a:gridCol>
                <a:gridCol w="3838826">
                  <a:extLst>
                    <a:ext uri="{9D8B030D-6E8A-4147-A177-3AD203B41FA5}">
                      <a16:colId xmlns:a16="http://schemas.microsoft.com/office/drawing/2014/main" xmlns="" val="205361143"/>
                    </a:ext>
                  </a:extLst>
                </a:gridCol>
              </a:tblGrid>
              <a:tr h="229707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정책 운동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수학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교육포럼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중학교 수학 대안 교과서 제작을 위한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차년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‘2018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중학교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 교재 보급과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 교재 완성’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1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endParaRPr lang="en-US" sz="1500" kern="0" spc="-1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상반기에 출간된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 수학대안교과서가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 이상 판매되었으며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강원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경남교육청이 교과서 채택을 위한 연수를 진행하고 있으며 전국수학교사모임을 통해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지역에서 교사 연수가 진행되는 등 빠르게 보급 및 확산되고 있는 상황임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 교과서도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출간되어 목표를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달성함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5566066"/>
                  </a:ext>
                </a:extLst>
              </a:tr>
              <a:tr h="1127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선행교육규제법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학원 선행교육 규제를 위한 법 개정 작업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개정안이 마련되었으며 국회의원실과 발의를 협의하였으나 개정안 발의까지 이어지지는 못함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5667000"/>
                  </a:ext>
                </a:extLst>
              </a:tr>
              <a:tr h="1170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학교체제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불공정한 고입 전형 개선 및 서열화된 고교체제 해소 시행령 개정 및 법률 개정안 발의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고교체제 해소를 위한 동시선발을 담은 시행령이 개정되었으나 고교체제를 개선하는 법률 개정안 발의까지는 진행하지 못함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5212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8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xmlns="" id="{9F9C5658-D5BA-4006-B7DB-429B135FE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203385"/>
              </p:ext>
            </p:extLst>
          </p:nvPr>
        </p:nvGraphicFramePr>
        <p:xfrm>
          <a:off x="579259" y="1229504"/>
          <a:ext cx="7936090" cy="5422516"/>
        </p:xfrm>
        <a:graphic>
          <a:graphicData uri="http://schemas.openxmlformats.org/drawingml/2006/table">
            <a:tbl>
              <a:tblPr/>
              <a:tblGrid>
                <a:gridCol w="741541">
                  <a:extLst>
                    <a:ext uri="{9D8B030D-6E8A-4147-A177-3AD203B41FA5}">
                      <a16:colId xmlns:a16="http://schemas.microsoft.com/office/drawing/2014/main" xmlns="" val="2584419510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xmlns="" val="1534336113"/>
                    </a:ext>
                  </a:extLst>
                </a:gridCol>
                <a:gridCol w="496711">
                  <a:extLst>
                    <a:ext uri="{9D8B030D-6E8A-4147-A177-3AD203B41FA5}">
                      <a16:colId xmlns:a16="http://schemas.microsoft.com/office/drawing/2014/main" xmlns="" val="3289475156"/>
                    </a:ext>
                  </a:extLst>
                </a:gridCol>
                <a:gridCol w="3853038">
                  <a:extLst>
                    <a:ext uri="{9D8B030D-6E8A-4147-A177-3AD203B41FA5}">
                      <a16:colId xmlns:a16="http://schemas.microsoft.com/office/drawing/2014/main" xmlns="" val="1658251026"/>
                    </a:ext>
                  </a:extLst>
                </a:gridCol>
              </a:tblGrid>
              <a:tr h="62968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실천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시민이 교육감이다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줄세우기 없는 학교 캠페인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지역 이상 교육감 공약평가운동 전개하고 학교 현장의 변화 견인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도시 중 서울시 교육감만 평가운동을 진행함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줄세우기없는학교 캠페인은 담당자 공석과 수능 절대평가 운동으로 인해 캠페인을 최소화함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0448608"/>
                  </a:ext>
                </a:extLst>
              </a:tr>
              <a:tr h="10685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우리 단체의 교육 성과 종합 정리 모델화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차년도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사교육 경감 요인 분석과 이를 단체 모든 활동에 적용하기 위한 모듈 개발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적용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1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endParaRPr lang="en-US" sz="1500" kern="0" spc="-1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연구 결과를 발표하고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사교육과 관련된 고민과 갈등의 의미가 무엇인지를 이해시키고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동시에 사교육과 관련된 개인적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가정적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사회적 영역 등 다양한 삶의 영역에서 이를 극복하고 대처할 수 있는 심리내외적 역량을 증진시키기 위한 개입 프로그램을 개발하기 위해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연구를 시작함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650460"/>
                  </a:ext>
                </a:extLst>
              </a:tr>
              <a:tr h="6832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영유아 소책자 제작 및 배포 운동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영유아 소책자를 제작하고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 학부모들에게 배포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영유아 인권법 제정을 위한 여론 토대 마련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발간을 목표로 제작 중임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7559430"/>
                  </a:ext>
                </a:extLst>
              </a:tr>
              <a:tr h="7697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학부모들의 현실적인 필요에 맞는 교육사업 진행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 학부모들의 사교육 걱정을 해소하는 실질적 강의 진행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1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endParaRPr lang="en-US" sz="1500" kern="0" spc="-1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사춘기 특강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영유아 특강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행복한 진로학교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방학 특강 등 자녀의 연령대별로 필요한 내용의 교육을 진행했으나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공영방송이나 각 지역단위에서 질 높은 무료강의가 많이 생겨 전년대비 수강인원이 줄었다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5907191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707F346A-3AD7-458C-A607-EDBB77705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81720"/>
              </p:ext>
            </p:extLst>
          </p:nvPr>
        </p:nvGraphicFramePr>
        <p:xfrm>
          <a:off x="579259" y="826311"/>
          <a:ext cx="7936090" cy="421036"/>
        </p:xfrm>
        <a:graphic>
          <a:graphicData uri="http://schemas.openxmlformats.org/drawingml/2006/table">
            <a:tbl>
              <a:tblPr/>
              <a:tblGrid>
                <a:gridCol w="745068">
                  <a:extLst>
                    <a:ext uri="{9D8B030D-6E8A-4147-A177-3AD203B41FA5}">
                      <a16:colId xmlns:a16="http://schemas.microsoft.com/office/drawing/2014/main" xmlns="" val="3782049102"/>
                    </a:ext>
                  </a:extLst>
                </a:gridCol>
                <a:gridCol w="2833511">
                  <a:extLst>
                    <a:ext uri="{9D8B030D-6E8A-4147-A177-3AD203B41FA5}">
                      <a16:colId xmlns:a16="http://schemas.microsoft.com/office/drawing/2014/main" xmlns="" val="3457820244"/>
                    </a:ext>
                  </a:extLst>
                </a:gridCol>
                <a:gridCol w="485422">
                  <a:extLst>
                    <a:ext uri="{9D8B030D-6E8A-4147-A177-3AD203B41FA5}">
                      <a16:colId xmlns:a16="http://schemas.microsoft.com/office/drawing/2014/main" xmlns="" val="1275303819"/>
                    </a:ext>
                  </a:extLst>
                </a:gridCol>
                <a:gridCol w="3872089">
                  <a:extLst>
                    <a:ext uri="{9D8B030D-6E8A-4147-A177-3AD203B41FA5}">
                      <a16:colId xmlns:a16="http://schemas.microsoft.com/office/drawing/2014/main" xmlns="" val="3946706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 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업 항 목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달성정도</a:t>
                      </a:r>
                      <a:endParaRPr lang="ko-KR" altLang="en-US" sz="11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2940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xmlns="" id="{8BE35EBD-8AFE-4BA8-A101-C1B2CAFBB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857337"/>
              </p:ext>
            </p:extLst>
          </p:nvPr>
        </p:nvGraphicFramePr>
        <p:xfrm>
          <a:off x="579259" y="1229504"/>
          <a:ext cx="7936090" cy="4802185"/>
        </p:xfrm>
        <a:graphic>
          <a:graphicData uri="http://schemas.openxmlformats.org/drawingml/2006/table">
            <a:tbl>
              <a:tblPr/>
              <a:tblGrid>
                <a:gridCol w="730252">
                  <a:extLst>
                    <a:ext uri="{9D8B030D-6E8A-4147-A177-3AD203B41FA5}">
                      <a16:colId xmlns:a16="http://schemas.microsoft.com/office/drawing/2014/main" xmlns="" val="3649946128"/>
                    </a:ext>
                  </a:extLst>
                </a:gridCol>
                <a:gridCol w="2833511">
                  <a:extLst>
                    <a:ext uri="{9D8B030D-6E8A-4147-A177-3AD203B41FA5}">
                      <a16:colId xmlns:a16="http://schemas.microsoft.com/office/drawing/2014/main" xmlns="" val="211294278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181142762"/>
                    </a:ext>
                  </a:extLst>
                </a:gridCol>
                <a:gridCol w="3864327">
                  <a:extLst>
                    <a:ext uri="{9D8B030D-6E8A-4147-A177-3AD203B41FA5}">
                      <a16:colId xmlns:a16="http://schemas.microsoft.com/office/drawing/2014/main" xmlns="" val="3730962018"/>
                    </a:ext>
                  </a:extLst>
                </a:gridCol>
              </a:tblGrid>
              <a:tr h="96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모임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지역모임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지역등대모임의 성장모델 구축과 성공적 운영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한해동안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곳의 신규 모임을 개척하고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모임의 성장 단계별 맞춤형 지원을 통해 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지역의 모임이 안정적으로 운영됨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8884857"/>
                  </a:ext>
                </a:extLst>
              </a:tr>
              <a:tr h="127940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기획 지원실 운영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안정화 및 상근자 역량 강화를 위해 조직 체계와 문화 정비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인사 노무 체계 정비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중간리더 성장을 위한 시스템 가동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가치체계 재정립을 위한 논의 등을 추진하며 건강한 조직으로의 변화를 꾀하고 있다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6445926"/>
                  </a:ext>
                </a:extLst>
              </a:tr>
              <a:tr h="12794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우리 단체 내 모든 국의 역량 신장을 위한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자율화 실험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팀국장의 연차와 국원 연차에 따라 국별로 전결 구조는 다르게 적용되었다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올해는 팀국장 리더십 훈련에 집중했고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2019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년부터 전결 구조에 대한 구체적인 계획을 세울 것이다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35037510"/>
                  </a:ext>
                </a:extLst>
              </a:tr>
              <a:tr h="12794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모금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회원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시대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 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시대를 염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  <a:endParaRPr 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관련 ‘오래된 인식’의 변화를 견인해내기 어려운 환경을 직면하며 유력한 잠재회원 및 후원자 유입이 저조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최초로 후원자 감소시대를 맞게 됨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42093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6EB54014-EB2D-4132-86DB-1B22F5799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155856"/>
              </p:ext>
            </p:extLst>
          </p:nvPr>
        </p:nvGraphicFramePr>
        <p:xfrm>
          <a:off x="579259" y="826311"/>
          <a:ext cx="7936090" cy="421036"/>
        </p:xfrm>
        <a:graphic>
          <a:graphicData uri="http://schemas.openxmlformats.org/drawingml/2006/table">
            <a:tbl>
              <a:tblPr/>
              <a:tblGrid>
                <a:gridCol w="745068">
                  <a:extLst>
                    <a:ext uri="{9D8B030D-6E8A-4147-A177-3AD203B41FA5}">
                      <a16:colId xmlns:a16="http://schemas.microsoft.com/office/drawing/2014/main" xmlns="" val="3782049102"/>
                    </a:ext>
                  </a:extLst>
                </a:gridCol>
                <a:gridCol w="2833511">
                  <a:extLst>
                    <a:ext uri="{9D8B030D-6E8A-4147-A177-3AD203B41FA5}">
                      <a16:colId xmlns:a16="http://schemas.microsoft.com/office/drawing/2014/main" xmlns="" val="3457820244"/>
                    </a:ext>
                  </a:extLst>
                </a:gridCol>
                <a:gridCol w="485422">
                  <a:extLst>
                    <a:ext uri="{9D8B030D-6E8A-4147-A177-3AD203B41FA5}">
                      <a16:colId xmlns:a16="http://schemas.microsoft.com/office/drawing/2014/main" xmlns="" val="1275303819"/>
                    </a:ext>
                  </a:extLst>
                </a:gridCol>
                <a:gridCol w="3872089">
                  <a:extLst>
                    <a:ext uri="{9D8B030D-6E8A-4147-A177-3AD203B41FA5}">
                      <a16:colId xmlns:a16="http://schemas.microsoft.com/office/drawing/2014/main" xmlns="" val="3946706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 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업 항 목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달성정도</a:t>
                      </a:r>
                      <a:endParaRPr lang="ko-KR" altLang="en-US" sz="11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138" marR="64138" marT="17732" marB="1773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2940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71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338666" y="2604912"/>
            <a:ext cx="8466667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b="1">
                <a:solidFill>
                  <a:srgbClr val="FF6600"/>
                </a:solidFill>
                <a:latin typeface="+mj-ea"/>
              </a:rPr>
              <a:t>사교육걱정없는세상으로 인해 달라진 세상 </a:t>
            </a:r>
            <a:r>
              <a:rPr lang="en-US" altLang="ko-KR" b="1">
                <a:solidFill>
                  <a:srgbClr val="FF6600"/>
                </a:solidFill>
                <a:latin typeface="+mj-ea"/>
              </a:rPr>
              <a:t/>
            </a:r>
            <a:br>
              <a:rPr lang="en-US" altLang="ko-KR" b="1">
                <a:solidFill>
                  <a:srgbClr val="FF6600"/>
                </a:solidFill>
                <a:latin typeface="+mj-ea"/>
              </a:rPr>
            </a:br>
            <a:r>
              <a:rPr lang="ko-KR" altLang="en-US" b="1">
                <a:solidFill>
                  <a:srgbClr val="FF6600"/>
                </a:solidFill>
                <a:latin typeface="+mj-ea"/>
              </a:rPr>
              <a:t>영향력 평가</a:t>
            </a:r>
            <a:endParaRPr lang="en-US" altLang="ko-KR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159167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내용 개체 틀 16">
            <a:extLst>
              <a:ext uri="{FF2B5EF4-FFF2-40B4-BE49-F238E27FC236}">
                <a16:creationId xmlns:a16="http://schemas.microsoft.com/office/drawing/2014/main" xmlns="" id="{406172BC-98AC-44A9-ABF0-145E483B8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8" y="606424"/>
            <a:ext cx="8092623" cy="5816953"/>
          </a:xfrm>
        </p:spPr>
      </p:pic>
    </p:spTree>
    <p:extLst>
      <p:ext uri="{BB962C8B-B14F-4D97-AF65-F5344CB8AC3E}">
        <p14:creationId xmlns:p14="http://schemas.microsoft.com/office/powerpoint/2010/main" val="389385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66900B6-EE54-42A3-9118-80DA5CC7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xmlns="" id="{AE11E0D3-8249-4EC7-8877-6A44A4A24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1" y="748949"/>
            <a:ext cx="8207818" cy="5640562"/>
          </a:xfrm>
        </p:spPr>
      </p:pic>
    </p:spTree>
    <p:extLst>
      <p:ext uri="{BB962C8B-B14F-4D97-AF65-F5344CB8AC3E}">
        <p14:creationId xmlns:p14="http://schemas.microsoft.com/office/powerpoint/2010/main" val="126061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46E4E0D-0365-42A6-AD2E-8FDAA65B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xmlns="" id="{43973AE0-3903-4CEE-A721-6F4FAE9D6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1" y="365127"/>
            <a:ext cx="6883963" cy="6351322"/>
          </a:xfrm>
        </p:spPr>
      </p:pic>
    </p:spTree>
    <p:extLst>
      <p:ext uri="{BB962C8B-B14F-4D97-AF65-F5344CB8AC3E}">
        <p14:creationId xmlns:p14="http://schemas.microsoft.com/office/powerpoint/2010/main" val="28283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5"/>
          <p:cNvSpPr>
            <a:spLocks noGrp="1"/>
          </p:cNvSpPr>
          <p:nvPr>
            <p:ph type="ctrTitle"/>
          </p:nvPr>
        </p:nvSpPr>
        <p:spPr>
          <a:xfrm>
            <a:off x="731220" y="2043290"/>
            <a:ext cx="8130558" cy="2159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8000" b="1">
                <a:solidFill>
                  <a:srgbClr val="FF6600"/>
                </a:solidFill>
                <a:latin typeface="+mj-ea"/>
              </a:rPr>
              <a:t>회원 만족도 평가</a:t>
            </a:r>
            <a:endParaRPr lang="en-US" altLang="ko-KR" sz="8000" b="1" dirty="0">
              <a:solidFill>
                <a:srgbClr val="FF66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433900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F24F8BA-4088-4086-901A-67020253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6" y="2611616"/>
            <a:ext cx="7886700" cy="1870073"/>
          </a:xfrm>
        </p:spPr>
        <p:txBody>
          <a:bodyPr>
            <a:noAutofit/>
          </a:bodyPr>
          <a:lstStyle/>
          <a:p>
            <a:pPr fontAlgn="base"/>
            <a:r>
              <a:rPr lang="en-US" altLang="ko-KR" sz="2500" b="1">
                <a:latin typeface="+mn-ea"/>
                <a:ea typeface="+mn-ea"/>
              </a:rPr>
              <a:t>※ </a:t>
            </a:r>
            <a:r>
              <a:rPr lang="ko-KR" altLang="en-US" sz="2500" b="1">
                <a:latin typeface="+mn-ea"/>
                <a:ea typeface="+mn-ea"/>
              </a:rPr>
              <a:t>회원 총회를 앞두고 사교육걱정없는세상 정</a:t>
            </a:r>
            <a:r>
              <a:rPr lang="en-US" altLang="ko-KR" sz="2500" b="1">
                <a:latin typeface="+mn-ea"/>
                <a:ea typeface="+mn-ea"/>
              </a:rPr>
              <a:t>/</a:t>
            </a:r>
            <a:r>
              <a:rPr lang="ko-KR" altLang="en-US" sz="2500" b="1">
                <a:latin typeface="+mn-ea"/>
                <a:ea typeface="+mn-ea"/>
              </a:rPr>
              <a:t>후원회원을 대상으로 설문조사를 실시한 결과입니다</a:t>
            </a:r>
            <a:r>
              <a:rPr lang="en-US" altLang="ko-KR" sz="2500" b="1">
                <a:latin typeface="+mn-ea"/>
                <a:ea typeface="+mn-ea"/>
              </a:rPr>
              <a:t>. </a:t>
            </a:r>
            <a:r>
              <a:rPr lang="ko-KR" altLang="en-US" sz="2500" b="1">
                <a:latin typeface="+mn-ea"/>
                <a:ea typeface="+mn-ea"/>
              </a:rPr>
              <a:t/>
            </a:r>
            <a:br>
              <a:rPr lang="ko-KR" altLang="en-US" sz="2500" b="1">
                <a:latin typeface="+mn-ea"/>
                <a:ea typeface="+mn-ea"/>
              </a:rPr>
            </a:br>
            <a:r>
              <a:rPr lang="en-US" altLang="ko-KR" sz="2500" b="1">
                <a:latin typeface="+mn-ea"/>
                <a:ea typeface="+mn-ea"/>
              </a:rPr>
              <a:t/>
            </a:r>
            <a:br>
              <a:rPr lang="en-US" altLang="ko-KR" sz="2500" b="1">
                <a:latin typeface="+mn-ea"/>
                <a:ea typeface="+mn-ea"/>
              </a:rPr>
            </a:br>
            <a:r>
              <a:rPr lang="ko-KR" altLang="en-US" sz="2500" b="1">
                <a:latin typeface="+mn-ea"/>
                <a:ea typeface="+mn-ea"/>
              </a:rPr>
              <a:t/>
            </a:r>
            <a:br>
              <a:rPr lang="ko-KR" altLang="en-US" sz="2500" b="1">
                <a:latin typeface="+mn-ea"/>
                <a:ea typeface="+mn-ea"/>
              </a:rPr>
            </a:br>
            <a:r>
              <a:rPr lang="ko-KR" altLang="en-US" sz="2500" b="1">
                <a:latin typeface="+mn-ea"/>
                <a:ea typeface="+mn-ea"/>
              </a:rPr>
              <a:t>조사 기간 </a:t>
            </a:r>
            <a:r>
              <a:rPr lang="en-US" altLang="ko-KR" sz="2500" b="1">
                <a:latin typeface="+mn-ea"/>
                <a:ea typeface="+mn-ea"/>
              </a:rPr>
              <a:t>: 2019</a:t>
            </a:r>
            <a:r>
              <a:rPr lang="ko-KR" altLang="en-US" sz="2500" b="1">
                <a:latin typeface="+mn-ea"/>
                <a:ea typeface="+mn-ea"/>
              </a:rPr>
              <a:t>년 </a:t>
            </a:r>
            <a:r>
              <a:rPr lang="en-US" altLang="ko-KR" sz="2500" b="1">
                <a:latin typeface="+mn-ea"/>
                <a:ea typeface="+mn-ea"/>
              </a:rPr>
              <a:t>1</a:t>
            </a:r>
            <a:r>
              <a:rPr lang="ko-KR" altLang="en-US" sz="2500" b="1">
                <a:latin typeface="+mn-ea"/>
                <a:ea typeface="+mn-ea"/>
              </a:rPr>
              <a:t>월 </a:t>
            </a:r>
            <a:r>
              <a:rPr lang="en-US" altLang="ko-KR" sz="2500" b="1">
                <a:latin typeface="+mn-ea"/>
                <a:ea typeface="+mn-ea"/>
              </a:rPr>
              <a:t>11</a:t>
            </a:r>
            <a:r>
              <a:rPr lang="ko-KR" altLang="en-US" sz="2500" b="1">
                <a:latin typeface="+mn-ea"/>
                <a:ea typeface="+mn-ea"/>
              </a:rPr>
              <a:t>일</a:t>
            </a:r>
            <a:r>
              <a:rPr lang="en-US" altLang="ko-KR" sz="2500" b="1">
                <a:latin typeface="+mn-ea"/>
                <a:ea typeface="+mn-ea"/>
              </a:rPr>
              <a:t>~1</a:t>
            </a:r>
            <a:r>
              <a:rPr lang="ko-KR" altLang="en-US" sz="2500" b="1">
                <a:latin typeface="+mn-ea"/>
                <a:ea typeface="+mn-ea"/>
              </a:rPr>
              <a:t>월 </a:t>
            </a:r>
            <a:r>
              <a:rPr lang="en-US" altLang="ko-KR" sz="2500" b="1">
                <a:latin typeface="+mn-ea"/>
                <a:ea typeface="+mn-ea"/>
              </a:rPr>
              <a:t>18</a:t>
            </a:r>
            <a:r>
              <a:rPr lang="ko-KR" altLang="en-US" sz="2500" b="1">
                <a:latin typeface="+mn-ea"/>
                <a:ea typeface="+mn-ea"/>
              </a:rPr>
              <a:t>일 </a:t>
            </a:r>
            <a:br>
              <a:rPr lang="ko-KR" altLang="en-US" sz="2500" b="1">
                <a:latin typeface="+mn-ea"/>
                <a:ea typeface="+mn-ea"/>
              </a:rPr>
            </a:br>
            <a:r>
              <a:rPr lang="ko-KR" altLang="en-US" sz="2500" b="1">
                <a:latin typeface="+mn-ea"/>
                <a:ea typeface="+mn-ea"/>
              </a:rPr>
              <a:t>응답자 수 </a:t>
            </a:r>
            <a:r>
              <a:rPr lang="en-US" altLang="ko-KR" sz="2500" b="1">
                <a:latin typeface="+mn-ea"/>
                <a:ea typeface="+mn-ea"/>
              </a:rPr>
              <a:t>: 212</a:t>
            </a:r>
            <a:r>
              <a:rPr lang="ko-KR" altLang="en-US" sz="2500" b="1">
                <a:latin typeface="+mn-ea"/>
                <a:ea typeface="+mn-ea"/>
              </a:rPr>
              <a:t>명</a:t>
            </a:r>
            <a:br>
              <a:rPr lang="ko-KR" altLang="en-US" sz="2500" b="1">
                <a:latin typeface="+mn-ea"/>
                <a:ea typeface="+mn-ea"/>
              </a:rPr>
            </a:br>
            <a:endParaRPr lang="ko-KR" altLang="en-US" sz="2500" b="1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52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78914CB-C55F-44FB-9EDC-E1490E11A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6061"/>
            <a:ext cx="7886700" cy="1325563"/>
          </a:xfrm>
        </p:spPr>
        <p:txBody>
          <a:bodyPr>
            <a:normAutofit/>
          </a:bodyPr>
          <a:lstStyle/>
          <a:p>
            <a:r>
              <a:rPr lang="ko-KR" altLang="en-US" sz="3300" b="1">
                <a:latin typeface="+mn-ea"/>
                <a:ea typeface="+mn-ea"/>
              </a:rPr>
              <a:t>영역별 결과 및 해석</a:t>
            </a:r>
            <a:r>
              <a:rPr lang="en-US" altLang="ko-KR" sz="3300" b="1">
                <a:latin typeface="+mn-ea"/>
                <a:ea typeface="+mn-ea"/>
              </a:rPr>
              <a:t/>
            </a:r>
            <a:br>
              <a:rPr lang="en-US" altLang="ko-KR" sz="3300" b="1">
                <a:latin typeface="+mn-ea"/>
                <a:ea typeface="+mn-ea"/>
              </a:rPr>
            </a:br>
            <a:r>
              <a:rPr lang="en-US" altLang="ko-KR" sz="3300" b="1">
                <a:latin typeface="+mn-ea"/>
                <a:ea typeface="+mn-ea"/>
              </a:rPr>
              <a:t/>
            </a:r>
            <a:br>
              <a:rPr lang="en-US" altLang="ko-KR" sz="3300" b="1">
                <a:latin typeface="+mn-ea"/>
                <a:ea typeface="+mn-ea"/>
              </a:rPr>
            </a:br>
            <a:r>
              <a:rPr lang="ko-KR" altLang="ko-KR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긍정적 반응이 높은 영역</a:t>
            </a:r>
            <a:r>
              <a:rPr lang="en-US" altLang="ko-KR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(</a:t>
            </a:r>
            <a:r>
              <a:rPr lang="ko-KR" altLang="en-US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매우 그렇다</a:t>
            </a:r>
            <a:r>
              <a:rPr lang="en-US" altLang="ko-KR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+</a:t>
            </a:r>
            <a:r>
              <a:rPr lang="ko-KR" altLang="en-US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그렇다 합 </a:t>
            </a:r>
            <a:r>
              <a:rPr lang="en-US" altLang="ko-KR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: 80% </a:t>
            </a:r>
            <a:r>
              <a:rPr lang="ko-KR" altLang="en-US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이상</a:t>
            </a:r>
            <a:r>
              <a:rPr lang="en-US" altLang="ko-KR" sz="2200" b="1">
                <a:solidFill>
                  <a:srgbClr val="000000"/>
                </a:solidFill>
                <a:latin typeface="+mn-ea"/>
                <a:ea typeface="+mn-ea"/>
                <a:cs typeface="맑은 고딕 Semilight" panose="020B0502040204020203" pitchFamily="50" charset="-127"/>
              </a:rPr>
              <a:t>)</a:t>
            </a:r>
            <a:endParaRPr lang="ko-KR" altLang="en-US" sz="3000">
              <a:latin typeface="+mn-ea"/>
              <a:ea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79A8F100-24E6-41DE-98F8-ABB2AE2E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2490"/>
              </p:ext>
            </p:extLst>
          </p:nvPr>
        </p:nvGraphicFramePr>
        <p:xfrm>
          <a:off x="797659" y="2295626"/>
          <a:ext cx="7522252" cy="4544568"/>
        </p:xfrm>
        <a:graphic>
          <a:graphicData uri="http://schemas.openxmlformats.org/drawingml/2006/table">
            <a:tbl>
              <a:tblPr/>
              <a:tblGrid>
                <a:gridCol w="5379794">
                  <a:extLst>
                    <a:ext uri="{9D8B030D-6E8A-4147-A177-3AD203B41FA5}">
                      <a16:colId xmlns:a16="http://schemas.microsoft.com/office/drawing/2014/main" xmlns="" val="2348731099"/>
                    </a:ext>
                  </a:extLst>
                </a:gridCol>
                <a:gridCol w="2142458">
                  <a:extLst>
                    <a:ext uri="{9D8B030D-6E8A-4147-A177-3AD203B41FA5}">
                      <a16:colId xmlns:a16="http://schemas.microsoft.com/office/drawing/2014/main" xmlns="" val="3885072240"/>
                    </a:ext>
                  </a:extLst>
                </a:gridCol>
              </a:tblGrid>
              <a:tr h="3420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평가 영역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매우 그렇다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그렇다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468989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단체 필요성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98.6% (83/15.6)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21135441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단체의 방향과 정신을 공감함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97.1% (71.2/25.9)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41609124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단체의 사업이 회원들에게 자세히 전달됨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96.2% (58/38.2)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13434706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투명한 재정 집행과 공개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94.3% (59.9/34.4)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0092282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조직의 건강성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안정성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93.4% (47.6/45.8)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5291952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리더십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공동대표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신뢰함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92% (50.5/41.5)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6188141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이메일과 소셜네트워크에서 제공하는 정보의 유익함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91.5% (38.2/53.3)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3851972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회원으로서의 자부심을 가짐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88.2% (40.1/48.1)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3556846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교육단체로서 사회에서 자리를 잘 잡음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86.3% (45.3/41)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88223240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508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민주적인 의사결정과정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회원의견에 열려있음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82.1% (30.7/51.4)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0197625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단체로 인해 세상이 차츰 변하고 있다고 생각함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7526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77.8% (31.1/46.7)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6516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3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xmlns="" id="{03D05452-C588-4C82-A854-62E2F7EE73CD}"/>
              </a:ext>
            </a:extLst>
          </p:cNvPr>
          <p:cNvSpPr txBox="1">
            <a:spLocks/>
          </p:cNvSpPr>
          <p:nvPr/>
        </p:nvSpPr>
        <p:spPr>
          <a:xfrm>
            <a:off x="628650" y="636061"/>
            <a:ext cx="85153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300" b="1">
                <a:latin typeface="+mn-ea"/>
                <a:ea typeface="+mn-ea"/>
              </a:rPr>
              <a:t>영역별 결과 및 해석</a:t>
            </a:r>
            <a:r>
              <a:rPr lang="en-US" altLang="ko-KR" sz="4300" b="1">
                <a:latin typeface="+mn-ea"/>
                <a:ea typeface="+mn-ea"/>
              </a:rPr>
              <a:t/>
            </a:r>
            <a:br>
              <a:rPr lang="en-US" altLang="ko-KR" sz="4300" b="1">
                <a:latin typeface="+mn-ea"/>
                <a:ea typeface="+mn-ea"/>
              </a:rPr>
            </a:br>
            <a:r>
              <a:rPr lang="en-US" altLang="ko-KR" sz="4300" b="1">
                <a:latin typeface="+mn-ea"/>
                <a:ea typeface="+mn-ea"/>
              </a:rPr>
              <a:t/>
            </a:r>
            <a:br>
              <a:rPr lang="en-US" altLang="ko-KR" sz="4300" b="1">
                <a:latin typeface="+mn-ea"/>
                <a:ea typeface="+mn-ea"/>
              </a:rPr>
            </a:br>
            <a:r>
              <a:rPr lang="ko-KR" altLang="en-US" sz="3200" b="1">
                <a:latin typeface="+mn-ea"/>
                <a:ea typeface="+mn-ea"/>
              </a:rPr>
              <a:t>부정적 반응이 상대적으로 많은 영역</a:t>
            </a:r>
            <a:r>
              <a:rPr lang="en-US" altLang="ko-KR" sz="3200" b="1">
                <a:latin typeface="+mn-ea"/>
                <a:ea typeface="+mn-ea"/>
              </a:rPr>
              <a:t>(</a:t>
            </a:r>
            <a:r>
              <a:rPr lang="ko-KR" altLang="en-US" sz="3200" b="1">
                <a:latin typeface="+mn-ea"/>
                <a:ea typeface="+mn-ea"/>
              </a:rPr>
              <a:t>보통이다가 </a:t>
            </a:r>
            <a:r>
              <a:rPr lang="en-US" altLang="ko-KR" sz="3200" b="1">
                <a:latin typeface="+mn-ea"/>
                <a:ea typeface="+mn-ea"/>
              </a:rPr>
              <a:t>25% </a:t>
            </a:r>
            <a:r>
              <a:rPr lang="ko-KR" altLang="en-US" sz="3200" b="1">
                <a:latin typeface="+mn-ea"/>
                <a:ea typeface="+mn-ea"/>
              </a:rPr>
              <a:t>이상</a:t>
            </a:r>
            <a:r>
              <a:rPr lang="en-US" altLang="ko-KR" sz="3200" b="1">
                <a:latin typeface="+mn-ea"/>
                <a:ea typeface="+mn-ea"/>
              </a:rPr>
              <a:t>) </a:t>
            </a:r>
            <a:endParaRPr lang="ko-KR" altLang="en-US" sz="3200" b="1">
              <a:latin typeface="+mn-ea"/>
              <a:ea typeface="+mn-ea"/>
            </a:endParaRPr>
          </a:p>
          <a:p>
            <a:endParaRPr lang="ko-KR" altLang="en-US" sz="3000">
              <a:latin typeface="+mn-ea"/>
              <a:ea typeface="+mn-ea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D56CB4D2-37EC-45BA-A847-A44D9E779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553532"/>
              </p:ext>
            </p:extLst>
          </p:nvPr>
        </p:nvGraphicFramePr>
        <p:xfrm>
          <a:off x="679287" y="2164824"/>
          <a:ext cx="7785425" cy="2226555"/>
        </p:xfrm>
        <a:graphic>
          <a:graphicData uri="http://schemas.openxmlformats.org/drawingml/2006/table">
            <a:tbl>
              <a:tblPr/>
              <a:tblGrid>
                <a:gridCol w="5439142">
                  <a:extLst>
                    <a:ext uri="{9D8B030D-6E8A-4147-A177-3AD203B41FA5}">
                      <a16:colId xmlns:a16="http://schemas.microsoft.com/office/drawing/2014/main" xmlns="" val="1027461651"/>
                    </a:ext>
                  </a:extLst>
                </a:gridCol>
                <a:gridCol w="2346283">
                  <a:extLst>
                    <a:ext uri="{9D8B030D-6E8A-4147-A177-3AD203B41FA5}">
                      <a16:colId xmlns:a16="http://schemas.microsoft.com/office/drawing/2014/main" xmlns="" val="3832456362"/>
                    </a:ext>
                  </a:extLst>
                </a:gridCol>
              </a:tblGrid>
              <a:tr h="4453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영역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보통이다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아니다 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9294941"/>
                  </a:ext>
                </a:extLst>
              </a:tr>
              <a:tr h="445311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단체를 주변에 적극적으로 홍보함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476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49.6% (38.7/10.9)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5821870"/>
                  </a:ext>
                </a:extLst>
              </a:tr>
              <a:tr h="445311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회원들의 참여가 활발함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476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43.4% (38.7/4.7)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6919078"/>
                  </a:ext>
                </a:extLst>
              </a:tr>
              <a:tr h="445311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단체의 사업에 적극적으로 참여 원함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476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40.5% (39.6/1.9)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2463607"/>
                  </a:ext>
                </a:extLst>
              </a:tr>
              <a:tr h="445311">
                <a:tc>
                  <a:txBody>
                    <a:bodyPr/>
                    <a:lstStyle/>
                    <a:p>
                      <a:pPr marL="3810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단체가 전개하는 사업을 잘 안다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476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31.6% (29.2/2.4)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4914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45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4F6CDB8-5DD4-44D5-9410-6B6ADA0D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000" b="1"/>
              <a:t>개별 사업 영역</a:t>
            </a:r>
            <a:r>
              <a:rPr lang="en-US" altLang="ko-KR" sz="3000" b="1"/>
              <a:t>(</a:t>
            </a:r>
            <a:r>
              <a:rPr lang="ko-KR" altLang="en-US" sz="3000" b="1"/>
              <a:t>사업의 적절성에 대한 평가</a:t>
            </a:r>
            <a:r>
              <a:rPr lang="en-US" altLang="ko-KR" sz="3000" b="1"/>
              <a:t>)</a:t>
            </a:r>
            <a:endParaRPr lang="ko-KR" altLang="en-US" sz="300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2E7D783E-AE64-4EAE-9F93-FE9E49A94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94396"/>
              </p:ext>
            </p:extLst>
          </p:nvPr>
        </p:nvGraphicFramePr>
        <p:xfrm>
          <a:off x="703791" y="1602143"/>
          <a:ext cx="7736417" cy="4923282"/>
        </p:xfrm>
        <a:graphic>
          <a:graphicData uri="http://schemas.openxmlformats.org/drawingml/2006/table">
            <a:tbl>
              <a:tblPr/>
              <a:tblGrid>
                <a:gridCol w="5887701">
                  <a:extLst>
                    <a:ext uri="{9D8B030D-6E8A-4147-A177-3AD203B41FA5}">
                      <a16:colId xmlns:a16="http://schemas.microsoft.com/office/drawing/2014/main" xmlns="" val="3614304836"/>
                    </a:ext>
                  </a:extLst>
                </a:gridCol>
                <a:gridCol w="1848716">
                  <a:extLst>
                    <a:ext uri="{9D8B030D-6E8A-4147-A177-3AD203B41FA5}">
                      <a16:colId xmlns:a16="http://schemas.microsoft.com/office/drawing/2014/main" xmlns="" val="4111321749"/>
                    </a:ext>
                  </a:extLst>
                </a:gridCol>
              </a:tblGrid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영역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매우 그렇다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그렇다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9550694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채용시장과 상급학교 입시에서의 ‘출신학교 차별금지법’ 제정운동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93.4% (64.6/28.8)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387072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수학 대안교과서 제작 등 수학사교육포럼 활동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92% (53.8/38.2)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5589969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등대지기학교 등 교육강좌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92% (45.3/46.7)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75370651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자사고 외고 등 고교 입시 체제의 변화를 위한 활동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90.1% (53.3/36.8)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7742252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정부의 대학구조개혁 평가와 대학재정지원사업에 대한 대안제시 활동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89.6% (46.7/42.9)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5741241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수능 절대평가 도입과 학생부종합젼형 개선 활동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88.7% (53.3/35.4)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5301952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미래 청사진을 만드는 ‘교육의봄’ 연대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88.2% (44.8/43.4)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466925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입시 부담 완화를 위한 ‘학원 휴일 휴무제’ 연대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86.7% (57.5/29.2)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0615431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사립초 불법적 영어 교육 바로잡기 등 영유아사교육포럼 활동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85.9% (40.6/45.3)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3450130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‘찾았다 진로’ ‘웃어라 수포자’ 등 소책자 배포 운동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83.5% (39.2/44.3)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7350292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상담소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노워리 상담넷</a:t>
                      </a: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82.5% (34.9/47.6)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01775012"/>
                  </a:ext>
                </a:extLst>
              </a:tr>
              <a:tr h="376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 등대모임 사업</a:t>
                      </a:r>
                      <a:endParaRPr lang="ko-KR" altLang="en-US" sz="1500" b="1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76.4% (35.4/41)</a:t>
                      </a:r>
                      <a:endParaRPr lang="en-US" sz="1500" b="1" kern="0" spc="-5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6754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1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제도개선활동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입시 고통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사교육 걱정을 해결하는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정책 대안 운동</a:t>
            </a:r>
            <a:endParaRPr lang="ko-KR" altLang="en-US" sz="35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90484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9144000" cy="1237129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92366" y="79954"/>
            <a:ext cx="8808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사교육 기관 선행상품 판매 규제 법안 마련 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&amp;    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공교육 내 선행학습 유발요인 해소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32" y="1565123"/>
            <a:ext cx="8977206" cy="45899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 fontAlgn="base">
              <a:lnSpc>
                <a:spcPct val="100000"/>
              </a:lnSpc>
            </a:pP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여론조사</a:t>
            </a:r>
            <a:r>
              <a:rPr lang="en-US" altLang="ko-KR" sz="1800" dirty="0"/>
              <a:t>(</a:t>
            </a:r>
            <a:r>
              <a:rPr lang="ko-KR" altLang="en-US" sz="1800" dirty="0" err="1"/>
              <a:t>리얼미터</a:t>
            </a:r>
            <a:r>
              <a:rPr lang="ko-KR" altLang="en-US" sz="1800" dirty="0"/>
              <a:t> 실시</a:t>
            </a:r>
            <a:r>
              <a:rPr lang="en-US" altLang="ko-KR" sz="1800" dirty="0"/>
              <a:t>, </a:t>
            </a:r>
            <a:r>
              <a:rPr lang="ko-KR" altLang="en-US" sz="1800" dirty="0"/>
              <a:t>사교육기관 선행교육 상품 규제 찬성 </a:t>
            </a:r>
            <a:r>
              <a:rPr lang="en-US" altLang="ko-KR" sz="1800" dirty="0"/>
              <a:t>70.9%)</a:t>
            </a:r>
            <a:r>
              <a:rPr lang="ko-KR" altLang="en-US" sz="1800" dirty="0"/>
              <a:t>를 통해 사교육 기관의 과도한 선행상품을 규제해야 한다는 다수 국민 여론을 사회적으로 환기시킴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사교육 기관을 규제 대상에 포함하는 선행교육 규제법 개정과 관련해서는 더불어 민주당 이상민 의원과 개정안 발의를 협의하였으나 하반기 국회 일정상 발의까지 진행하지는 못함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800" dirty="0"/>
              <a:t>이미 </a:t>
            </a:r>
            <a:r>
              <a:rPr lang="ko-KR" altLang="en-US" sz="1800" dirty="0" err="1"/>
              <a:t>일몰된</a:t>
            </a:r>
            <a:r>
              <a:rPr lang="ko-KR" altLang="en-US" sz="1800" dirty="0"/>
              <a:t> 초 </a:t>
            </a:r>
            <a:r>
              <a:rPr lang="en-US" altLang="ko-KR" sz="1800" dirty="0"/>
              <a:t>1·2 </a:t>
            </a:r>
            <a:r>
              <a:rPr lang="ko-KR" altLang="en-US" sz="1800" dirty="0"/>
              <a:t>영어 </a:t>
            </a:r>
            <a:r>
              <a:rPr lang="ko-KR" altLang="en-US" sz="1800" dirty="0" err="1"/>
              <a:t>방과후를</a:t>
            </a:r>
            <a:r>
              <a:rPr lang="ko-KR" altLang="en-US" sz="1800" dirty="0"/>
              <a:t> 무제한 허용하겠다는 교육부와 국회의 선행교육 규제법 개정안 추진에 </a:t>
            </a:r>
            <a:r>
              <a:rPr lang="ko-KR" altLang="en-US" sz="1800" dirty="0" err="1"/>
              <a:t>사립초의</a:t>
            </a:r>
            <a:r>
              <a:rPr lang="ko-KR" altLang="en-US" sz="1800" dirty="0"/>
              <a:t> </a:t>
            </a:r>
            <a:r>
              <a:rPr lang="ko-KR" altLang="en-US" sz="1800" dirty="0" err="1"/>
              <a:t>방과후과정을</a:t>
            </a:r>
            <a:r>
              <a:rPr lang="ko-KR" altLang="en-US" sz="1800" dirty="0"/>
              <a:t> 이용한 영어 몰입 추진을 막아 교육불평등을 해소할 수 있도록 </a:t>
            </a:r>
            <a:r>
              <a:rPr lang="ko-KR" altLang="en-US" sz="1800" dirty="0" err="1"/>
              <a:t>방과후</a:t>
            </a:r>
            <a:r>
              <a:rPr lang="ko-KR" altLang="en-US" sz="1800" dirty="0"/>
              <a:t> 운영 </a:t>
            </a:r>
            <a:r>
              <a:rPr lang="ko-KR" altLang="en-US" sz="1800" dirty="0" err="1"/>
              <a:t>시수</a:t>
            </a:r>
            <a:r>
              <a:rPr lang="en-US" altLang="ko-KR" sz="1800" dirty="0"/>
              <a:t>, </a:t>
            </a:r>
            <a:r>
              <a:rPr lang="ko-KR" altLang="en-US" sz="1800" dirty="0"/>
              <a:t>내용</a:t>
            </a:r>
            <a:r>
              <a:rPr lang="en-US" altLang="ko-KR" sz="1800" dirty="0"/>
              <a:t>, </a:t>
            </a:r>
            <a:r>
              <a:rPr lang="ko-KR" altLang="en-US" sz="1800" dirty="0"/>
              <a:t>방법 등을 시행령으로 정할 것을 요구했으며 관련 시행령을 마련하겠다는 장관의 발언과 국회의 결정을 유도함</a:t>
            </a:r>
            <a:r>
              <a:rPr lang="en-US" altLang="ko-KR" sz="1800" dirty="0"/>
              <a:t>. </a:t>
            </a:r>
            <a:r>
              <a:rPr lang="ko-KR" altLang="en-US" sz="1800" dirty="0"/>
              <a:t>관련 개정안은 현재 국회 계류 중</a:t>
            </a: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대입 논술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구술고사에서 </a:t>
            </a:r>
            <a:r>
              <a:rPr lang="ko-KR" altLang="en-US" sz="1800" dirty="0"/>
              <a:t>서울대와 연세대 등 일부 대학이 여전히 고교 교육과정을 벗어난 문제를 출제하는 문제를 개선함</a:t>
            </a:r>
            <a:r>
              <a:rPr lang="en-US" altLang="ko-KR" sz="1800" dirty="0"/>
              <a:t>.</a:t>
            </a:r>
            <a:endParaRPr lang="ko-KR" altLang="en-US" sz="105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7625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0E633B21-D330-4307-BB0C-EA608907C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42252016" descr="EMB000064f0b683">
            <a:extLst>
              <a:ext uri="{FF2B5EF4-FFF2-40B4-BE49-F238E27FC236}">
                <a16:creationId xmlns:a16="http://schemas.microsoft.com/office/drawing/2014/main" xmlns="" id="{33165348-511A-4C36-94CE-BB9436161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2" y="479410"/>
            <a:ext cx="495935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4407B39-0C68-4004-A93D-9E43DCF2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223" y="308385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383525504" descr="EMB000064f0b686">
            <a:extLst>
              <a:ext uri="{FF2B5EF4-FFF2-40B4-BE49-F238E27FC236}">
                <a16:creationId xmlns:a16="http://schemas.microsoft.com/office/drawing/2014/main" xmlns="" id="{0E8DBC5B-B378-46E6-8EAF-1FA352D20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6" b="3015"/>
          <a:stretch>
            <a:fillRect/>
          </a:stretch>
        </p:blipFill>
        <p:spPr bwMode="auto">
          <a:xfrm>
            <a:off x="4007223" y="3541059"/>
            <a:ext cx="4953000" cy="262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8FA0D96B-3EA6-48A1-8AAD-2A96146B4A1F}"/>
              </a:ext>
            </a:extLst>
          </p:cNvPr>
          <p:cNvSpPr/>
          <p:nvPr/>
        </p:nvSpPr>
        <p:spPr>
          <a:xfrm>
            <a:off x="5450541" y="1718634"/>
            <a:ext cx="3509681" cy="1160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◀ </a:t>
            </a:r>
            <a:r>
              <a:rPr lang="ko-KR" altLang="en-US" sz="1600" b="1" dirty="0">
                <a:solidFill>
                  <a:prstClr val="black"/>
                </a:solidFill>
              </a:rPr>
              <a:t>선행교육 규제법 국민인식조사 </a:t>
            </a:r>
            <a:r>
              <a:rPr lang="en-US" altLang="ko-KR" sz="1600" b="1" dirty="0">
                <a:solidFill>
                  <a:prstClr val="black"/>
                </a:solidFill>
              </a:rPr>
              <a:t>– </a:t>
            </a:r>
            <a:r>
              <a:rPr lang="ko-KR" altLang="en-US" sz="1600" b="1" dirty="0">
                <a:solidFill>
                  <a:prstClr val="black"/>
                </a:solidFill>
              </a:rPr>
              <a:t>사교육기관 선행교육 상품 규제 찬성 여론 </a:t>
            </a:r>
            <a:r>
              <a:rPr lang="en-US" altLang="ko-KR" sz="1600" b="1" dirty="0">
                <a:solidFill>
                  <a:prstClr val="black"/>
                </a:solidFill>
              </a:rPr>
              <a:t>70.9%(</a:t>
            </a:r>
            <a:r>
              <a:rPr lang="ko-KR" altLang="en-US" sz="1600" b="1" dirty="0" err="1">
                <a:solidFill>
                  <a:prstClr val="black"/>
                </a:solidFill>
              </a:rPr>
              <a:t>리얼미터</a:t>
            </a:r>
            <a:r>
              <a:rPr lang="ko-KR" altLang="en-US" sz="1600" b="1" dirty="0">
                <a:solidFill>
                  <a:prstClr val="black"/>
                </a:solidFill>
              </a:rPr>
              <a:t> 조사</a:t>
            </a:r>
            <a:r>
              <a:rPr lang="en-US" altLang="ko-KR" sz="1600" b="1" dirty="0">
                <a:solidFill>
                  <a:prstClr val="black"/>
                </a:solidFill>
              </a:rPr>
              <a:t>, 2.22.)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61D495A-F799-4476-8AAE-80A232F05A89}"/>
              </a:ext>
            </a:extLst>
          </p:cNvPr>
          <p:cNvSpPr/>
          <p:nvPr/>
        </p:nvSpPr>
        <p:spPr>
          <a:xfrm>
            <a:off x="251012" y="5003483"/>
            <a:ext cx="3615390" cy="1160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▶</a:t>
            </a:r>
            <a:r>
              <a:rPr lang="ko-KR" altLang="en-US" sz="1600" b="1" dirty="0">
                <a:solidFill>
                  <a:prstClr val="black"/>
                </a:solidFill>
              </a:rPr>
              <a:t>국회 </a:t>
            </a:r>
            <a:r>
              <a:rPr lang="ko-KR" altLang="en-US" sz="1600" b="1" dirty="0" err="1">
                <a:solidFill>
                  <a:prstClr val="black"/>
                </a:solidFill>
              </a:rPr>
              <a:t>교육위</a:t>
            </a:r>
            <a:r>
              <a:rPr lang="ko-KR" altLang="en-US" sz="1600" b="1" dirty="0">
                <a:solidFill>
                  <a:prstClr val="black"/>
                </a:solidFill>
              </a:rPr>
              <a:t> 초 </a:t>
            </a:r>
            <a:r>
              <a:rPr lang="en-US" altLang="ko-KR" sz="1600" b="1" dirty="0">
                <a:solidFill>
                  <a:prstClr val="black"/>
                </a:solidFill>
              </a:rPr>
              <a:t>1-2 </a:t>
            </a:r>
            <a:r>
              <a:rPr lang="ko-KR" altLang="en-US" sz="1600" b="1" dirty="0">
                <a:solidFill>
                  <a:prstClr val="black"/>
                </a:solidFill>
              </a:rPr>
              <a:t>영어 </a:t>
            </a:r>
            <a:r>
              <a:rPr lang="ko-KR" altLang="en-US" sz="1600" b="1" dirty="0" err="1">
                <a:solidFill>
                  <a:prstClr val="black"/>
                </a:solidFill>
              </a:rPr>
              <a:t>방과후</a:t>
            </a:r>
            <a:r>
              <a:rPr lang="ko-KR" altLang="en-US" sz="1600" b="1" dirty="0">
                <a:solidFill>
                  <a:prstClr val="black"/>
                </a:solidFill>
              </a:rPr>
              <a:t> 선행 허용에 대한 대응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- </a:t>
            </a:r>
            <a:r>
              <a:rPr lang="ko-KR" altLang="en-US" sz="1600" b="1" dirty="0">
                <a:solidFill>
                  <a:prstClr val="black"/>
                </a:solidFill>
              </a:rPr>
              <a:t>현재 국회 본회의 </a:t>
            </a:r>
            <a:r>
              <a:rPr lang="ko-KR" altLang="en-US" sz="1600" b="1" dirty="0" err="1">
                <a:solidFill>
                  <a:prstClr val="black"/>
                </a:solidFill>
              </a:rPr>
              <a:t>미통과</a:t>
            </a:r>
            <a:r>
              <a:rPr lang="en-US" altLang="ko-KR" sz="1600" b="1" dirty="0">
                <a:solidFill>
                  <a:prstClr val="black"/>
                </a:solidFill>
              </a:rPr>
              <a:t>(12.20.)</a:t>
            </a:r>
          </a:p>
        </p:txBody>
      </p:sp>
    </p:spTree>
    <p:extLst>
      <p:ext uri="{BB962C8B-B14F-4D97-AF65-F5344CB8AC3E}">
        <p14:creationId xmlns:p14="http://schemas.microsoft.com/office/powerpoint/2010/main" val="14080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0E633B21-D330-4307-BB0C-EA608907C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4407B39-0C68-4004-A93D-9E43DCF2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223" y="308385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C145FB0-860E-4B4F-940B-4E800A828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1" y="228600"/>
            <a:ext cx="4831977" cy="51365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17D34643-856C-4784-A8DB-FB7ED205E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493" y="2161318"/>
            <a:ext cx="9867529" cy="581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82466864" descr="EMB000064f0b690">
            <a:extLst>
              <a:ext uri="{FF2B5EF4-FFF2-40B4-BE49-F238E27FC236}">
                <a16:creationId xmlns:a16="http://schemas.microsoft.com/office/drawing/2014/main" xmlns="" id="{010767BD-BE62-4238-84ED-9DD40A6E2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575" y="5465835"/>
            <a:ext cx="6216847" cy="121023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93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0E633B21-D330-4307-BB0C-EA608907C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4407B39-0C68-4004-A93D-9E43DCF2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223" y="308385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17D34643-856C-4784-A8DB-FB7ED205E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493" y="2161318"/>
            <a:ext cx="9867529" cy="581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78A02574-FAB9-47AF-BA47-450F9174C5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6" t="29226" r="13529" b="8242"/>
          <a:stretch/>
        </p:blipFill>
        <p:spPr>
          <a:xfrm>
            <a:off x="76307" y="125291"/>
            <a:ext cx="5053072" cy="270755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3EDCB8E8-2C7A-4EED-8B87-5056EA14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35" y="1819097"/>
            <a:ext cx="5266658" cy="4938019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B8F4C074-F91A-4468-9E1C-F06506C2F1EB}"/>
              </a:ext>
            </a:extLst>
          </p:cNvPr>
          <p:cNvSpPr/>
          <p:nvPr/>
        </p:nvSpPr>
        <p:spPr>
          <a:xfrm>
            <a:off x="5298195" y="1028303"/>
            <a:ext cx="3509681" cy="7907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◀ </a:t>
            </a:r>
            <a:r>
              <a:rPr lang="ko-KR" altLang="en-US" sz="1600" b="1" dirty="0">
                <a:solidFill>
                  <a:prstClr val="black"/>
                </a:solidFill>
              </a:rPr>
              <a:t>수능의 교육과정 위반에 대한 국가 상대 손해배상 청구 기자회견</a:t>
            </a:r>
            <a:r>
              <a:rPr lang="en-US" altLang="ko-KR" sz="1600" b="1" dirty="0">
                <a:solidFill>
                  <a:prstClr val="black"/>
                </a:solidFill>
              </a:rPr>
              <a:t>(12.11.)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CCC4A29-9F7C-4FDB-91D8-74A23EB6AC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" y="3083859"/>
            <a:ext cx="5053071" cy="336871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2B836A1C-0F89-4572-9DF8-16FE6577E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57" y="1479068"/>
            <a:ext cx="4826700" cy="44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3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영유아 인권 침해하는 조기 사교육 인식 개선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45899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 fontAlgn="base">
              <a:lnSpc>
                <a:spcPct val="150000"/>
              </a:lnSpc>
            </a:pP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영유아 사교육 관련 법적 대안을 </a:t>
            </a:r>
            <a:r>
              <a:rPr lang="en-US" altLang="ko-KR" sz="1800" dirty="0"/>
              <a:t>&lt;</a:t>
            </a:r>
            <a:r>
              <a:rPr lang="ko-KR" altLang="en-US" sz="1800" dirty="0" err="1"/>
              <a:t>영유아인권법</a:t>
            </a:r>
            <a:r>
              <a:rPr lang="en-US" altLang="ko-KR" sz="1800" dirty="0"/>
              <a:t>&gt;</a:t>
            </a:r>
            <a:r>
              <a:rPr lang="ko-KR" altLang="en-US" sz="1800" dirty="0"/>
              <a:t>으로 정리하고</a:t>
            </a:r>
            <a:r>
              <a:rPr lang="en-US" altLang="ko-KR" sz="1800" dirty="0"/>
              <a:t>, </a:t>
            </a:r>
            <a:r>
              <a:rPr lang="ko-KR" altLang="en-US" sz="1800" dirty="0"/>
              <a:t>법제정에 뜻을 같이 하는 몇 개의 단체와 함께 이를 법제화하기 위한 구체적 논의를 시작하는 등 대중기반을 확산함</a:t>
            </a:r>
            <a:r>
              <a:rPr lang="en-US" altLang="ko-KR" sz="1800" dirty="0"/>
              <a:t>.</a:t>
            </a:r>
            <a:r>
              <a:rPr lang="ko-KR" altLang="en-US" sz="1800" dirty="0"/>
              <a:t> </a:t>
            </a: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영유아 사교육에 대한 인식 개선을 위해 영유아 소책자 초안을 완성하였으며 올해 상반기 출간을 앞두고 있음</a:t>
            </a:r>
            <a:r>
              <a:rPr lang="en-US" altLang="ko-KR" sz="1800" dirty="0"/>
              <a:t>.</a:t>
            </a:r>
            <a:r>
              <a:rPr lang="ko-KR" altLang="en-US" sz="1800" dirty="0"/>
              <a:t> </a:t>
            </a: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학원 겸업</a:t>
            </a:r>
            <a:r>
              <a:rPr lang="en-US" altLang="ko-KR" sz="1800" dirty="0"/>
              <a:t>, </a:t>
            </a:r>
            <a:r>
              <a:rPr lang="ko-KR" altLang="en-US" sz="1800" dirty="0"/>
              <a:t>정규 수업 내 사립유치원에서 이루어지는 불법적 학원 겸업과 정규 교육과정 내 영어 교육 등 불법적이고 비교육적인 행태를 고발함</a:t>
            </a:r>
            <a:r>
              <a:rPr lang="en-US" altLang="ko-KR" sz="1800" dirty="0"/>
              <a:t>.</a:t>
            </a:r>
            <a:endParaRPr lang="ko-KR" altLang="en-US" sz="18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306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7BCB643-89D8-4FD7-98A4-DE6A013E5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" y="1434351"/>
            <a:ext cx="4371564" cy="40348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BD01D0B-FCD4-4483-8F12-2CD5A17CB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96" y="1434352"/>
            <a:ext cx="4312892" cy="441063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BA9EA036-CC52-4A18-96CD-A63ABDE92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654" y="1661020"/>
            <a:ext cx="3804145" cy="508521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2848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2228A42-7C22-4E6F-A43C-668B72D2F7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3430"/>
            <a:ext cx="4433995" cy="2955996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76C444E-5F15-4AC0-B74C-3ABC96C00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282" y="35359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382470752" descr="EMB000064f0b6af">
            <a:extLst>
              <a:ext uri="{FF2B5EF4-FFF2-40B4-BE49-F238E27FC236}">
                <a16:creationId xmlns:a16="http://schemas.microsoft.com/office/drawing/2014/main" xmlns="" id="{889D486B-BC07-4816-A462-1FB33A130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995" y="3993197"/>
            <a:ext cx="4710005" cy="176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2581951-B362-491B-BF60-F164A29451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87" y="381000"/>
            <a:ext cx="4433995" cy="295599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72EC1889-90B4-4D22-9C18-5C936BB27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4433994" cy="295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5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z="30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z="30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3: </a:t>
            </a:r>
            <a:r>
              <a:rPr lang="ko-KR" altLang="en-US" sz="30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고교 서열화 해소 및 학교 교육 혁신을 위한 운동</a:t>
            </a:r>
            <a:r>
              <a:rPr lang="en-US" altLang="ko-KR" sz="30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ko-KR" altLang="en-US" sz="3000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45899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+mj-ea"/>
              </a:rPr>
              <a:t>교육부 및 시도교육청의 </a:t>
            </a:r>
            <a:r>
              <a:rPr lang="ko-KR" altLang="en-US" sz="1800" dirty="0" err="1">
                <a:latin typeface="+mj-ea"/>
              </a:rPr>
              <a:t>자사고</a:t>
            </a:r>
            <a:r>
              <a:rPr lang="ko-KR" altLang="en-US" sz="1800" dirty="0">
                <a:latin typeface="+mj-ea"/>
              </a:rPr>
              <a:t> 재지정 평가기준 강화를 유도함</a:t>
            </a:r>
            <a:r>
              <a:rPr lang="en-US" altLang="ko-KR" sz="1800" dirty="0">
                <a:latin typeface="+mj-ea"/>
              </a:rPr>
              <a:t>.</a:t>
            </a:r>
            <a:br>
              <a:rPr lang="en-US" altLang="ko-KR" sz="1800" dirty="0">
                <a:latin typeface="+mj-ea"/>
              </a:rPr>
            </a:br>
            <a:r>
              <a:rPr lang="en-US" altLang="ko-KR" sz="1800" dirty="0">
                <a:latin typeface="+mj-ea"/>
              </a:rPr>
              <a:t/>
            </a:r>
            <a:br>
              <a:rPr lang="en-US" altLang="ko-KR" sz="1800" dirty="0">
                <a:latin typeface="+mj-ea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</a:rPr>
              <a:t>고입 동시 실시 시행령 개정에 대해 전국 자사고의 헌법소원과 서울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자사고</a:t>
            </a:r>
            <a:r>
              <a:rPr lang="ko-KR" altLang="en-US" sz="1800" dirty="0">
                <a:latin typeface="맑은 고딕" panose="020B0503020000020004" pitchFamily="50" charset="-127"/>
              </a:rPr>
              <a:t> 행정소송이 운동의 장애요소로 작용하는 상황에서 이에 대해 적극적으로 대응함</a:t>
            </a:r>
            <a:r>
              <a:rPr lang="en-US" altLang="ko-KR" sz="1800" dirty="0">
                <a:latin typeface="맑은 고딕" panose="020B0503020000020004" pitchFamily="50" charset="-127"/>
              </a:rPr>
              <a:t>. </a:t>
            </a:r>
            <a:r>
              <a:rPr lang="ko-KR" altLang="en-US" sz="1800" dirty="0">
                <a:latin typeface="맑은 고딕" panose="020B0503020000020004" pitchFamily="50" charset="-127"/>
              </a:rPr>
              <a:t>서울 행정법원은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자사고</a:t>
            </a:r>
            <a:r>
              <a:rPr lang="ko-KR" altLang="en-US" sz="1800" dirty="0">
                <a:latin typeface="맑은 고딕" panose="020B0503020000020004" pitchFamily="50" charset="-127"/>
              </a:rPr>
              <a:t> 행정소송을 기각함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br>
              <a:rPr lang="en-US" altLang="ko-KR" sz="1800" dirty="0">
                <a:latin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/>
            </a:r>
            <a:br>
              <a:rPr lang="en-US" altLang="ko-KR" sz="1800" dirty="0">
                <a:latin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</a:rPr>
              <a:t>학교 혁신을 위한 리더십 강화를 위해 내부형 교장공모제가 확대되어야 한다는 국민여론을</a:t>
            </a:r>
            <a:r>
              <a:rPr lang="en-US" altLang="ko-KR" sz="1800" dirty="0">
                <a:latin typeface="맑은 고딕" panose="020B0503020000020004" pitchFamily="50" charset="-127"/>
              </a:rPr>
              <a:t>(</a:t>
            </a:r>
            <a:r>
              <a:rPr lang="ko-KR" altLang="en-US" sz="1800" dirty="0" err="1">
                <a:latin typeface="맑은 고딕" panose="020B0503020000020004" pitchFamily="50" charset="-127"/>
              </a:rPr>
              <a:t>리얼미터</a:t>
            </a:r>
            <a:r>
              <a:rPr lang="ko-KR" altLang="en-US" sz="1800" dirty="0">
                <a:latin typeface="맑은 고딕" panose="020B0503020000020004" pitchFamily="50" charset="-127"/>
              </a:rPr>
              <a:t> 설문조사 내부형 교장공모제 확대 찬성 </a:t>
            </a:r>
            <a:r>
              <a:rPr lang="en-US" altLang="ko-KR" sz="1800" dirty="0">
                <a:latin typeface="맑은 고딕" panose="020B0503020000020004" pitchFamily="50" charset="-127"/>
              </a:rPr>
              <a:t>66%) </a:t>
            </a:r>
            <a:r>
              <a:rPr lang="ko-KR" altLang="en-US" sz="1800" dirty="0">
                <a:latin typeface="맑은 고딕" panose="020B0503020000020004" pitchFamily="50" charset="-127"/>
              </a:rPr>
              <a:t>확인하고 정부도 내부형 교장공모제 </a:t>
            </a:r>
            <a:r>
              <a:rPr lang="en-US" altLang="ko-KR" sz="1800" dirty="0">
                <a:latin typeface="맑은 고딕" panose="020B0503020000020004" pitchFamily="50" charset="-127"/>
              </a:rPr>
              <a:t>100% </a:t>
            </a:r>
            <a:r>
              <a:rPr lang="ko-KR" altLang="en-US" sz="1800" dirty="0">
                <a:latin typeface="맑은 고딕" panose="020B0503020000020004" pitchFamily="50" charset="-127"/>
              </a:rPr>
              <a:t>확대 안을 발표하였으나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교총</a:t>
            </a:r>
            <a:r>
              <a:rPr lang="ko-KR" altLang="en-US" sz="1800" dirty="0">
                <a:latin typeface="맑은 고딕" panose="020B0503020000020004" pitchFamily="50" charset="-127"/>
              </a:rPr>
              <a:t> 등의 반대로 확대 범위가 </a:t>
            </a:r>
            <a:r>
              <a:rPr lang="en-US" altLang="ko-KR" sz="1800" dirty="0">
                <a:latin typeface="맑은 고딕" panose="020B0503020000020004" pitchFamily="50" charset="-127"/>
              </a:rPr>
              <a:t>50%</a:t>
            </a:r>
            <a:r>
              <a:rPr lang="ko-KR" altLang="en-US" sz="1800" dirty="0">
                <a:latin typeface="맑은 고딕" panose="020B0503020000020004" pitchFamily="50" charset="-127"/>
              </a:rPr>
              <a:t>대로 결정됨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br>
              <a:rPr lang="en-US" altLang="ko-KR" sz="1800" dirty="0">
                <a:latin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/>
            </a:r>
            <a:br>
              <a:rPr lang="en-US" altLang="ko-KR" sz="1800" dirty="0">
                <a:latin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</a:rPr>
              <a:t>학교교육 혁신을 위한 학생성장평가제 운동은 대입개편 등의 현안에 주력하면서 진행하지 못함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endParaRPr lang="ko-KR" altLang="en-US" sz="18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322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76C444E-5F15-4AC0-B74C-3ABC96C00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282" y="35359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36F1CA95-DB34-49C8-91DE-EF78E07EC6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6" t="2452" r="2739" b="6533"/>
          <a:stretch/>
        </p:blipFill>
        <p:spPr>
          <a:xfrm>
            <a:off x="4517845" y="500353"/>
            <a:ext cx="4626155" cy="310180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B05EE91-CD59-434B-8F5E-32AE7116B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64200576" descr="EMB00006cd02ed4">
            <a:extLst>
              <a:ext uri="{FF2B5EF4-FFF2-40B4-BE49-F238E27FC236}">
                <a16:creationId xmlns:a16="http://schemas.microsoft.com/office/drawing/2014/main" xmlns="" id="{F31AA469-DFB1-4176-BA28-2668BAEE0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" y="500353"/>
            <a:ext cx="4424488" cy="254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5D55582-117F-4C0D-AB04-70003D187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210" y="1144905"/>
            <a:ext cx="11498089" cy="60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7" name="_x382467872" descr="EMB000064f0b6d2">
            <a:extLst>
              <a:ext uri="{FF2B5EF4-FFF2-40B4-BE49-F238E27FC236}">
                <a16:creationId xmlns:a16="http://schemas.microsoft.com/office/drawing/2014/main" xmlns="" id="{05A51020-3134-42A0-8646-35E5BA8B0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111" y="3686399"/>
            <a:ext cx="5784342" cy="310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_x142261304" descr="EMB000064f0b6df">
            <a:extLst>
              <a:ext uri="{FF2B5EF4-FFF2-40B4-BE49-F238E27FC236}">
                <a16:creationId xmlns:a16="http://schemas.microsoft.com/office/drawing/2014/main" xmlns="" id="{7FD8EB92-2CBF-42A7-92EE-E05DA1E83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" r="4268"/>
          <a:stretch/>
        </p:blipFill>
        <p:spPr bwMode="auto">
          <a:xfrm>
            <a:off x="60728" y="234472"/>
            <a:ext cx="4314047" cy="301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7" name="_x382476008" descr="EMB000064f0b6e2">
            <a:extLst>
              <a:ext uri="{FF2B5EF4-FFF2-40B4-BE49-F238E27FC236}">
                <a16:creationId xmlns:a16="http://schemas.microsoft.com/office/drawing/2014/main" xmlns="" id="{B29DAF3B-4088-41DD-81D9-2EBA8D04E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66" y="292743"/>
            <a:ext cx="4684334" cy="81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30FF258F-5003-4D4E-9A1F-71C210F0B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64" y="3582397"/>
            <a:ext cx="4684335" cy="312289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DE46754F-D079-4CB5-8276-CC0495B16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29" y="3612778"/>
            <a:ext cx="4455359" cy="16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2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41A4AD16-E58E-44F1-8048-0B41A7179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5" r="11373" b="9191"/>
          <a:stretch/>
        </p:blipFill>
        <p:spPr>
          <a:xfrm>
            <a:off x="28215" y="447169"/>
            <a:ext cx="4606538" cy="290456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xmlns="" id="{759FFCAE-47FE-4FE1-85F7-0DAFA488F6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505" y="447169"/>
            <a:ext cx="4356847" cy="2904564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DC4BAABB-EC1D-44DC-B54C-70B4362D5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505" y="3572433"/>
            <a:ext cx="4356847" cy="2904565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xmlns="" id="{6BFDECDA-1473-4061-8A95-9E1E060FE8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" t="22180" r="7659"/>
          <a:stretch/>
        </p:blipFill>
        <p:spPr>
          <a:xfrm>
            <a:off x="43424" y="3572433"/>
            <a:ext cx="4576119" cy="263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대입전형 변화 유도 및 대입제도 개선 운동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18915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800" spc="-150" dirty="0">
                <a:latin typeface="+mj-ea"/>
              </a:rPr>
              <a:t>수능 전형 </a:t>
            </a:r>
            <a:r>
              <a:rPr lang="en-US" altLang="ko-KR" sz="1800" spc="-150" dirty="0">
                <a:latin typeface="+mj-ea"/>
              </a:rPr>
              <a:t>50% </a:t>
            </a:r>
            <a:r>
              <a:rPr lang="ko-KR" altLang="en-US" sz="1800" spc="-150" dirty="0">
                <a:latin typeface="+mj-ea"/>
              </a:rPr>
              <a:t>이상 확대 여론이 강한 상황에서 </a:t>
            </a:r>
            <a:r>
              <a:rPr lang="en-US" altLang="ko-KR" sz="1800" spc="-150" dirty="0">
                <a:latin typeface="+mj-ea"/>
              </a:rPr>
              <a:t>2022 </a:t>
            </a:r>
            <a:r>
              <a:rPr lang="ko-KR" altLang="en-US" sz="1800" spc="-150" dirty="0">
                <a:latin typeface="+mj-ea"/>
              </a:rPr>
              <a:t>대입 개편 확정안에서 수능전형 비율을 </a:t>
            </a:r>
            <a:r>
              <a:rPr lang="en-US" altLang="ko-KR" sz="1800" spc="-150" dirty="0">
                <a:latin typeface="+mj-ea"/>
              </a:rPr>
              <a:t>30% </a:t>
            </a:r>
            <a:r>
              <a:rPr lang="ko-KR" altLang="en-US" sz="1800" spc="-150" dirty="0">
                <a:latin typeface="+mj-ea"/>
              </a:rPr>
              <a:t>정도로 결정되도록 방어함</a:t>
            </a:r>
            <a:r>
              <a:rPr lang="en-US" altLang="ko-KR" sz="1800" spc="-150" dirty="0">
                <a:latin typeface="+mj-ea"/>
              </a:rPr>
              <a:t>. </a:t>
            </a:r>
            <a:br>
              <a:rPr lang="en-US" altLang="ko-KR" sz="1800" spc="-150" dirty="0">
                <a:latin typeface="+mj-ea"/>
              </a:rPr>
            </a:br>
            <a:r>
              <a:rPr lang="en-US" altLang="ko-KR" sz="1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800" spc="-150" dirty="0">
                <a:latin typeface="+mj-ea"/>
              </a:rPr>
              <a:t>학생부종합전형 공정성 담보를 위한 필수 방안을 발표</a:t>
            </a:r>
            <a:r>
              <a:rPr lang="en-US" altLang="ko-KR" sz="1800" spc="-150" dirty="0">
                <a:latin typeface="+mj-ea"/>
              </a:rPr>
              <a:t>, </a:t>
            </a:r>
            <a:r>
              <a:rPr lang="ko-KR" altLang="en-US" sz="1800" spc="-150" dirty="0">
                <a:latin typeface="+mj-ea"/>
              </a:rPr>
              <a:t>정부에 지속적 촉구 중</a:t>
            </a:r>
            <a:r>
              <a:rPr lang="en-US" altLang="ko-KR" sz="1800" spc="-150" dirty="0">
                <a:latin typeface="+mj-ea"/>
              </a:rPr>
              <a:t/>
            </a:r>
            <a:br>
              <a:rPr lang="en-US" altLang="ko-KR" sz="1800" spc="-150" dirty="0">
                <a:latin typeface="+mj-ea"/>
              </a:rPr>
            </a:br>
            <a:r>
              <a:rPr lang="en-US" altLang="ko-KR" sz="18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</a:t>
            </a:r>
            <a:r>
              <a:rPr lang="ko-KR" altLang="en-US" sz="1800" spc="-150" dirty="0">
                <a:latin typeface="+mj-ea"/>
              </a:rPr>
              <a:t>국민권익위원회와 협업하여 </a:t>
            </a:r>
            <a:r>
              <a:rPr lang="ko-KR" altLang="en-US" sz="1800" spc="-150" dirty="0" err="1">
                <a:latin typeface="+mj-ea"/>
              </a:rPr>
              <a:t>대학입학전형료</a:t>
            </a:r>
            <a:r>
              <a:rPr lang="ko-KR" altLang="en-US" sz="1800" spc="-150" dirty="0">
                <a:latin typeface="+mj-ea"/>
              </a:rPr>
              <a:t> 인하 및 산정기준을 마련하는 사업을 추진하였으며 </a:t>
            </a:r>
            <a:r>
              <a:rPr lang="en-US" altLang="ko-KR" sz="1800" spc="-150" dirty="0">
                <a:latin typeface="+mj-ea"/>
              </a:rPr>
              <a:t>4</a:t>
            </a:r>
            <a:r>
              <a:rPr lang="ko-KR" altLang="en-US" sz="1800" spc="-150" dirty="0">
                <a:latin typeface="+mj-ea"/>
              </a:rPr>
              <a:t>년제 </a:t>
            </a:r>
            <a:r>
              <a:rPr lang="ko-KR" altLang="en-US" sz="1800" spc="-150" dirty="0" err="1">
                <a:latin typeface="+mj-ea"/>
              </a:rPr>
              <a:t>대학입학전형료가</a:t>
            </a:r>
            <a:r>
              <a:rPr lang="ko-KR" altLang="en-US" sz="1800" spc="-150" dirty="0">
                <a:latin typeface="+mj-ea"/>
              </a:rPr>
              <a:t> 전년대비 </a:t>
            </a:r>
            <a:r>
              <a:rPr lang="en-US" altLang="ko-KR" sz="1800" spc="-150" dirty="0">
                <a:latin typeface="+mj-ea"/>
              </a:rPr>
              <a:t>6.9% </a:t>
            </a:r>
            <a:r>
              <a:rPr lang="ko-KR" altLang="en-US" sz="1800" spc="-150" dirty="0">
                <a:latin typeface="+mj-ea"/>
              </a:rPr>
              <a:t>인하됨</a:t>
            </a:r>
            <a:r>
              <a:rPr lang="en-US" altLang="ko-KR" sz="1800" spc="-150" dirty="0">
                <a:latin typeface="+mj-ea"/>
              </a:rPr>
              <a:t>.</a:t>
            </a:r>
            <a:r>
              <a:rPr lang="ko-KR" altLang="en-US" sz="1800" spc="-150" dirty="0">
                <a:latin typeface="+mj-ea"/>
              </a:rPr>
              <a:t> </a:t>
            </a:r>
            <a:endParaRPr lang="ko-KR" altLang="en-US" sz="2400" spc="-150" dirty="0">
              <a:latin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C1928DE-BF10-435A-B14E-7BBAF125F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" y="3695252"/>
            <a:ext cx="4249271" cy="283284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6446685A-0FB9-4207-A54A-A60B0F9BF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30" y="3695252"/>
            <a:ext cx="4168588" cy="27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2888E7DA-A788-4C37-B929-F479B5F9E1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4" b="11433"/>
          <a:stretch/>
        </p:blipFill>
        <p:spPr>
          <a:xfrm>
            <a:off x="286870" y="380999"/>
            <a:ext cx="4432726" cy="279250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6F80D2A0-DB0F-4F9B-8DF7-6754413812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841" y="380999"/>
            <a:ext cx="4188761" cy="279250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195616AC-C047-42CB-A781-CF58214F1C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"/>
          <a:stretch/>
        </p:blipFill>
        <p:spPr>
          <a:xfrm>
            <a:off x="286870" y="3525768"/>
            <a:ext cx="4432726" cy="279250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C88C24A9-B384-496A-9082-5ABD17BBC6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842" y="3525769"/>
            <a:ext cx="4188762" cy="27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7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647A776-2681-4593-BAA4-A741A0759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6" y="381000"/>
            <a:ext cx="4363570" cy="290904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ABB7CAB9-CF50-41ED-9FAC-306F5F99E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213" y="381000"/>
            <a:ext cx="4363571" cy="290904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5DDD0510-1DAF-4787-BC27-683F627D81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t="6846" r="8302" b="12190"/>
          <a:stretch/>
        </p:blipFill>
        <p:spPr>
          <a:xfrm>
            <a:off x="104215" y="3429000"/>
            <a:ext cx="4363569" cy="308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430BFDA6-E35B-4CF7-A7CD-DB5033873C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" r="1373" b="6458"/>
          <a:stretch/>
        </p:blipFill>
        <p:spPr>
          <a:xfrm>
            <a:off x="4676213" y="3480156"/>
            <a:ext cx="4363569" cy="299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71D14CD-0260-4BB8-BC52-CC3BF6DE71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4" y="381000"/>
            <a:ext cx="4323228" cy="288215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2ABE465A-FCA9-4921-963E-945D68651F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76" y="380999"/>
            <a:ext cx="4323230" cy="288215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29FD58AC-215F-40DF-9222-79DB78B02F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4" y="3475319"/>
            <a:ext cx="4323228" cy="288215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95F987AA-F676-4FAE-B89D-829F1B4355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5" r="3982"/>
          <a:stretch/>
        </p:blipFill>
        <p:spPr>
          <a:xfrm>
            <a:off x="4641478" y="3499971"/>
            <a:ext cx="4323228" cy="28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0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E754E05-0532-4F57-B104-1BE272DC7C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6" y="234473"/>
            <a:ext cx="4020254" cy="232943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A8E2B47-DD35-47C0-AF91-99E1A5547D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4473"/>
            <a:ext cx="4377018" cy="291801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7FE6D8CB-E9FC-407F-82D0-70EEC0AF79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6" y="2761129"/>
            <a:ext cx="4000500" cy="26670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546C75FC-4316-4702-96BD-905EC84460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3429000"/>
            <a:ext cx="4377020" cy="29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4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93443B05-311E-4169-A640-AB4AC7AC96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5" b="13403"/>
          <a:stretch/>
        </p:blipFill>
        <p:spPr>
          <a:xfrm>
            <a:off x="107573" y="381000"/>
            <a:ext cx="4375823" cy="26938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7D61CC1-96DA-4021-BC5C-7ED1505F5E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1" r="3724" b="9488"/>
          <a:stretch/>
        </p:blipFill>
        <p:spPr>
          <a:xfrm>
            <a:off x="4621014" y="381000"/>
            <a:ext cx="4415414" cy="269389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D98BB898-707E-4205-B8C0-38D8D1C9F0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7" y="3227295"/>
            <a:ext cx="4383740" cy="2922493"/>
          </a:xfrm>
          <a:prstGeom prst="rect">
            <a:avLst/>
          </a:prstGeom>
        </p:spPr>
      </p:pic>
      <p:pic>
        <p:nvPicPr>
          <p:cNvPr id="2049" name="_x108705976" descr="EMB0000374009a4">
            <a:extLst>
              <a:ext uri="{FF2B5EF4-FFF2-40B4-BE49-F238E27FC236}">
                <a16:creationId xmlns:a16="http://schemas.microsoft.com/office/drawing/2014/main" xmlns="" id="{7A3FEAC1-E15C-478D-A7D7-D8B8C576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16514" cy="262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6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17089" y="178528"/>
            <a:ext cx="9075633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z="31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z="31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5: </a:t>
            </a:r>
            <a:r>
              <a:rPr lang="ko-KR" altLang="en-US" sz="31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대학의 서열화 완화 및 교육 질 향상을 위한 운동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18915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en-US" altLang="ko-KR" sz="1800" dirty="0"/>
              <a:t>2022</a:t>
            </a:r>
            <a:r>
              <a:rPr lang="ko-KR" altLang="en-US" sz="1800" dirty="0" err="1"/>
              <a:t>대입공론화</a:t>
            </a:r>
            <a:r>
              <a:rPr lang="ko-KR" altLang="en-US" sz="1800" dirty="0"/>
              <a:t> 과정이 교육 이슈를 전반적으로 주도하는 상황에서 대학입학보장제를 적극적으로 알리고 공론화할 여건을 마련하기 어려웠음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좋은학과설명회를</a:t>
            </a:r>
            <a:r>
              <a:rPr lang="ko-KR" altLang="en-US" sz="1800" dirty="0">
                <a:latin typeface="맑은 고딕" panose="020B0503020000020004" pitchFamily="50" charset="-127"/>
              </a:rPr>
              <a:t> 개최해 서열 중심의 대입 결정이 아닌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내실있는</a:t>
            </a:r>
            <a:r>
              <a:rPr lang="ko-KR" altLang="en-US" sz="1800" dirty="0">
                <a:latin typeface="맑은 고딕" panose="020B0503020000020004" pitchFamily="50" charset="-127"/>
              </a:rPr>
              <a:t> </a:t>
            </a:r>
            <a:r>
              <a:rPr lang="ko-KR" altLang="en-US" sz="1800" dirty="0" err="1">
                <a:latin typeface="맑은 고딕" panose="020B0503020000020004" pitchFamily="50" charset="-127"/>
              </a:rPr>
              <a:t>진로직학</a:t>
            </a:r>
            <a:r>
              <a:rPr lang="ko-KR" altLang="en-US" sz="1800" dirty="0">
                <a:latin typeface="맑은 고딕" panose="020B0503020000020004" pitchFamily="50" charset="-127"/>
              </a:rPr>
              <a:t> 정보를 제공함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r>
              <a:rPr lang="ko-KR" altLang="en-US" sz="1800" dirty="0">
                <a:latin typeface="맑은 고딕" panose="020B0503020000020004" pitchFamily="50" charset="-127"/>
              </a:rPr>
              <a:t> </a:t>
            </a:r>
            <a:endParaRPr lang="ko-KR" altLang="en-US" sz="1800" b="1" dirty="0">
              <a:latin typeface="+mj-ea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xmlns="" id="{21916678-CB32-4353-B412-A4EC1A01C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25" y="3428999"/>
            <a:ext cx="12417058" cy="85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3F50F5DA-CECB-40D6-A018-114E18C5D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158" y="3428999"/>
            <a:ext cx="13794547" cy="85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77" name="_x142263536" descr="EMB000064f0b6fe">
            <a:extLst>
              <a:ext uri="{FF2B5EF4-FFF2-40B4-BE49-F238E27FC236}">
                <a16:creationId xmlns:a16="http://schemas.microsoft.com/office/drawing/2014/main" xmlns="" id="{56B8DBBE-ED58-49B6-ABCF-AC8DA6D34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24" y="3695252"/>
            <a:ext cx="4188525" cy="235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xmlns="" id="{7E13B49D-5D5E-43B2-A4D9-AA059480A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015" y="3238052"/>
            <a:ext cx="19283061" cy="117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79" name="_x142265840" descr="EMB000064f0b701">
            <a:extLst>
              <a:ext uri="{FF2B5EF4-FFF2-40B4-BE49-F238E27FC236}">
                <a16:creationId xmlns:a16="http://schemas.microsoft.com/office/drawing/2014/main" xmlns="" id="{CC98CA60-B656-478D-A154-96AD4BFBB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016" y="3695252"/>
            <a:ext cx="4189870" cy="235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5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학력 학벌 차별 관행 철폐를 위한 운동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18915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+mj-ea"/>
              </a:rPr>
              <a:t>정부의 공공기관 블라인드 채용 결정을 유도하여 출신학교 차별 개선 성과를 거둠</a:t>
            </a:r>
            <a:r>
              <a:rPr lang="en-US" altLang="ko-KR" sz="1800" dirty="0">
                <a:latin typeface="+mj-ea"/>
              </a:rPr>
              <a:t>.</a:t>
            </a:r>
            <a:br>
              <a:rPr lang="en-US" altLang="ko-KR" sz="1800" dirty="0">
                <a:latin typeface="+mj-ea"/>
              </a:rPr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+mj-ea"/>
              </a:rPr>
              <a:t>출신학교 차별 금지법 제정을 완료하지는 못했지만 단체의 지속적인 운동 진행으로 현재 </a:t>
            </a:r>
            <a:r>
              <a:rPr lang="en-US" altLang="ko-KR" sz="1800" dirty="0">
                <a:latin typeface="+mj-ea"/>
              </a:rPr>
              <a:t>5</a:t>
            </a:r>
            <a:r>
              <a:rPr lang="ko-KR" altLang="en-US" sz="1800" dirty="0">
                <a:latin typeface="+mj-ea"/>
              </a:rPr>
              <a:t>개 관련법안이 국회에 발의됨</a:t>
            </a:r>
            <a:r>
              <a:rPr lang="en-US" altLang="ko-KR" sz="1800" dirty="0">
                <a:latin typeface="+mj-ea"/>
              </a:rPr>
              <a:t>.</a:t>
            </a:r>
            <a:endParaRPr lang="ko-KR" altLang="en-US" sz="2400" dirty="0">
              <a:latin typeface="+mj-ea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xmlns="" id="{21916678-CB32-4353-B412-A4EC1A01C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25" y="3428999"/>
            <a:ext cx="12417058" cy="85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xmlns="" id="{7E13B49D-5D5E-43B2-A4D9-AA059480A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015" y="3238052"/>
            <a:ext cx="19283061" cy="117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7F1FA787-5B37-43B5-B2E4-573A47A3C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6" y="3614928"/>
            <a:ext cx="4251960" cy="2834640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7D4F296C-8F63-49E7-BCC7-7110BE6D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397" y="3401926"/>
            <a:ext cx="9365693" cy="4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_x382468808" descr="EMB000064f0b70b">
            <a:extLst>
              <a:ext uri="{FF2B5EF4-FFF2-40B4-BE49-F238E27FC236}">
                <a16:creationId xmlns:a16="http://schemas.microsoft.com/office/drawing/2014/main" xmlns="" id="{ED8AA45F-0C69-4742-97E4-821773808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806" y="3728198"/>
            <a:ext cx="4418818" cy="211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15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D24346F7-0FC1-4D39-BF47-5E1BDFF45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82" y="-197224"/>
            <a:ext cx="8435253" cy="40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1" name="_x382466936" descr="EMB000064f0b70e">
            <a:extLst>
              <a:ext uri="{FF2B5EF4-FFF2-40B4-BE49-F238E27FC236}">
                <a16:creationId xmlns:a16="http://schemas.microsoft.com/office/drawing/2014/main" xmlns="" id="{267ED88C-470A-42C7-BB72-145DA95C9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92" y="468946"/>
            <a:ext cx="5412632" cy="361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5A6BE7C-6D32-438A-854B-E4AFA3367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03" y="3919616"/>
            <a:ext cx="10682893" cy="70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7" name="_x388486568" descr="EMB000064f0b77f">
            <a:extLst>
              <a:ext uri="{FF2B5EF4-FFF2-40B4-BE49-F238E27FC236}">
                <a16:creationId xmlns:a16="http://schemas.microsoft.com/office/drawing/2014/main" xmlns="" id="{6C895DFF-6AFB-4351-841C-448B2691B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04" y="4376816"/>
            <a:ext cx="7358834" cy="193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9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학원 휴일 </a:t>
            </a:r>
            <a:r>
              <a:rPr lang="ko-KR" altLang="en-US" spc="-3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휴무제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등 </a:t>
            </a:r>
            <a:r>
              <a:rPr lang="ko-KR" altLang="en-US" spc="-3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학원법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개정 운동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389530"/>
            <a:ext cx="8498550" cy="18915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서울시교육청의 학원 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일요휴무제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추진을 이끌어냄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</a:rPr>
              <a:t>민사고의 불법적 수학</a:t>
            </a:r>
            <a:r>
              <a:rPr lang="en-US" altLang="ko-KR" sz="1800" dirty="0">
                <a:latin typeface="맑은 고딕" panose="020B0503020000020004" pitchFamily="50" charset="-127"/>
              </a:rPr>
              <a:t>/</a:t>
            </a:r>
            <a:r>
              <a:rPr lang="ko-KR" altLang="en-US" sz="1800" dirty="0">
                <a:latin typeface="맑은 고딕" panose="020B0503020000020004" pitchFamily="50" charset="-127"/>
              </a:rPr>
              <a:t>과학 캠프 운영 등 사학의 불법적이고 비교육적인 행태를 사회적으로 고발함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br>
              <a:rPr lang="en-US" altLang="ko-KR" sz="1800" dirty="0">
                <a:latin typeface="맑은 고딕" panose="020B0503020000020004" pitchFamily="50" charset="-127"/>
              </a:rPr>
            </a:br>
            <a:r>
              <a:rPr lang="en-US" altLang="ko-KR" sz="1800" dirty="0">
                <a:latin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맑은 고딕" panose="020B0503020000020004" pitchFamily="50" charset="-127"/>
              </a:rPr>
              <a:t>매년 상승하는 사교육비와 관련해 정부의 종합대책 마련을 촉구함</a:t>
            </a:r>
            <a:r>
              <a:rPr lang="en-US" altLang="ko-KR" sz="1800" dirty="0">
                <a:latin typeface="맑은 고딕" panose="020B0503020000020004" pitchFamily="50" charset="-127"/>
              </a:rPr>
              <a:t>.</a:t>
            </a:r>
            <a:endParaRPr lang="ko-KR" altLang="en-US" sz="1800" dirty="0">
              <a:latin typeface="+mj-ea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7D4F296C-8F63-49E7-BCC7-7110BE6D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397" y="3401926"/>
            <a:ext cx="9365693" cy="4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9924146-0524-412B-B31A-1A899611A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36" y="34019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142264400" descr="EMB000064f0b73c">
            <a:extLst>
              <a:ext uri="{FF2B5EF4-FFF2-40B4-BE49-F238E27FC236}">
                <a16:creationId xmlns:a16="http://schemas.microsoft.com/office/drawing/2014/main" xmlns="" id="{50D655A6-C0EB-4577-90D9-D7B0620E9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1" b="10443"/>
          <a:stretch>
            <a:fillRect/>
          </a:stretch>
        </p:blipFill>
        <p:spPr bwMode="auto">
          <a:xfrm>
            <a:off x="92367" y="3859127"/>
            <a:ext cx="4398952" cy="229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xmlns="" id="{C738767D-BEED-4925-B8B1-613D93AB8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2277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9" name="_x142266416" descr="EMB000064f0b73f">
            <a:extLst>
              <a:ext uri="{FF2B5EF4-FFF2-40B4-BE49-F238E27FC236}">
                <a16:creationId xmlns:a16="http://schemas.microsoft.com/office/drawing/2014/main" xmlns="" id="{AC45670E-260A-4809-86FE-F85E0280E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859126"/>
            <a:ext cx="4572000" cy="23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62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918035-110B-452E-B686-711DE090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0"/>
            <a:ext cx="9082017" cy="46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25E9612-3FD9-4C78-B23F-3F718BA2C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09" name="_x383526368" descr="EMB000064f0b745">
            <a:extLst>
              <a:ext uri="{FF2B5EF4-FFF2-40B4-BE49-F238E27FC236}">
                <a16:creationId xmlns:a16="http://schemas.microsoft.com/office/drawing/2014/main" xmlns="" id="{0506CF06-EB64-4595-A840-B0C4CED65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0" b="7446"/>
          <a:stretch>
            <a:fillRect/>
          </a:stretch>
        </p:blipFill>
        <p:spPr bwMode="auto">
          <a:xfrm>
            <a:off x="68441" y="579328"/>
            <a:ext cx="4029387" cy="226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86F005D-391F-41E1-A12C-0E2FEC59C3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2" y="2968864"/>
            <a:ext cx="4030146" cy="2686764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E6D2CE3-7F63-4FD6-A12D-93EE45329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912" y="-273043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11" name="_x388491608" descr="EMB000064f0b748">
            <a:extLst>
              <a:ext uri="{FF2B5EF4-FFF2-40B4-BE49-F238E27FC236}">
                <a16:creationId xmlns:a16="http://schemas.microsoft.com/office/drawing/2014/main" xmlns="" id="{3D418D83-D421-451A-9F53-B2F7B8758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727" y="254565"/>
            <a:ext cx="4778188" cy="271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42A85A3E-CF66-43F3-99F3-D0FF703A4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409" y="-57932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13" name="_x142257776" descr="EMB000064f0b74b">
            <a:extLst>
              <a:ext uri="{FF2B5EF4-FFF2-40B4-BE49-F238E27FC236}">
                <a16:creationId xmlns:a16="http://schemas.microsoft.com/office/drawing/2014/main" xmlns="" id="{83244E06-B0F4-4A08-A19E-38DACDDC2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74"/>
          <a:stretch>
            <a:fillRect/>
          </a:stretch>
        </p:blipFill>
        <p:spPr bwMode="auto">
          <a:xfrm>
            <a:off x="4170100" y="2987729"/>
            <a:ext cx="4901441" cy="387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0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미래교육의 청사진 마련 및 교육의 비전 제시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5" y="1158983"/>
            <a:ext cx="8498550" cy="18915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 fontAlgn="base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국민이 직접 미래교육 </a:t>
            </a:r>
            <a:r>
              <a:rPr lang="en-US" altLang="ko-KR" sz="1800" dirty="0"/>
              <a:t>10</a:t>
            </a:r>
            <a:r>
              <a:rPr lang="ko-KR" altLang="en-US" sz="1800" dirty="0"/>
              <a:t>년 청사진을 마련하고</a:t>
            </a:r>
            <a:r>
              <a:rPr lang="en-US" altLang="ko-KR" sz="1800" dirty="0"/>
              <a:t>, </a:t>
            </a:r>
            <a:r>
              <a:rPr lang="ko-KR" altLang="en-US" sz="1800" dirty="0"/>
              <a:t>교육이 나아갈 길에 대한 비전을 제시하는 새로운 시민운동이라는 점에서 대중의 큰 공감을 얻음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/>
              <a:t>폭넓은 대중기반 지지를 바탕으로 한 지속적이고 설득력 있는 운동 전개 필요 </a:t>
            </a:r>
            <a:br>
              <a:rPr lang="ko-KR" altLang="en-US" sz="1800" dirty="0"/>
            </a:br>
            <a:endParaRPr lang="ko-KR" altLang="en-US" sz="1800" b="1" dirty="0">
              <a:latin typeface="+mj-ea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7D4F296C-8F63-49E7-BCC7-7110BE6D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397" y="3401926"/>
            <a:ext cx="9365693" cy="4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9924146-0524-412B-B31A-1A899611A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36" y="34019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40049AA6-D35F-410F-BDAE-0A8C88BB67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t="26985" r="14509" b="14338"/>
          <a:stretch/>
        </p:blipFill>
        <p:spPr>
          <a:xfrm>
            <a:off x="811299" y="2699143"/>
            <a:ext cx="7708210" cy="38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4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9: </a:t>
            </a:r>
            <a:r>
              <a:rPr lang="ko-KR" altLang="en-US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교육감 공약 평가를 통한 교육정책 변화 유도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36" y="1059959"/>
            <a:ext cx="8498550" cy="10049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800" dirty="0">
                <a:latin typeface="+mj-ea"/>
              </a:rPr>
              <a:t> 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dirty="0">
                <a:latin typeface="+mj-ea"/>
              </a:rPr>
              <a:t>교육감 교육 공약을 평가해 사교육 문제 등 교육정책 변화를 유도</a:t>
            </a:r>
            <a:endParaRPr lang="ko-KR" altLang="en-US" sz="2400" dirty="0">
              <a:latin typeface="+mj-ea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7D4F296C-8F63-49E7-BCC7-7110BE6D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397" y="3401926"/>
            <a:ext cx="9365693" cy="4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9924146-0524-412B-B31A-1A899611A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36" y="340192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AD9D028D-2905-4C93-B1EE-02F244F26E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19354" r="3076" b="22692"/>
          <a:stretch/>
        </p:blipFill>
        <p:spPr>
          <a:xfrm>
            <a:off x="466887" y="2149461"/>
            <a:ext cx="3881717" cy="220056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A54304AD-F96D-46D6-9333-58F033D154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" t="17822" r="6163" b="22528"/>
          <a:stretch/>
        </p:blipFill>
        <p:spPr>
          <a:xfrm>
            <a:off x="4795397" y="2149461"/>
            <a:ext cx="3723070" cy="220056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ACE1FC02-AFD7-4215-ACB7-2113F38D02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072" y="4491428"/>
            <a:ext cx="3549856" cy="236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0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실천활동</a:t>
            </a:r>
            <a: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시민이 주인되는 시민운동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삶의 변화를 이끌어내는 시민운동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ko-KR" altLang="en-US" sz="35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1937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2057"/>
            <a:ext cx="7872560" cy="550929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안정화된 지역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(47</a:t>
            </a:r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8" name="내용 개체 틀 11">
            <a:extLst>
              <a:ext uri="{FF2B5EF4-FFF2-40B4-BE49-F238E27FC236}">
                <a16:creationId xmlns:a16="http://schemas.microsoft.com/office/drawing/2014/main" xmlns="" id="{38753B2A-638F-43F9-B400-6A311A9DF8DB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285108" y="1417527"/>
          <a:ext cx="4292599" cy="54054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41499">
                  <a:extLst>
                    <a:ext uri="{9D8B030D-6E8A-4147-A177-3AD203B41FA5}">
                      <a16:colId xmlns:a16="http://schemas.microsoft.com/office/drawing/2014/main" xmlns="" val="3316912365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xmlns="" val="304717677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xmlns="" val="2517255481"/>
                    </a:ext>
                  </a:extLst>
                </a:gridCol>
              </a:tblGrid>
              <a:tr h="3673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지역명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지역대표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모임일정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988804701"/>
                  </a:ext>
                </a:extLst>
              </a:tr>
              <a:tr h="3245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kern="1200" dirty="0">
                          <a:effectLst/>
                        </a:rPr>
                        <a:t>서울 종로</a:t>
                      </a:r>
                      <a:endParaRPr lang="en-US" altLang="ko-K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최성순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곽은주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비정기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87569272"/>
                  </a:ext>
                </a:extLst>
              </a:tr>
              <a:tr h="349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은평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남형은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비정기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04907680"/>
                  </a:ext>
                </a:extLst>
              </a:tr>
              <a:tr h="324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중랑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백선숙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18532417"/>
                  </a:ext>
                </a:extLst>
              </a:tr>
              <a:tr h="355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서초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김미진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김선자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060256057"/>
                  </a:ext>
                </a:extLst>
              </a:tr>
              <a:tr h="3612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송파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채송아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910866642"/>
                  </a:ext>
                </a:extLst>
              </a:tr>
              <a:tr h="333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노원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김명희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954964987"/>
                  </a:ext>
                </a:extLst>
              </a:tr>
              <a:tr h="327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관악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남미현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165598678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관악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박경아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78591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은평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마포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심유선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479998716"/>
                  </a:ext>
                </a:extLst>
              </a:tr>
              <a:tr h="26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부천 </a:t>
                      </a:r>
                      <a:r>
                        <a:rPr lang="ko-KR" altLang="en-US" sz="1500" dirty="0" err="1"/>
                        <a:t>역곡남부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남태일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461633203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남양주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구현주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077857090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양주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윤경애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686033343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양주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윤경애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869843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문산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권현미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866198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구리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신혜진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953038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강원 춘천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최태희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993111739"/>
                  </a:ext>
                </a:extLst>
              </a:tr>
            </a:tbl>
          </a:graphicData>
        </a:graphic>
      </p:graphicFrame>
      <p:graphicFrame>
        <p:nvGraphicFramePr>
          <p:cNvPr id="11" name="내용 개체 틀 12">
            <a:extLst>
              <a:ext uri="{FF2B5EF4-FFF2-40B4-BE49-F238E27FC236}">
                <a16:creationId xmlns:a16="http://schemas.microsoft.com/office/drawing/2014/main" xmlns="" id="{E319E5E7-29F1-4579-8131-D55D1558F73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669147" y="1417527"/>
          <a:ext cx="4201160" cy="53789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89990">
                  <a:extLst>
                    <a:ext uri="{9D8B030D-6E8A-4147-A177-3AD203B41FA5}">
                      <a16:colId xmlns:a16="http://schemas.microsoft.com/office/drawing/2014/main" xmlns="" val="3490296274"/>
                    </a:ext>
                  </a:extLst>
                </a:gridCol>
                <a:gridCol w="1433420">
                  <a:extLst>
                    <a:ext uri="{9D8B030D-6E8A-4147-A177-3AD203B41FA5}">
                      <a16:colId xmlns:a16="http://schemas.microsoft.com/office/drawing/2014/main" xmlns="" val="915138237"/>
                    </a:ext>
                  </a:extLst>
                </a:gridCol>
                <a:gridCol w="877750">
                  <a:extLst>
                    <a:ext uri="{9D8B030D-6E8A-4147-A177-3AD203B41FA5}">
                      <a16:colId xmlns:a16="http://schemas.microsoft.com/office/drawing/2014/main" xmlns="" val="2074357727"/>
                    </a:ext>
                  </a:extLst>
                </a:gridCol>
              </a:tblGrid>
              <a:tr h="3747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지역명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지역대표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모임일정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463421721"/>
                  </a:ext>
                </a:extLst>
              </a:tr>
              <a:tr h="326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동작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박안나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973914874"/>
                  </a:ext>
                </a:extLst>
              </a:tr>
              <a:tr h="3309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동작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김관순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585806709"/>
                  </a:ext>
                </a:extLst>
              </a:tr>
              <a:tr h="3406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강서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오윤원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07560625"/>
                  </a:ext>
                </a:extLst>
              </a:tr>
              <a:tr h="359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강남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김관순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861803795"/>
                  </a:ext>
                </a:extLst>
              </a:tr>
              <a:tr h="3501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양천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문채희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윤경은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707518702"/>
                  </a:ext>
                </a:extLst>
              </a:tr>
              <a:tr h="3212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용산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용은중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11979689"/>
                  </a:ext>
                </a:extLst>
              </a:tr>
              <a:tr h="3309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서부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정애랑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웗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402449615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부천 송내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정문기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604852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부천 </a:t>
                      </a:r>
                      <a:r>
                        <a:rPr lang="ko-KR" altLang="en-US" sz="1500" dirty="0" err="1"/>
                        <a:t>역곡북부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나유진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20615702"/>
                  </a:ext>
                </a:extLst>
              </a:tr>
              <a:tr h="26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성남분당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김진경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권정희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7946951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성남분당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김진경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43690593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수원 </a:t>
                      </a:r>
                      <a:r>
                        <a:rPr lang="ko-KR" altLang="en-US" sz="1500" dirty="0" err="1"/>
                        <a:t>매탄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박정미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045208146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용인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조정숙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244908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안양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이효정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864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경기 인천 송도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구옥정</a:t>
                      </a:r>
                      <a:endParaRPr lang="ko-KR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598505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경기 인천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박수현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459520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45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0CAADE40-D7D3-408D-914A-A45D336BD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95665"/>
              </p:ext>
            </p:extLst>
          </p:nvPr>
        </p:nvGraphicFramePr>
        <p:xfrm>
          <a:off x="2263128" y="1345168"/>
          <a:ext cx="4292599" cy="51234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41499">
                  <a:extLst>
                    <a:ext uri="{9D8B030D-6E8A-4147-A177-3AD203B41FA5}">
                      <a16:colId xmlns:a16="http://schemas.microsoft.com/office/drawing/2014/main" xmlns="" val="2881099707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xmlns="" val="1237693783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xmlns="" val="2966821065"/>
                    </a:ext>
                  </a:extLst>
                </a:gridCol>
              </a:tblGrid>
              <a:tr h="3673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지역명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지역대표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모임일정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524947934"/>
                  </a:ext>
                </a:extLst>
              </a:tr>
              <a:tr h="324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충남 천안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고나영</a:t>
                      </a:r>
                      <a:endParaRPr lang="ko-KR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655845372"/>
                  </a:ext>
                </a:extLst>
              </a:tr>
              <a:tr h="349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충북 청주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전인선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82890287"/>
                  </a:ext>
                </a:extLst>
              </a:tr>
              <a:tr h="3245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충북 청주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박성희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304106841"/>
                  </a:ext>
                </a:extLst>
              </a:tr>
              <a:tr h="355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반미순</a:t>
                      </a:r>
                      <a:r>
                        <a:rPr lang="en-US" altLang="ko-KR" sz="1400" dirty="0"/>
                        <a:t>/</a:t>
                      </a:r>
                      <a:r>
                        <a:rPr lang="ko-KR" altLang="en-US" sz="1400" dirty="0"/>
                        <a:t>윤희숙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183921452"/>
                  </a:ext>
                </a:extLst>
              </a:tr>
              <a:tr h="3612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경북 안동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박영건</a:t>
                      </a:r>
                      <a:endParaRPr lang="ko-KR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733723415"/>
                  </a:ext>
                </a:extLst>
              </a:tr>
              <a:tr h="333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울산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정현정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136734402"/>
                  </a:ext>
                </a:extLst>
              </a:tr>
              <a:tr h="327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대구 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임영지</a:t>
                      </a:r>
                      <a:r>
                        <a:rPr lang="en-US" altLang="ko-KR" sz="1400" dirty="0"/>
                        <a:t>/</a:t>
                      </a:r>
                      <a:r>
                        <a:rPr lang="ko-KR" altLang="en-US" sz="1400" dirty="0" err="1"/>
                        <a:t>김재은</a:t>
                      </a:r>
                      <a:endParaRPr lang="ko-KR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228751095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대구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김재은</a:t>
                      </a:r>
                      <a:endParaRPr lang="ko-KR" alt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월</a:t>
                      </a:r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173738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마산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강주용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60799226"/>
                  </a:ext>
                </a:extLst>
              </a:tr>
              <a:tr h="26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부산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김영숙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76116376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경남 거제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이미혜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822771183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광주 저녁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정철성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188465484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전북 전주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양희성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395454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전북 익산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유양희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 err="1"/>
                        <a:t>소미란</a:t>
                      </a:r>
                      <a:endParaRPr lang="ko-KR" alt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247909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중국 상해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신희정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12657805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C0E6355-840E-4BD3-A556-E8D0EC2774AF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97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내용 개체 틀 11">
            <a:extLst>
              <a:ext uri="{FF2B5EF4-FFF2-40B4-BE49-F238E27FC236}">
                <a16:creationId xmlns:a16="http://schemas.microsoft.com/office/drawing/2014/main" xmlns="" id="{610EA2BB-BBB2-44C3-A978-83BB3295F67F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342318" y="2047070"/>
          <a:ext cx="4060934" cy="36389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844">
                  <a:extLst>
                    <a:ext uri="{9D8B030D-6E8A-4147-A177-3AD203B41FA5}">
                      <a16:colId xmlns:a16="http://schemas.microsoft.com/office/drawing/2014/main" xmlns="" val="2978062543"/>
                    </a:ext>
                  </a:extLst>
                </a:gridCol>
                <a:gridCol w="944217">
                  <a:extLst>
                    <a:ext uri="{9D8B030D-6E8A-4147-A177-3AD203B41FA5}">
                      <a16:colId xmlns:a16="http://schemas.microsoft.com/office/drawing/2014/main" xmlns="" val="1200971973"/>
                    </a:ext>
                  </a:extLst>
                </a:gridCol>
                <a:gridCol w="894522">
                  <a:extLst>
                    <a:ext uri="{9D8B030D-6E8A-4147-A177-3AD203B41FA5}">
                      <a16:colId xmlns:a16="http://schemas.microsoft.com/office/drawing/2014/main" xmlns="" val="2195759592"/>
                    </a:ext>
                  </a:extLst>
                </a:gridCol>
                <a:gridCol w="890351">
                  <a:extLst>
                    <a:ext uri="{9D8B030D-6E8A-4147-A177-3AD203B41FA5}">
                      <a16:colId xmlns:a16="http://schemas.microsoft.com/office/drawing/2014/main" xmlns="" val="4173090939"/>
                    </a:ext>
                  </a:extLst>
                </a:gridCol>
              </a:tblGrid>
              <a:tr h="424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개척방식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지역명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지역대표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모임일정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9636325"/>
                  </a:ext>
                </a:extLst>
              </a:tr>
              <a:tr h="52578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단체 외부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강좌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평택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박복남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1740489"/>
                  </a:ext>
                </a:extLst>
              </a:tr>
              <a:tr h="5257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marL="83699" marR="8369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서울 송파 위례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황승애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/>
                        <a:t>박선민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778666"/>
                  </a:ext>
                </a:extLst>
              </a:tr>
              <a:tr h="521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지역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등대지기학교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부산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기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박소영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/>
                </a:tc>
                <a:extLst>
                  <a:ext uri="{0D108BD9-81ED-4DB2-BD59-A6C34878D82A}">
                    <a16:rowId xmlns:a16="http://schemas.microsoft.com/office/drawing/2014/main" xmlns="" val="3779241657"/>
                  </a:ext>
                </a:extLst>
              </a:tr>
              <a:tr h="55721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marL="83699" marR="8369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충남 천안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기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홍보라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/>
                </a:tc>
                <a:extLst>
                  <a:ext uri="{0D108BD9-81ED-4DB2-BD59-A6C34878D82A}">
                    <a16:rowId xmlns:a16="http://schemas.microsoft.com/office/drawing/2014/main" xmlns="" val="1964324310"/>
                  </a:ext>
                </a:extLst>
              </a:tr>
              <a:tr h="5519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12</a:t>
                      </a:r>
                      <a:r>
                        <a:rPr lang="ko-KR" altLang="en-US" sz="1500" dirty="0"/>
                        <a:t>기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등대지기학교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충남 청주</a:t>
                      </a:r>
                      <a:r>
                        <a:rPr lang="en-US" altLang="ko-KR" sz="1500" dirty="0"/>
                        <a:t>2</a:t>
                      </a:r>
                      <a:r>
                        <a:rPr lang="ko-KR" altLang="en-US" sz="1500" dirty="0"/>
                        <a:t>기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박성희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2395424"/>
                  </a:ext>
                </a:extLst>
              </a:tr>
              <a:tr h="532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이웃모임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 err="1"/>
                        <a:t>인큐베이팅</a:t>
                      </a:r>
                      <a:endParaRPr lang="ko-KR" altLang="en-US" sz="1500" dirty="0"/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 의왕</a:t>
                      </a:r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송미소</a:t>
                      </a:r>
                      <a:r>
                        <a:rPr lang="en-US" altLang="ko-KR" sz="1500" dirty="0"/>
                        <a:t>/</a:t>
                      </a:r>
                      <a:r>
                        <a:rPr lang="ko-KR" altLang="en-US" sz="1500" dirty="0" err="1"/>
                        <a:t>임가영</a:t>
                      </a:r>
                      <a:endParaRPr lang="ko-KR" altLang="en-US" sz="1500" dirty="0"/>
                    </a:p>
                  </a:txBody>
                  <a:tcPr marL="62774" marR="62774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/>
                </a:tc>
                <a:extLst>
                  <a:ext uri="{0D108BD9-81ED-4DB2-BD59-A6C34878D82A}">
                    <a16:rowId xmlns:a16="http://schemas.microsoft.com/office/drawing/2014/main" xmlns="" val="1705837279"/>
                  </a:ext>
                </a:extLst>
              </a:tr>
            </a:tbl>
          </a:graphicData>
        </a:graphic>
      </p:graphicFrame>
      <p:graphicFrame>
        <p:nvGraphicFramePr>
          <p:cNvPr id="13" name="내용 개체 틀 11">
            <a:extLst>
              <a:ext uri="{FF2B5EF4-FFF2-40B4-BE49-F238E27FC236}">
                <a16:creationId xmlns:a16="http://schemas.microsoft.com/office/drawing/2014/main" xmlns="" id="{CF117C64-4575-4E47-900C-7F43EA9E86D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70622" y="2047070"/>
          <a:ext cx="4261346" cy="14607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926">
                  <a:extLst>
                    <a:ext uri="{9D8B030D-6E8A-4147-A177-3AD203B41FA5}">
                      <a16:colId xmlns:a16="http://schemas.microsoft.com/office/drawing/2014/main" xmlns="" val="2978062543"/>
                    </a:ext>
                  </a:extLst>
                </a:gridCol>
                <a:gridCol w="999574">
                  <a:extLst>
                    <a:ext uri="{9D8B030D-6E8A-4147-A177-3AD203B41FA5}">
                      <a16:colId xmlns:a16="http://schemas.microsoft.com/office/drawing/2014/main" xmlns="" val="1200971973"/>
                    </a:ext>
                  </a:extLst>
                </a:gridCol>
                <a:gridCol w="946966">
                  <a:extLst>
                    <a:ext uri="{9D8B030D-6E8A-4147-A177-3AD203B41FA5}">
                      <a16:colId xmlns:a16="http://schemas.microsoft.com/office/drawing/2014/main" xmlns="" val="2195759592"/>
                    </a:ext>
                  </a:extLst>
                </a:gridCol>
                <a:gridCol w="904880">
                  <a:extLst>
                    <a:ext uri="{9D8B030D-6E8A-4147-A177-3AD203B41FA5}">
                      <a16:colId xmlns:a16="http://schemas.microsoft.com/office/drawing/2014/main" xmlns="" val="4173090939"/>
                    </a:ext>
                  </a:extLst>
                </a:gridCol>
              </a:tblGrid>
              <a:tr h="430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개척방식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지역명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지역대표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모임일정</a:t>
                      </a:r>
                      <a:endParaRPr lang="ko-KR" altLang="en-US" sz="1500" b="1" dirty="0"/>
                    </a:p>
                  </a:txBody>
                  <a:tcPr marL="62774" marR="62774" marT="34290" marB="3429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9636325"/>
                  </a:ext>
                </a:extLst>
              </a:tr>
              <a:tr h="504683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지역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등대지기학교</a:t>
                      </a:r>
                    </a:p>
                    <a:p>
                      <a:pPr algn="ctr" latinLnBrk="1"/>
                      <a:endParaRPr lang="ko-KR" altLang="en-US" sz="1500" dirty="0"/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세종시</a:t>
                      </a:r>
                      <a:endParaRPr lang="en-US" altLang="ko-KR" sz="1500" dirty="0"/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-</a:t>
                      </a:r>
                      <a:endParaRPr lang="ko-KR" altLang="en-US" sz="1500" dirty="0"/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1740489"/>
                  </a:ext>
                </a:extLst>
              </a:tr>
              <a:tr h="5257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marL="83699" marR="8369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경기용인</a:t>
                      </a:r>
                      <a:r>
                        <a:rPr lang="en-US" altLang="ko-KR" sz="1500" dirty="0"/>
                        <a:t>2</a:t>
                      </a:r>
                      <a:endParaRPr lang="ko-KR" altLang="en-US" sz="1500" dirty="0"/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-</a:t>
                      </a:r>
                      <a:endParaRPr lang="ko-KR" altLang="en-US" sz="1500" dirty="0"/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월</a:t>
                      </a:r>
                      <a:r>
                        <a:rPr lang="en-US" altLang="ko-KR" sz="1500" dirty="0"/>
                        <a:t>1</a:t>
                      </a:r>
                      <a:r>
                        <a:rPr lang="ko-KR" altLang="en-US" sz="1500" dirty="0"/>
                        <a:t>회</a:t>
                      </a:r>
                    </a:p>
                  </a:txBody>
                  <a:tcPr marL="62774" marR="62774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778666"/>
                  </a:ext>
                </a:extLst>
              </a:tr>
            </a:tbl>
          </a:graphicData>
        </a:graphic>
      </p:graphicFrame>
      <p:sp>
        <p:nvSpPr>
          <p:cNvPr id="14" name="내용 개체 틀 3">
            <a:extLst>
              <a:ext uri="{FF2B5EF4-FFF2-40B4-BE49-F238E27FC236}">
                <a16:creationId xmlns:a16="http://schemas.microsoft.com/office/drawing/2014/main" xmlns="" id="{5615770A-F3D1-49E4-8327-99354876D9D6}"/>
              </a:ext>
            </a:extLst>
          </p:cNvPr>
          <p:cNvSpPr txBox="1">
            <a:spLocks/>
          </p:cNvSpPr>
          <p:nvPr/>
        </p:nvSpPr>
        <p:spPr>
          <a:xfrm>
            <a:off x="4830986" y="4404238"/>
            <a:ext cx="3740617" cy="78865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ko-KR" altLang="en-US" sz="3200" b="1">
                <a:latin typeface="나눔고딕" panose="020D0604000000000000" pitchFamily="50" charset="-127"/>
                <a:ea typeface="나눔고딕" panose="020D0604000000000000" pitchFamily="50" charset="-127"/>
              </a:rPr>
              <a:t> 총 </a:t>
            </a:r>
            <a:r>
              <a:rPr lang="en-US" altLang="ko-KR" sz="3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55</a:t>
            </a:r>
            <a:r>
              <a:rPr lang="ko-KR" altLang="en-US" sz="3200" b="1">
                <a:latin typeface="나눔고딕" panose="020D0604000000000000" pitchFamily="50" charset="-127"/>
                <a:ea typeface="나눔고딕" panose="020D0604000000000000" pitchFamily="50" charset="-127"/>
              </a:rPr>
              <a:t>개 지역이 활동</a:t>
            </a:r>
            <a:endParaRPr lang="ko-KR" altLang="en-US" sz="3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xmlns="" id="{386B2472-7C41-451D-9478-F4AC64E2D0C8}"/>
              </a:ext>
            </a:extLst>
          </p:cNvPr>
          <p:cNvSpPr txBox="1">
            <a:spLocks/>
          </p:cNvSpPr>
          <p:nvPr/>
        </p:nvSpPr>
        <p:spPr>
          <a:xfrm>
            <a:off x="327316" y="1559548"/>
            <a:ext cx="2126512" cy="5509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신생지역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(6</a:t>
            </a:r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xmlns="" id="{6857DAD6-6458-400F-9D9E-0EFBDC5D1438}"/>
              </a:ext>
            </a:extLst>
          </p:cNvPr>
          <p:cNvSpPr txBox="1">
            <a:spLocks/>
          </p:cNvSpPr>
          <p:nvPr/>
        </p:nvSpPr>
        <p:spPr>
          <a:xfrm>
            <a:off x="4574783" y="1559548"/>
            <a:ext cx="2126512" cy="5509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예비모임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</a:t>
            </a:r>
            <a:r>
              <a:rPr lang="en-US" altLang="ko-KR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ECA4158-2A39-4253-A260-7C795F038D16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90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13" y="1376749"/>
            <a:ext cx="5218413" cy="63570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지역밀착사업 </a:t>
            </a:r>
            <a:r>
              <a:rPr lang="en-US" altLang="ko-KR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지역등대지기학교 개최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xmlns="" id="{88EFD3D8-7A2C-4E48-A2B4-C1A5625FE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295893"/>
              </p:ext>
            </p:extLst>
          </p:nvPr>
        </p:nvGraphicFramePr>
        <p:xfrm>
          <a:off x="477513" y="2134198"/>
          <a:ext cx="4922827" cy="3890435"/>
        </p:xfrm>
        <a:graphic>
          <a:graphicData uri="http://schemas.openxmlformats.org/drawingml/2006/table">
            <a:tbl>
              <a:tblPr/>
              <a:tblGrid>
                <a:gridCol w="761924">
                  <a:extLst>
                    <a:ext uri="{9D8B030D-6E8A-4147-A177-3AD203B41FA5}">
                      <a16:colId xmlns:a16="http://schemas.microsoft.com/office/drawing/2014/main" xmlns="" val="3015988046"/>
                    </a:ext>
                  </a:extLst>
                </a:gridCol>
                <a:gridCol w="1473296">
                  <a:extLst>
                    <a:ext uri="{9D8B030D-6E8A-4147-A177-3AD203B41FA5}">
                      <a16:colId xmlns:a16="http://schemas.microsoft.com/office/drawing/2014/main" xmlns="" val="1197887622"/>
                    </a:ext>
                  </a:extLst>
                </a:gridCol>
                <a:gridCol w="1076457">
                  <a:extLst>
                    <a:ext uri="{9D8B030D-6E8A-4147-A177-3AD203B41FA5}">
                      <a16:colId xmlns:a16="http://schemas.microsoft.com/office/drawing/2014/main" xmlns="" val="2407555042"/>
                    </a:ext>
                  </a:extLst>
                </a:gridCol>
                <a:gridCol w="1611150">
                  <a:extLst>
                    <a:ext uri="{9D8B030D-6E8A-4147-A177-3AD203B41FA5}">
                      <a16:colId xmlns:a16="http://schemas.microsoft.com/office/drawing/2014/main" xmlns="" val="3173511750"/>
                    </a:ext>
                  </a:extLst>
                </a:gridCol>
              </a:tblGrid>
              <a:tr h="406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날짜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후속모임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후원회원화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9591755"/>
                  </a:ext>
                </a:extLst>
              </a:tr>
              <a:tr h="8410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대전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4/6~4/27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4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세종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31/9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(29%)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3669780"/>
                  </a:ext>
                </a:extLst>
              </a:tr>
              <a:tr h="9081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천안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5/11~6/1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주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4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천안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62/9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(15%)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6700367"/>
                  </a:ext>
                </a:extLst>
              </a:tr>
              <a:tr h="8547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분당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5/10~5/3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주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4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용인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120/23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(19%)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3320570"/>
                  </a:ext>
                </a:extLst>
              </a:tr>
              <a:tr h="8799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부산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6/19~7/10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주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4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부산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65/10(16%)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8578" marR="48578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4751430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B98A1983-95F2-46E9-88F1-6BE929B648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489" y="2134198"/>
            <a:ext cx="2863998" cy="389043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3F2287A-AA27-4B51-AF63-F079E5CB80E4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345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69" y="1283853"/>
            <a:ext cx="4705875" cy="63570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지역밀착사업 </a:t>
            </a:r>
            <a:r>
              <a:rPr lang="en-US" altLang="ko-KR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지역등대지기학교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5712D211-0C1C-40DA-B1CF-EF6958C361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/>
          <a:stretch/>
        </p:blipFill>
        <p:spPr>
          <a:xfrm>
            <a:off x="564021" y="2019429"/>
            <a:ext cx="3419596" cy="209139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A99937C8-B687-41A8-8152-456BD7C610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0"/>
          <a:stretch/>
        </p:blipFill>
        <p:spPr>
          <a:xfrm>
            <a:off x="4259004" y="2019429"/>
            <a:ext cx="3434462" cy="209139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71E9C0A0-2D88-4FA2-89BA-DEAFAF02C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21" y="4310568"/>
            <a:ext cx="2893307" cy="237506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EA977583-3FE3-4B88-8EC0-36CD83EAF6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205" y="4300979"/>
            <a:ext cx="2977430" cy="235626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F4ED676D-3F6C-4B14-9184-D99D55ADEA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r="9357"/>
          <a:stretch/>
        </p:blipFill>
        <p:spPr>
          <a:xfrm>
            <a:off x="3664555" y="4310568"/>
            <a:ext cx="1844423" cy="23562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9DC29C9-DAFC-445E-A2EB-CFB21FCCD101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91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36" y="1361148"/>
            <a:ext cx="7087831" cy="63570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지역밀착사업 </a:t>
            </a:r>
            <a:r>
              <a:rPr lang="en-US" altLang="ko-KR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 행사에서 단체 홍보 부스 운영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9" name="내용 개체 틀 9">
            <a:extLst>
              <a:ext uri="{FF2B5EF4-FFF2-40B4-BE49-F238E27FC236}">
                <a16:creationId xmlns:a16="http://schemas.microsoft.com/office/drawing/2014/main" xmlns="" id="{15793658-660C-4023-B343-5C5803A55B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3"/>
          <a:stretch/>
        </p:blipFill>
        <p:spPr>
          <a:xfrm>
            <a:off x="325702" y="4412424"/>
            <a:ext cx="2899250" cy="2094310"/>
          </a:xfrm>
          <a:prstGeom prst="rect">
            <a:avLst/>
          </a:prstGeom>
        </p:spPr>
      </p:pic>
      <p:sp>
        <p:nvSpPr>
          <p:cNvPr id="20" name="제목 1">
            <a:extLst>
              <a:ext uri="{FF2B5EF4-FFF2-40B4-BE49-F238E27FC236}">
                <a16:creationId xmlns:a16="http://schemas.microsoft.com/office/drawing/2014/main" xmlns="" id="{28921542-3E7F-4837-8848-E1CD6F13D9F8}"/>
              </a:ext>
            </a:extLst>
          </p:cNvPr>
          <p:cNvSpPr txBox="1">
            <a:spLocks/>
          </p:cNvSpPr>
          <p:nvPr/>
        </p:nvSpPr>
        <p:spPr>
          <a:xfrm>
            <a:off x="261236" y="1619381"/>
            <a:ext cx="8621527" cy="716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000" b="1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전북 익산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광주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 중랑 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en-US" altLang="ko-KR" sz="200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용산</a:t>
            </a:r>
            <a:r>
              <a:rPr lang="en-US" altLang="ko-KR" sz="200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소책자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현수막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각종 자료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상근자 지원</a:t>
            </a:r>
            <a:r>
              <a:rPr lang="en-US" altLang="ko-KR" sz="2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239D7234-32EA-429C-B680-BD6213FCD1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1" r="11776"/>
          <a:stretch/>
        </p:blipFill>
        <p:spPr>
          <a:xfrm>
            <a:off x="6612754" y="4440264"/>
            <a:ext cx="2295383" cy="209431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EC124AF9-FF32-4DB4-9D5C-729DBC0D94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4" r="12796" b="12943"/>
          <a:stretch/>
        </p:blipFill>
        <p:spPr>
          <a:xfrm>
            <a:off x="5720251" y="2446184"/>
            <a:ext cx="2419038" cy="180437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12DAD7BD-4CDD-407F-98B8-6B20A32820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29" y="4440264"/>
            <a:ext cx="3094249" cy="2094311"/>
          </a:xfrm>
          <a:prstGeom prst="rect">
            <a:avLst/>
          </a:prstGeom>
        </p:spPr>
      </p:pic>
      <p:sp>
        <p:nvSpPr>
          <p:cNvPr id="25" name="Rectangle 2">
            <a:extLst>
              <a:ext uri="{FF2B5EF4-FFF2-40B4-BE49-F238E27FC236}">
                <a16:creationId xmlns:a16="http://schemas.microsoft.com/office/drawing/2014/main" xmlns="" id="{B6048F78-9B48-48BD-ADB7-0D4C51625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517" y="3408818"/>
            <a:ext cx="49138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350"/>
          </a:p>
        </p:txBody>
      </p:sp>
      <p:pic>
        <p:nvPicPr>
          <p:cNvPr id="26" name="_x299359760" descr="EMB00002b582aa3">
            <a:extLst>
              <a:ext uri="{FF2B5EF4-FFF2-40B4-BE49-F238E27FC236}">
                <a16:creationId xmlns:a16="http://schemas.microsoft.com/office/drawing/2014/main" xmlns="" id="{12715EE9-88D2-4F9E-AC67-4194637A0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060" y="2468531"/>
            <a:ext cx="2609153" cy="175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419AB7DD-047F-406D-A960-4FA9FDC6E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702" y="2472201"/>
            <a:ext cx="2293320" cy="1758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CF0A4CC-F47A-45FC-9173-DBAD62C4E07F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290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37" y="1400127"/>
            <a:ext cx="4371221" cy="63570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사교육절감 연구 </a:t>
            </a:r>
            <a:r>
              <a:rPr lang="en-US" altLang="ko-KR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결과 발표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_x362862368" descr="DRW0000be641213">
            <a:extLst>
              <a:ext uri="{FF2B5EF4-FFF2-40B4-BE49-F238E27FC236}">
                <a16:creationId xmlns:a16="http://schemas.microsoft.com/office/drawing/2014/main" xmlns="" id="{F516D66B-DA0C-4A0F-B7D6-0CAC4B824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9"/>
          <a:stretch/>
        </p:blipFill>
        <p:spPr bwMode="auto">
          <a:xfrm>
            <a:off x="4991096" y="3427972"/>
            <a:ext cx="3803667" cy="253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62842856" descr="EMB0000be641218">
            <a:extLst>
              <a:ext uri="{FF2B5EF4-FFF2-40B4-BE49-F238E27FC236}">
                <a16:creationId xmlns:a16="http://schemas.microsoft.com/office/drawing/2014/main" xmlns="" id="{B22DF220-7CE5-4BE0-A394-D7E24BB23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"/>
          <a:stretch>
            <a:fillRect/>
          </a:stretch>
        </p:blipFill>
        <p:spPr bwMode="auto">
          <a:xfrm>
            <a:off x="4991096" y="2076795"/>
            <a:ext cx="3760739" cy="113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>
            <a:extLst>
              <a:ext uri="{FF2B5EF4-FFF2-40B4-BE49-F238E27FC236}">
                <a16:creationId xmlns:a16="http://schemas.microsoft.com/office/drawing/2014/main" xmlns="" id="{3FFA6A31-0FB5-46EA-9087-796566F7DE85}"/>
              </a:ext>
            </a:extLst>
          </p:cNvPr>
          <p:cNvSpPr txBox="1">
            <a:spLocks/>
          </p:cNvSpPr>
          <p:nvPr/>
        </p:nvSpPr>
        <p:spPr>
          <a:xfrm>
            <a:off x="349237" y="1930036"/>
            <a:ext cx="4371221" cy="4507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회원들의 사교육 절감을 심리적 요인과 자녀 관계의 변화 속에서 확인할 수 있었다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단체 활동을 통해 사교육과 관련된 정서적 측면이나 자녀와 관계 개선 및 사교육과 관련된 정보의 유용성과 합리적 선택에 도움을 많이 받았다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사교육문제의 해결을 위한 사회 참여에 대해 이전보다 더 적극적인 태도를 갖게 되었다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단체참여활동 기간이 길어질수록 사교육걱정감소 경험을 많이 하는 것으로 확인되었다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B848579-CAA1-4E91-A657-2716E37D454C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삶의 변화를 위한 운동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전국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55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지역모임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731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주제별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연령별  필요를 채운 교육사업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708F94D9-0CD4-4ED7-AEF9-BAFB81E68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447935"/>
              </p:ext>
            </p:extLst>
          </p:nvPr>
        </p:nvGraphicFramePr>
        <p:xfrm>
          <a:off x="377562" y="1448079"/>
          <a:ext cx="8388876" cy="4999188"/>
        </p:xfrm>
        <a:graphic>
          <a:graphicData uri="http://schemas.openxmlformats.org/drawingml/2006/table">
            <a:tbl>
              <a:tblPr/>
              <a:tblGrid>
                <a:gridCol w="46119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1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51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01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30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강좌명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참가자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비회원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회원전환</a:t>
                      </a:r>
                      <a:endParaRPr lang="en-US" altLang="ko-KR" sz="1800" b="1" kern="0" spc="-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사교육걱정없는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사춘기사용설명서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300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%, 3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어서와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육아는 처음이지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 (6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180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%, 7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겁내지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할 일은 많아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! (6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262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%, 9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등대지기학교 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247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%, 10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방학 레시피 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독서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여행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학습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관계 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224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%, 5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온라인 부모학교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146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08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1,359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329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13%, 42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6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_x373253408" descr="EMB00002df402c8">
            <a:extLst>
              <a:ext uri="{FF2B5EF4-FFF2-40B4-BE49-F238E27FC236}">
                <a16:creationId xmlns:a16="http://schemas.microsoft.com/office/drawing/2014/main" xmlns="" id="{19850ADA-63D8-42F0-B981-64D550A39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60" y="1153888"/>
            <a:ext cx="4436140" cy="43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73229360" descr="EMB00002df402cb">
            <a:extLst>
              <a:ext uri="{FF2B5EF4-FFF2-40B4-BE49-F238E27FC236}">
                <a16:creationId xmlns:a16="http://schemas.microsoft.com/office/drawing/2014/main" xmlns="" id="{82D3FCE7-CFBE-4C74-BD4F-5D6124752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446" y="2226239"/>
            <a:ext cx="4436140" cy="443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799D4BF-B975-4932-B445-6CF66EAEBDAC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주제별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연령별  필요를 채운 교육사업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87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_x194676072" descr="EMB00002df402cf">
            <a:extLst>
              <a:ext uri="{FF2B5EF4-FFF2-40B4-BE49-F238E27FC236}">
                <a16:creationId xmlns:a16="http://schemas.microsoft.com/office/drawing/2014/main" xmlns="" id="{36E80070-6A9B-40C7-AB93-D16DA603A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8" y="1193768"/>
            <a:ext cx="4314245" cy="412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94675208" descr="EMB00002df402d3">
            <a:extLst>
              <a:ext uri="{FF2B5EF4-FFF2-40B4-BE49-F238E27FC236}">
                <a16:creationId xmlns:a16="http://schemas.microsoft.com/office/drawing/2014/main" xmlns="" id="{D820141A-7F60-4AB7-B5E9-D3F6E72C2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8" b="2000"/>
          <a:stretch>
            <a:fillRect/>
          </a:stretch>
        </p:blipFill>
        <p:spPr bwMode="auto">
          <a:xfrm>
            <a:off x="4542393" y="1193768"/>
            <a:ext cx="4392479" cy="412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94678088" descr="EMB00002df402d7">
            <a:extLst>
              <a:ext uri="{FF2B5EF4-FFF2-40B4-BE49-F238E27FC236}">
                <a16:creationId xmlns:a16="http://schemas.microsoft.com/office/drawing/2014/main" xmlns="" id="{FA56FC3C-C649-4F19-9132-F45728770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" b="8879"/>
          <a:stretch>
            <a:fillRect/>
          </a:stretch>
        </p:blipFill>
        <p:spPr bwMode="auto">
          <a:xfrm>
            <a:off x="2314224" y="5321170"/>
            <a:ext cx="4424408" cy="14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AD1F8C6-ED12-43F6-B554-6768C3C6229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주제별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연령별  필요를 채운 교육사업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80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xmlns="" id="{EBE58CAE-9D1C-43B8-8044-A151A4DCF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6" y="1118432"/>
            <a:ext cx="8977206" cy="429185"/>
          </a:xfrm>
        </p:spPr>
        <p:txBody>
          <a:bodyPr>
            <a:noAutofit/>
          </a:bodyPr>
          <a:lstStyle/>
          <a:p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100</a:t>
            </a:r>
            <a:r>
              <a:rPr lang="ko-KR" altLang="en-US" sz="2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인강사클럽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2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98</a:t>
            </a:r>
            <a:r>
              <a:rPr lang="ko-KR" altLang="en-US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회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강의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73</a:t>
            </a:r>
            <a:r>
              <a:rPr lang="ko-KR" altLang="en-US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명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후원자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2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천명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ko-KR" altLang="en-US" sz="2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관심자</a:t>
            </a:r>
            <a:r>
              <a:rPr lang="ko-KR" altLang="en-US" sz="2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얻음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874955FA-B7AB-45A5-965A-88AD39461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17" y="1671738"/>
            <a:ext cx="3424369" cy="2564634"/>
          </a:xfrm>
          <a:prstGeom prst="rect">
            <a:avLst/>
          </a:prstGeom>
        </p:spPr>
      </p:pic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65A2BDA8-FE51-4311-9A08-B02BD3937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19980"/>
              </p:ext>
            </p:extLst>
          </p:nvPr>
        </p:nvGraphicFramePr>
        <p:xfrm>
          <a:off x="271306" y="4398178"/>
          <a:ext cx="8631536" cy="2305506"/>
        </p:xfrm>
        <a:graphic>
          <a:graphicData uri="http://schemas.openxmlformats.org/drawingml/2006/table">
            <a:tbl>
              <a:tblPr/>
              <a:tblGrid>
                <a:gridCol w="899427">
                  <a:extLst>
                    <a:ext uri="{9D8B030D-6E8A-4147-A177-3AD203B41FA5}">
                      <a16:colId xmlns:a16="http://schemas.microsoft.com/office/drawing/2014/main" xmlns="" val="3510485693"/>
                    </a:ext>
                  </a:extLst>
                </a:gridCol>
                <a:gridCol w="1018857">
                  <a:extLst>
                    <a:ext uri="{9D8B030D-6E8A-4147-A177-3AD203B41FA5}">
                      <a16:colId xmlns:a16="http://schemas.microsoft.com/office/drawing/2014/main" xmlns="" val="3356199595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1619293370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243386768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3320442679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3371503602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3884544367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4057829665"/>
                    </a:ext>
                  </a:extLst>
                </a:gridCol>
                <a:gridCol w="959036">
                  <a:extLst>
                    <a:ext uri="{9D8B030D-6E8A-4147-A177-3AD203B41FA5}">
                      <a16:colId xmlns:a16="http://schemas.microsoft.com/office/drawing/2014/main" xmlns="" val="1674499803"/>
                    </a:ext>
                  </a:extLst>
                </a:gridCol>
              </a:tblGrid>
              <a:tr h="3018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2011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2012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2013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2014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2015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2016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2017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3943677"/>
                  </a:ext>
                </a:extLst>
              </a:tr>
              <a:tr h="3018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강의횟수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88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88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157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172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183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146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138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98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4255466"/>
                  </a:ext>
                </a:extLst>
              </a:tr>
              <a:tr h="3018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활동인원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26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41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1339174"/>
                  </a:ext>
                </a:extLst>
              </a:tr>
              <a:tr h="3018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잠재회원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-</a:t>
                      </a:r>
                      <a:endParaRPr 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-</a:t>
                      </a:r>
                      <a:endParaRPr 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-</a:t>
                      </a:r>
                      <a:endParaRPr 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251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695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1,535</a:t>
                      </a:r>
                      <a:endParaRPr 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1,660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777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 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8005603"/>
                  </a:ext>
                </a:extLst>
              </a:tr>
              <a:tr h="5708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회원모집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80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88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211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278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348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602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334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612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384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709.5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294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469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249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388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73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</a:rPr>
                        <a:t/>
                      </a:r>
                      <a:b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</a:rPr>
                      </a:br>
                      <a:r>
                        <a:rPr lang="en-US" altLang="ko-KR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129</a:t>
                      </a: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구좌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8160743"/>
                  </a:ext>
                </a:extLst>
              </a:tr>
              <a:tr h="491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후원금</a:t>
                      </a:r>
                      <a:endParaRPr lang="ko-KR" altLang="en-US" sz="1200" kern="0" spc="-10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10,025,720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8,467,900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18,395,805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17,524,687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22,434,800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17,697,645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15,240,750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7,071,490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맑은고딕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100" kern="0" spc="-100" dirty="0">
                        <a:solidFill>
                          <a:srgbClr val="000000"/>
                        </a:solidFill>
                        <a:effectLst/>
                        <a:latin typeface="맑은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4687732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1F83FAA3-D240-41C6-AED3-5C813D818CD2}"/>
              </a:ext>
            </a:extLst>
          </p:cNvPr>
          <p:cNvSpPr/>
          <p:nvPr/>
        </p:nvSpPr>
        <p:spPr>
          <a:xfrm>
            <a:off x="7969490" y="4398177"/>
            <a:ext cx="933351" cy="226994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028" name="Picture 4" descr="https://postfiles.pstatic.net/MjAxODEyMjFfMjgw/MDAxNTQ1MzcwNDUzMzM2.jlm9LQ9DLcm-8c0BaI5RHcEMXnoMehG4WJctlyabSbIg.iTzi74GLHxAbT11Nj190qmDRZXG6S5-BVgveUuO08oYg.JPEG.noworry21/SE-40d71158-3b99-4c74-b8b7-e6ced5be2bef.jpg?type=w966">
            <a:extLst>
              <a:ext uri="{FF2B5EF4-FFF2-40B4-BE49-F238E27FC236}">
                <a16:creationId xmlns:a16="http://schemas.microsoft.com/office/drawing/2014/main" xmlns="" id="{E58CD0AD-BC46-4D80-9A32-D6CDEFB41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292" y="1671737"/>
            <a:ext cx="4545320" cy="25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5C5954-1082-432C-8EDA-3DE83408ED4B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주제별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연령별  필요를 채운 교육사업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60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xmlns="" id="{EBE58CAE-9D1C-43B8-8044-A151A4DCF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06" y="1118432"/>
            <a:ext cx="7886700" cy="429185"/>
          </a:xfrm>
        </p:spPr>
        <p:txBody>
          <a:bodyPr>
            <a:no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오픈강연회 </a:t>
            </a:r>
            <a:r>
              <a:rPr lang="en-US" altLang="ko-KR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– ‘</a:t>
            </a: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사교육걱정을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줄이는 </a:t>
            </a:r>
            <a:r>
              <a:rPr lang="en-US" altLang="ko-KR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  <a:r>
              <a:rPr lang="ko-KR" altLang="en-US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분</a:t>
            </a:r>
            <a:r>
              <a:rPr lang="en-US" altLang="ko-KR" sz="2400" b="1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endParaRPr lang="ko-KR" altLang="en-US" sz="2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82B31D7F-A2FD-4C44-944B-BB4373D4E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3" y="1918191"/>
            <a:ext cx="2990113" cy="1993409"/>
          </a:xfrm>
          <a:prstGeom prst="rect">
            <a:avLst/>
          </a:prstGeom>
        </p:spPr>
      </p:pic>
      <p:pic>
        <p:nvPicPr>
          <p:cNvPr id="2049" name="_x354951352" descr="EMB0000e7a0105b">
            <a:extLst>
              <a:ext uri="{FF2B5EF4-FFF2-40B4-BE49-F238E27FC236}">
                <a16:creationId xmlns:a16="http://schemas.microsoft.com/office/drawing/2014/main" xmlns="" id="{15AA2F84-A969-4C43-A5FC-00E79EBD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321" y="1153888"/>
            <a:ext cx="2500373" cy="54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ostfiles.pstatic.net/MjAxODExMjFfMjY2/MDAxNTQyNzY5NjQ4MTM3.u84mxsbj39hL7lIC6FyE-vNqYLwgx03LkVwNi89ykWkg.UegINN2fvTnrNisLNUSLD3QKDFmOJrTnDSmceCr1pYAg.JPEG.noworry21/IMG_5764.JPG?type=w966">
            <a:extLst>
              <a:ext uri="{FF2B5EF4-FFF2-40B4-BE49-F238E27FC236}">
                <a16:creationId xmlns:a16="http://schemas.microsoft.com/office/drawing/2014/main" xmlns="" id="{2A59F33A-531E-463F-BE8F-0BFC4908FC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" r="4740"/>
          <a:stretch/>
        </p:blipFill>
        <p:spPr bwMode="auto">
          <a:xfrm>
            <a:off x="3276601" y="1910833"/>
            <a:ext cx="2783784" cy="200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2DED6CC0-33C5-4092-AE9B-04391B32AD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" r="1682"/>
          <a:stretch/>
        </p:blipFill>
        <p:spPr>
          <a:xfrm>
            <a:off x="3276601" y="4028172"/>
            <a:ext cx="2783784" cy="199340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984C038B-717A-4B11-BE71-1C8797B0F9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2" y="4028173"/>
            <a:ext cx="2990114" cy="19934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B7B2C6A-E471-4400-B5C4-FBEA9DEE3A11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주제별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연령별  필요를 채운 교육사업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5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선배 부모들과의 연대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노워리 상담넷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19" y="1351113"/>
            <a:ext cx="8514836" cy="582540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온라인에서 </a:t>
            </a:r>
            <a:r>
              <a:rPr lang="en-US" altLang="ko-KR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87</a:t>
            </a:r>
            <a:r>
              <a:rPr lang="ko-KR" altLang="en-US" sz="2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t>명</a:t>
            </a:r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부모들을 </a:t>
            </a:r>
            <a:r>
              <a:rPr lang="ko-KR" altLang="en-US" sz="2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만남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(11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 상담위원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5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서포터즈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활동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xmlns="" id="{546055A6-F970-49DA-95CD-0A4FA8C2D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943017"/>
              </p:ext>
            </p:extLst>
          </p:nvPr>
        </p:nvGraphicFramePr>
        <p:xfrm>
          <a:off x="537239" y="1933653"/>
          <a:ext cx="4772181" cy="4747260"/>
        </p:xfrm>
        <a:graphic>
          <a:graphicData uri="http://schemas.openxmlformats.org/drawingml/2006/table">
            <a:tbl>
              <a:tblPr/>
              <a:tblGrid>
                <a:gridCol w="3667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51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40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학원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사교육 정보 상담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 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학습법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학습태도</a:t>
                      </a:r>
                      <a:r>
                        <a:rPr lang="en-US" altLang="ko-KR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 및 심리 상담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진로진학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영어사교육 상담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수학사교육 상담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이메일상담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561" y="1956618"/>
            <a:ext cx="3158309" cy="473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210A2386-17BB-4E18-8BA6-D460982D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1363813"/>
            <a:ext cx="7486249" cy="582540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ko-KR" altLang="en-US" sz="2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찾아가는 </a:t>
            </a:r>
            <a:r>
              <a:rPr lang="ko-KR" altLang="en-US" sz="2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상담넷</a:t>
            </a:r>
            <a:endParaRPr lang="ko-KR" altLang="en-US" sz="2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073" name="_x354972448" descr="EMB0000e7a0106e">
            <a:extLst>
              <a:ext uri="{FF2B5EF4-FFF2-40B4-BE49-F238E27FC236}">
                <a16:creationId xmlns:a16="http://schemas.microsoft.com/office/drawing/2014/main" xmlns="" id="{75F3E814-DCDD-43D1-B7BD-0256E106B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96" y="4641793"/>
            <a:ext cx="2791038" cy="166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1">
            <a:extLst>
              <a:ext uri="{FF2B5EF4-FFF2-40B4-BE49-F238E27FC236}">
                <a16:creationId xmlns:a16="http://schemas.microsoft.com/office/drawing/2014/main" xmlns="" id="{A8385666-8064-4DA6-8629-393054F9A021}"/>
              </a:ext>
            </a:extLst>
          </p:cNvPr>
          <p:cNvSpPr txBox="1">
            <a:spLocks/>
          </p:cNvSpPr>
          <p:nvPr/>
        </p:nvSpPr>
        <p:spPr>
          <a:xfrm>
            <a:off x="571043" y="1946353"/>
            <a:ext cx="5045897" cy="37379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  <a:buAutoNum type="arabicPeriod"/>
            </a:pP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신생지역모임에 찾아가 상담프로그램 진행</a:t>
            </a:r>
            <a:endParaRPr lang="en-US" altLang="ko-KR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  <a:buAutoNum type="arabicPeriod"/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파일럿 프로그램으로 상반기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하반기로 나눠 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개지역에서 시범진행</a:t>
            </a:r>
            <a:endParaRPr lang="en-US" altLang="ko-KR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지역모임 담당자와 참석자 그리고 참여한 상담위원 모두 매우 만족한 프로그램</a:t>
            </a:r>
            <a:endParaRPr lang="en-US" altLang="ko-KR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endParaRPr lang="en-US" altLang="ko-KR" sz="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4. 2019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년에는 분기별 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회 씩 진행 예정</a:t>
            </a:r>
            <a:endParaRPr lang="en-US" altLang="ko-KR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xmlns="" id="{0F110ED8-DC64-43DE-A289-D6770E63EC93}"/>
              </a:ext>
            </a:extLst>
          </p:cNvPr>
          <p:cNvSpPr txBox="1">
            <a:spLocks/>
          </p:cNvSpPr>
          <p:nvPr/>
        </p:nvSpPr>
        <p:spPr>
          <a:xfrm>
            <a:off x="6267255" y="6310048"/>
            <a:ext cx="2538079" cy="39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75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&lt;12/8 </a:t>
            </a:r>
            <a:r>
              <a:rPr lang="ko-KR" altLang="en-US" sz="18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송파위례모임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49E5514A-4491-44B2-8000-B9A6BF74F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318685"/>
              </p:ext>
            </p:extLst>
          </p:nvPr>
        </p:nvGraphicFramePr>
        <p:xfrm>
          <a:off x="772481" y="4641793"/>
          <a:ext cx="5045897" cy="1765427"/>
        </p:xfrm>
        <a:graphic>
          <a:graphicData uri="http://schemas.openxmlformats.org/drawingml/2006/table">
            <a:tbl>
              <a:tblPr/>
              <a:tblGrid>
                <a:gridCol w="1190905">
                  <a:extLst>
                    <a:ext uri="{9D8B030D-6E8A-4147-A177-3AD203B41FA5}">
                      <a16:colId xmlns:a16="http://schemas.microsoft.com/office/drawing/2014/main" xmlns="" val="1728836034"/>
                    </a:ext>
                  </a:extLst>
                </a:gridCol>
                <a:gridCol w="1276525">
                  <a:extLst>
                    <a:ext uri="{9D8B030D-6E8A-4147-A177-3AD203B41FA5}">
                      <a16:colId xmlns:a16="http://schemas.microsoft.com/office/drawing/2014/main" xmlns="" val="4100460531"/>
                    </a:ext>
                  </a:extLst>
                </a:gridCol>
                <a:gridCol w="2578467">
                  <a:extLst>
                    <a:ext uri="{9D8B030D-6E8A-4147-A177-3AD203B41FA5}">
                      <a16:colId xmlns:a16="http://schemas.microsoft.com/office/drawing/2014/main" xmlns="" val="1343617569"/>
                    </a:ext>
                  </a:extLst>
                </a:gridCol>
              </a:tblGrid>
              <a:tr h="2227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날짜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지역등대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특징 및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8150383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관악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낮모임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초등 저학년 자녀를 둔 부모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0696954"/>
                  </a:ext>
                </a:extLst>
              </a:tr>
              <a:tr h="8322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송파 위례 모임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유치 및 초등 저학년 자녀를 둔 부모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876806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914F97B-9D66-427F-A60A-8C12DBB5EF59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12: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선배 부모들과의 연대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노워리 상담넷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854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4D3C22-1CFD-4C76-96FE-9E83A0950ED8}"/>
              </a:ext>
            </a:extLst>
          </p:cNvPr>
          <p:cNvSpPr txBox="1"/>
          <p:nvPr/>
        </p:nvSpPr>
        <p:spPr>
          <a:xfrm>
            <a:off x="261236" y="178528"/>
            <a:ext cx="8808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활동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13</a:t>
            </a:r>
            <a:r>
              <a:rPr lang="ko-KR" altLang="en-US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z="2800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183</a:t>
            </a:r>
            <a:r>
              <a:rPr lang="ko-KR" altLang="en-US" sz="2800" spc="-3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 부모에게 바른 정보를 제공한 소책자 </a:t>
            </a:r>
            <a:r>
              <a:rPr lang="ko-KR" altLang="en-US" sz="28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배포운동 </a:t>
            </a:r>
            <a:endParaRPr lang="ko-KR" altLang="en-US" spc="-3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64AACA78-12F6-4401-893F-4744B333D3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1689" y="1898650"/>
            <a:ext cx="2085588" cy="306494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그림 11" descr="사교육최종본수정3.jpg">
            <a:extLst>
              <a:ext uri="{FF2B5EF4-FFF2-40B4-BE49-F238E27FC236}">
                <a16:creationId xmlns:a16="http://schemas.microsoft.com/office/drawing/2014/main" xmlns="" id="{920D0530-D532-404E-8F63-2786C56912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" y="1898650"/>
            <a:ext cx="2050103" cy="30729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211661552" descr="EMB000009bc03c4">
            <a:extLst>
              <a:ext uri="{FF2B5EF4-FFF2-40B4-BE49-F238E27FC236}">
                <a16:creationId xmlns:a16="http://schemas.microsoft.com/office/drawing/2014/main" xmlns="" id="{B17A7D1F-49D5-4AD4-9C95-AD2DB2A50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9" t="9622" r="32007" b="15225"/>
          <a:stretch>
            <a:fillRect/>
          </a:stretch>
        </p:blipFill>
        <p:spPr bwMode="auto">
          <a:xfrm>
            <a:off x="2401370" y="1886064"/>
            <a:ext cx="2110400" cy="306331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내용 개체 틀 4">
            <a:extLst>
              <a:ext uri="{FF2B5EF4-FFF2-40B4-BE49-F238E27FC236}">
                <a16:creationId xmlns:a16="http://schemas.microsoft.com/office/drawing/2014/main" xmlns="" id="{A91D183D-F33A-46B3-839A-2EE065B25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348" y="5097971"/>
            <a:ext cx="1957799" cy="10093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2,701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</a:t>
            </a:r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(95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만부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C2699012-D04C-49C9-AA15-0697664C04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96" y="1886064"/>
            <a:ext cx="2050103" cy="3077529"/>
          </a:xfrm>
          <a:prstGeom prst="rect">
            <a:avLst/>
          </a:prstGeom>
        </p:spPr>
      </p:pic>
      <p:sp>
        <p:nvSpPr>
          <p:cNvPr id="16" name="내용 개체 틀 4">
            <a:extLst>
              <a:ext uri="{FF2B5EF4-FFF2-40B4-BE49-F238E27FC236}">
                <a16:creationId xmlns:a16="http://schemas.microsoft.com/office/drawing/2014/main" xmlns="" id="{B03FAB76-1ED6-4483-A2C6-88D0E80C5406}"/>
              </a:ext>
            </a:extLst>
          </p:cNvPr>
          <p:cNvSpPr txBox="1">
            <a:spLocks/>
          </p:cNvSpPr>
          <p:nvPr/>
        </p:nvSpPr>
        <p:spPr>
          <a:xfrm>
            <a:off x="231348" y="1263220"/>
            <a:ext cx="2793442" cy="528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누적배포</a:t>
            </a:r>
          </a:p>
        </p:txBody>
      </p:sp>
      <p:sp>
        <p:nvSpPr>
          <p:cNvPr id="17" name="내용 개체 틀 4">
            <a:extLst>
              <a:ext uri="{FF2B5EF4-FFF2-40B4-BE49-F238E27FC236}">
                <a16:creationId xmlns:a16="http://schemas.microsoft.com/office/drawing/2014/main" xmlns="" id="{747F8D2D-3ED6-4114-B6BB-AF1D2C376313}"/>
              </a:ext>
            </a:extLst>
          </p:cNvPr>
          <p:cNvSpPr txBox="1">
            <a:spLocks/>
          </p:cNvSpPr>
          <p:nvPr/>
        </p:nvSpPr>
        <p:spPr>
          <a:xfrm>
            <a:off x="2477670" y="5097971"/>
            <a:ext cx="1957799" cy="100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2,282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</a:t>
            </a:r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(36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만부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내용 개체 틀 4">
            <a:extLst>
              <a:ext uri="{FF2B5EF4-FFF2-40B4-BE49-F238E27FC236}">
                <a16:creationId xmlns:a16="http://schemas.microsoft.com/office/drawing/2014/main" xmlns="" id="{7E1AF0EE-FA72-4375-B769-1B153E86BD4D}"/>
              </a:ext>
            </a:extLst>
          </p:cNvPr>
          <p:cNvSpPr txBox="1">
            <a:spLocks/>
          </p:cNvSpPr>
          <p:nvPr/>
        </p:nvSpPr>
        <p:spPr>
          <a:xfrm>
            <a:off x="4708531" y="5097971"/>
            <a:ext cx="1957799" cy="100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4,535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</a:t>
            </a:r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(39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만부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내용 개체 틀 4">
            <a:extLst>
              <a:ext uri="{FF2B5EF4-FFF2-40B4-BE49-F238E27FC236}">
                <a16:creationId xmlns:a16="http://schemas.microsoft.com/office/drawing/2014/main" xmlns="" id="{0D72A686-D9CB-4E3D-8DB2-D27492B0B9EF}"/>
              </a:ext>
            </a:extLst>
          </p:cNvPr>
          <p:cNvSpPr txBox="1">
            <a:spLocks/>
          </p:cNvSpPr>
          <p:nvPr/>
        </p:nvSpPr>
        <p:spPr>
          <a:xfrm>
            <a:off x="6954853" y="5097971"/>
            <a:ext cx="1957799" cy="100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3,525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</a:t>
            </a:r>
            <a:endParaRPr lang="en-US" altLang="ko-KR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(13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만부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73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 정비</a:t>
            </a:r>
            <a: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35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 컨설팅 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년차</a:t>
            </a:r>
            <a: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35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건강한 조직문화 만들기</a:t>
            </a:r>
            <a:endParaRPr lang="ko-KR" altLang="en-US" sz="35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06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313F4BF-4925-4B26-B51E-5C9EA998E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053540"/>
            <a:ext cx="7396413" cy="110153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 역량 강화를 위한 계획 수립 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A21CEF17-D529-41C8-A9D3-5E6058A89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7873" y="1852862"/>
            <a:ext cx="16452009" cy="90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448932968" descr="EMB00003a78417f">
            <a:extLst>
              <a:ext uri="{FF2B5EF4-FFF2-40B4-BE49-F238E27FC236}">
                <a16:creationId xmlns:a16="http://schemas.microsoft.com/office/drawing/2014/main" xmlns="" id="{E1F81754-8E32-463A-8B1F-1A0AA19DE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r="12857"/>
          <a:stretch>
            <a:fillRect/>
          </a:stretch>
        </p:blipFill>
        <p:spPr bwMode="auto">
          <a:xfrm>
            <a:off x="1568643" y="2155072"/>
            <a:ext cx="5581264" cy="407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24F8581C-7AD0-499D-B10C-71ADA797741D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7A59B200-1883-41E4-A0DB-8B0F9E477B8D}"/>
              </a:ext>
            </a:extLst>
          </p:cNvPr>
          <p:cNvSpPr txBox="1">
            <a:spLocks/>
          </p:cNvSpPr>
          <p:nvPr/>
        </p:nvSpPr>
        <p:spPr>
          <a:xfrm>
            <a:off x="203199" y="-175102"/>
            <a:ext cx="882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인사노무 체계 정비 및 조직 역량 강화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87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C8170A0-210F-436E-A9BF-8AF021681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1568473"/>
            <a:ext cx="7886700" cy="520533"/>
          </a:xfrm>
        </p:spPr>
        <p:txBody>
          <a:bodyPr>
            <a:normAutofit/>
          </a:bodyPr>
          <a:lstStyle/>
          <a:p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갈등 해결 시스템 구축 </a:t>
            </a:r>
          </a:p>
          <a:p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03A2AD80-7CA3-4792-8497-2404897C57E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6751" y="2682120"/>
          <a:ext cx="8190497" cy="3769174"/>
        </p:xfrm>
        <a:graphic>
          <a:graphicData uri="http://schemas.openxmlformats.org/drawingml/2006/table">
            <a:tbl>
              <a:tblPr/>
              <a:tblGrid>
                <a:gridCol w="1922045">
                  <a:extLst>
                    <a:ext uri="{9D8B030D-6E8A-4147-A177-3AD203B41FA5}">
                      <a16:colId xmlns:a16="http://schemas.microsoft.com/office/drawing/2014/main" xmlns="" val="291243559"/>
                    </a:ext>
                  </a:extLst>
                </a:gridCol>
                <a:gridCol w="6268452">
                  <a:extLst>
                    <a:ext uri="{9D8B030D-6E8A-4147-A177-3AD203B41FA5}">
                      <a16:colId xmlns:a16="http://schemas.microsoft.com/office/drawing/2014/main" xmlns="" val="2171315152"/>
                    </a:ext>
                  </a:extLst>
                </a:gridCol>
              </a:tblGrid>
              <a:tr h="2616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영역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목적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1480562"/>
                  </a:ext>
                </a:extLst>
              </a:tr>
              <a:tr h="989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임직원 윤리 규정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우리는 단체의 사회적 책임을 소중히 여기고</a:t>
                      </a: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후원자와 시민들의 가치와 신뢰를 얻기 위해 사업에서 공정한 기준에 따라 행동한다</a:t>
                      </a: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 </a:t>
                      </a: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7003248"/>
                  </a:ext>
                </a:extLst>
              </a:tr>
              <a:tr h="9528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고충처리제도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10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조직 내 갈등의 사전 예방을 통해 협력적 노사관계를 구축한다</a:t>
                      </a:r>
                      <a:r>
                        <a:rPr lang="en-US" altLang="ko-KR" sz="1800" kern="10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 </a:t>
                      </a:r>
                      <a:r>
                        <a:rPr lang="ko-KR" altLang="en-US" sz="1800" kern="10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개방적 조직문화 구축을 위한 토대로써 활용한다</a:t>
                      </a:r>
                      <a:r>
                        <a:rPr lang="en-US" altLang="ko-KR" sz="1800" kern="10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 </a:t>
                      </a:r>
                      <a:endParaRPr lang="ko-KR" altLang="en-US" sz="1800" kern="10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3831899"/>
                  </a:ext>
                </a:extLst>
              </a:tr>
              <a:tr h="9528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징계위원회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사교육걱정없는세상의 취업규칙에서 규정한 징계에 대하여 그 절차와 징계항목에 대하여 구체적으로 규정하여 징계결정에 신중을 기함을 목적으로 한다</a:t>
                      </a: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 </a:t>
                      </a: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3124149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E3466578-44BD-4F19-A4BD-B3BAB7164CE0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3D88984A-0D5F-4576-9346-ABB66C82584F}"/>
              </a:ext>
            </a:extLst>
          </p:cNvPr>
          <p:cNvSpPr txBox="1">
            <a:spLocks/>
          </p:cNvSpPr>
          <p:nvPr/>
        </p:nvSpPr>
        <p:spPr>
          <a:xfrm>
            <a:off x="203199" y="-175102"/>
            <a:ext cx="882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인사노무 체계 정비 및 조직 역량 강화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6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3E94FE1-4D2F-435E-A1AA-E79ED0EC3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829" y="1377529"/>
            <a:ext cx="7886700" cy="1122112"/>
          </a:xfrm>
        </p:spPr>
        <p:txBody>
          <a:bodyPr>
            <a:normAutofit/>
          </a:bodyPr>
          <a:lstStyle/>
          <a:p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채용 기준 마련 및 면접관 교육 실시 </a:t>
            </a:r>
            <a:endParaRPr lang="en-US" altLang="ko-KR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채용 공고와 입사 절차 매뉴얼 마련 </a:t>
            </a:r>
          </a:p>
          <a:p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15848AD0-D873-460B-AB7A-CAA5CA501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145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48206888" descr="EMB00003a784173">
            <a:extLst>
              <a:ext uri="{FF2B5EF4-FFF2-40B4-BE49-F238E27FC236}">
                <a16:creationId xmlns:a16="http://schemas.microsoft.com/office/drawing/2014/main" xmlns="" id="{80F60104-1B59-4082-A3C2-4A1982F33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68" y="2499641"/>
            <a:ext cx="5465053" cy="410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1AF4E30-8256-44D2-B8D5-844448D80077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6181FCE5-E4C4-4696-AD93-C7E227778345}"/>
              </a:ext>
            </a:extLst>
          </p:cNvPr>
          <p:cNvSpPr txBox="1">
            <a:spLocks/>
          </p:cNvSpPr>
          <p:nvPr/>
        </p:nvSpPr>
        <p:spPr>
          <a:xfrm>
            <a:off x="203199" y="-175102"/>
            <a:ext cx="882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인사노무 체계 정비 및 조직 역량 강화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106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1B97A81-8F91-4276-A1C7-19F9BD353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74" y="975360"/>
            <a:ext cx="8334876" cy="715329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리더십 역량을 높이기 위해 팀국장 리더십 코스를 진행함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9111AFAD-293B-4654-8E55-7EEAED030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850926"/>
              </p:ext>
            </p:extLst>
          </p:nvPr>
        </p:nvGraphicFramePr>
        <p:xfrm>
          <a:off x="969772" y="1786942"/>
          <a:ext cx="7204456" cy="5280660"/>
        </p:xfrm>
        <a:graphic>
          <a:graphicData uri="http://schemas.openxmlformats.org/drawingml/2006/table">
            <a:tbl>
              <a:tblPr/>
              <a:tblGrid>
                <a:gridCol w="697715">
                  <a:extLst>
                    <a:ext uri="{9D8B030D-6E8A-4147-A177-3AD203B41FA5}">
                      <a16:colId xmlns:a16="http://schemas.microsoft.com/office/drawing/2014/main" xmlns="" val="2844929382"/>
                    </a:ext>
                  </a:extLst>
                </a:gridCol>
                <a:gridCol w="1028735">
                  <a:extLst>
                    <a:ext uri="{9D8B030D-6E8A-4147-A177-3AD203B41FA5}">
                      <a16:colId xmlns:a16="http://schemas.microsoft.com/office/drawing/2014/main" xmlns="" val="2110637421"/>
                    </a:ext>
                  </a:extLst>
                </a:gridCol>
                <a:gridCol w="4063082">
                  <a:extLst>
                    <a:ext uri="{9D8B030D-6E8A-4147-A177-3AD203B41FA5}">
                      <a16:colId xmlns:a16="http://schemas.microsoft.com/office/drawing/2014/main" xmlns="" val="2566300465"/>
                    </a:ext>
                  </a:extLst>
                </a:gridCol>
                <a:gridCol w="1414924">
                  <a:extLst>
                    <a:ext uri="{9D8B030D-6E8A-4147-A177-3AD203B41FA5}">
                      <a16:colId xmlns:a16="http://schemas.microsoft.com/office/drawing/2014/main" xmlns="" val="3615553169"/>
                    </a:ext>
                  </a:extLst>
                </a:gridCol>
              </a:tblGrid>
              <a:tr h="26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회차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주제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9865997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3.15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새로운 사귐 그리고 팀빌딩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5570747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3.29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나를 알기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타인을 알기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– DISC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3367767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4.12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리더십 알기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1932290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4.19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ORID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실습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25402234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5.17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코칭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노동완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0870913"/>
                  </a:ext>
                </a:extLst>
              </a:tr>
              <a:tr h="281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5.30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코칭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노동완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93870162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6.7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코칭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+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개별실습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백성주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홍민정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 참여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노동완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4399895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6.28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코칭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노동완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1201315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7.26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퍼실리테이터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신민이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8406103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8.28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퍼실리테이터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신민이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32896307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8.28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퍼실리테이터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신민이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9051112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9.12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퍼실리테이터 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실습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신민이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3925035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9.27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리더십코스 결산모임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오규덕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7855565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9C34458B-830C-4FBF-B0C2-8D0C6C158016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xmlns="" id="{891AF52B-48CB-43B0-9B09-1E677720E74F}"/>
              </a:ext>
            </a:extLst>
          </p:cNvPr>
          <p:cNvSpPr txBox="1">
            <a:spLocks/>
          </p:cNvSpPr>
          <p:nvPr/>
        </p:nvSpPr>
        <p:spPr>
          <a:xfrm>
            <a:off x="203199" y="-175102"/>
            <a:ext cx="882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인사노무 체계 정비 및 조직 역량 강화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896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F9A72D5-F74E-425B-BD18-720F74298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4269810"/>
            <a:ext cx="7886700" cy="22322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‘중간 리더십으로의 요청을 꼼꼼하게 익힐 수 있었다</a:t>
            </a: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단체 내에서 리더 교육을 받는 것은 처음이다</a:t>
            </a: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같은 주제로 같이 생각을 나누고 새로운 것을 배우게 되어 좋았다</a:t>
            </a: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리더십 자체에 대해서 고민할 수 있는 시간</a:t>
            </a: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성장을 고민하게 하는 좋은 계기</a:t>
            </a: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8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중간리더로서의 역할과 임무 수행을 위한 방법을 구체적으로 알 수 있었다＇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48158F06-D791-4E4B-AF8F-C4C756FA7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485" y="22383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450597240" descr="EMB00003a784187">
            <a:extLst>
              <a:ext uri="{FF2B5EF4-FFF2-40B4-BE49-F238E27FC236}">
                <a16:creationId xmlns:a16="http://schemas.microsoft.com/office/drawing/2014/main" xmlns="" id="{04903919-22E8-4851-AACB-95D4F249B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32"/>
          <a:stretch/>
        </p:blipFill>
        <p:spPr bwMode="auto">
          <a:xfrm>
            <a:off x="1354113" y="1495791"/>
            <a:ext cx="6435774" cy="242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BBA712CA-A2F1-45E5-93B0-79AACDBEF314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2D608782-BF0A-41A7-8D14-1373B1F6ED33}"/>
              </a:ext>
            </a:extLst>
          </p:cNvPr>
          <p:cNvSpPr txBox="1">
            <a:spLocks/>
          </p:cNvSpPr>
          <p:nvPr/>
        </p:nvSpPr>
        <p:spPr>
          <a:xfrm>
            <a:off x="203199" y="-175102"/>
            <a:ext cx="882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인사노무 체계 정비 및 조직 역량 강화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0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EBEF925-9B29-4505-B4AD-C13DE4305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35" y="1872024"/>
            <a:ext cx="8202529" cy="4146716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영어 방과후 허용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대입 공론화 등 중요한 교육 정책이 결정되는 시점에 이슈를 점검하며 위기 예방 활동을 함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fontAlgn="base"/>
            <a:endParaRPr lang="en-US" altLang="ko-KR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fontAlgn="base"/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이슈와 위기 발생에 있어 대응할 자신감이 생겼는가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</a:p>
          <a:p>
            <a:pPr marL="457200" lvl="1" indent="0" fontAlgn="base">
              <a:buNone/>
            </a:pP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정기 모니터링을 하고 있고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이슈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위기 대응을 할 수 있는 단위가 생겼고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역할분담이 되어 있고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자문을 구할 수 있는 전문가가 있어 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2017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년에 비해 위기 대응 자신감이 많이 상승했다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이슈 관리 및 위기 대응에 있어 원칙과 매뉴얼을 기준으로 차분하게 실행할 수 있게 되었다</a:t>
            </a:r>
            <a:r>
              <a:rPr lang="en-US" altLang="ko-KR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.”</a:t>
            </a:r>
            <a:endParaRPr lang="ko-KR" altLang="en-US">
              <a:solidFill>
                <a:schemeClr val="tx1">
                  <a:lumMod val="50000"/>
                  <a:lumOff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F509162-BAD7-49BE-9BD2-A6FD9F0CCFBA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6DE03DBD-B253-4A20-8154-8BD6B3A388E2}"/>
              </a:ext>
            </a:extLst>
          </p:cNvPr>
          <p:cNvSpPr txBox="1">
            <a:spLocks/>
          </p:cNvSpPr>
          <p:nvPr/>
        </p:nvSpPr>
        <p:spPr>
          <a:xfrm>
            <a:off x="203200" y="-175102"/>
            <a:ext cx="894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위기대응체제 운영</a:t>
            </a:r>
            <a:r>
              <a:rPr lang="en-US" altLang="ko-KR" sz="28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(Issue Management Team)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06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4A0C03B8-F9DC-470B-A15D-9E454280F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710448"/>
              </p:ext>
            </p:extLst>
          </p:nvPr>
        </p:nvGraphicFramePr>
        <p:xfrm>
          <a:off x="821907" y="1804736"/>
          <a:ext cx="7500185" cy="4615950"/>
        </p:xfrm>
        <a:graphic>
          <a:graphicData uri="http://schemas.openxmlformats.org/drawingml/2006/table">
            <a:tbl>
              <a:tblPr/>
              <a:tblGrid>
                <a:gridCol w="2313386">
                  <a:extLst>
                    <a:ext uri="{9D8B030D-6E8A-4147-A177-3AD203B41FA5}">
                      <a16:colId xmlns:a16="http://schemas.microsoft.com/office/drawing/2014/main" xmlns="" val="1623698956"/>
                    </a:ext>
                  </a:extLst>
                </a:gridCol>
                <a:gridCol w="5186799">
                  <a:extLst>
                    <a:ext uri="{9D8B030D-6E8A-4147-A177-3AD203B41FA5}">
                      <a16:colId xmlns:a16="http://schemas.microsoft.com/office/drawing/2014/main" xmlns="" val="1718425706"/>
                    </a:ext>
                  </a:extLst>
                </a:gridCol>
              </a:tblGrid>
              <a:tr h="4644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담당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역할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9144473"/>
                  </a:ext>
                </a:extLst>
              </a:tr>
              <a:tr h="6697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승인자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공동대표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관련 상황 종합 보고 및 대책 전략 승인 받음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 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대변인 결정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1953885"/>
                  </a:ext>
                </a:extLst>
              </a:tr>
              <a:tr h="53555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자문위원회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16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위기승인자 및 조정자와의 긴급한 논의 통해 조치 자문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4720349"/>
                  </a:ext>
                </a:extLst>
              </a:tr>
              <a:tr h="53555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조정자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액션 플랜 팀 구성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액션 플랜 개발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IMT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를 통해 결정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6065659"/>
                  </a:ext>
                </a:extLst>
              </a:tr>
              <a:tr h="6697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소통자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조정자와 메시지 개발</a:t>
                      </a: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홍보 및 온라인 담당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28263039"/>
                  </a:ext>
                </a:extLst>
              </a:tr>
              <a:tr h="6697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대변인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(***)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위기 소통자와 인터뷰 준비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주요 메시지 숙지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이슈별로 홍보담당자 혹은 이슈 담당자가 할 수 있음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.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752100"/>
                  </a:ext>
                </a:extLst>
              </a:tr>
              <a:tr h="53555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법률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홍민정변호사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법적 검토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0374908"/>
                  </a:ext>
                </a:extLst>
              </a:tr>
              <a:tr h="53555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모니터단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실무팀 전체</a:t>
                      </a: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이해관계자 모니터링 및 민심 분석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1860998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1F41F81-F717-43B4-8180-439450904230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xmlns="" id="{0B11C63E-AAA1-4D23-84B6-B0C2F8B16B80}"/>
              </a:ext>
            </a:extLst>
          </p:cNvPr>
          <p:cNvSpPr txBox="1">
            <a:spLocks/>
          </p:cNvSpPr>
          <p:nvPr/>
        </p:nvSpPr>
        <p:spPr>
          <a:xfrm>
            <a:off x="203200" y="-175102"/>
            <a:ext cx="894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위기대응체제 운영</a:t>
            </a:r>
            <a:r>
              <a:rPr lang="en-US" altLang="ko-KR" sz="28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(Issue Management Team)</a:t>
            </a:r>
            <a:endParaRPr lang="ko-KR" altLang="en-US" sz="320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367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930239A-E698-4310-892D-6B0C5E27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2761"/>
            <a:ext cx="7886700" cy="1146175"/>
          </a:xfrm>
        </p:spPr>
        <p:txBody>
          <a:bodyPr>
            <a:normAutofit/>
          </a:bodyPr>
          <a:lstStyle/>
          <a:p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노사협의회 내규와 평협 내규 정비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 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 정기 운영</a:t>
            </a:r>
            <a:endParaRPr lang="en-US" altLang="ko-KR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고충처리제도 운영 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처리 건수 </a:t>
            </a:r>
            <a:r>
              <a:rPr lang="en-US" altLang="ko-KR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 </a:t>
            </a:r>
          </a:p>
          <a:p>
            <a:pPr marL="0" indent="0">
              <a:buNone/>
            </a:pP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46D2567F-29A7-4C94-B78E-06653E983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957677"/>
              </p:ext>
            </p:extLst>
          </p:nvPr>
        </p:nvGraphicFramePr>
        <p:xfrm>
          <a:off x="431633" y="3001236"/>
          <a:ext cx="8280733" cy="3152273"/>
        </p:xfrm>
        <a:graphic>
          <a:graphicData uri="http://schemas.openxmlformats.org/drawingml/2006/table">
            <a:tbl>
              <a:tblPr/>
              <a:tblGrid>
                <a:gridCol w="792999">
                  <a:extLst>
                    <a:ext uri="{9D8B030D-6E8A-4147-A177-3AD203B41FA5}">
                      <a16:colId xmlns:a16="http://schemas.microsoft.com/office/drawing/2014/main" xmlns="" val="198317020"/>
                    </a:ext>
                  </a:extLst>
                </a:gridCol>
                <a:gridCol w="2035926">
                  <a:extLst>
                    <a:ext uri="{9D8B030D-6E8A-4147-A177-3AD203B41FA5}">
                      <a16:colId xmlns:a16="http://schemas.microsoft.com/office/drawing/2014/main" xmlns="" val="1737195254"/>
                    </a:ext>
                  </a:extLst>
                </a:gridCol>
                <a:gridCol w="3257961">
                  <a:extLst>
                    <a:ext uri="{9D8B030D-6E8A-4147-A177-3AD203B41FA5}">
                      <a16:colId xmlns:a16="http://schemas.microsoft.com/office/drawing/2014/main" xmlns="" val="2106453282"/>
                    </a:ext>
                  </a:extLst>
                </a:gridCol>
                <a:gridCol w="1218493">
                  <a:extLst>
                    <a:ext uri="{9D8B030D-6E8A-4147-A177-3AD203B41FA5}">
                      <a16:colId xmlns:a16="http://schemas.microsoft.com/office/drawing/2014/main" xmlns="" val="3850271576"/>
                    </a:ext>
                  </a:extLst>
                </a:gridCol>
                <a:gridCol w="975354">
                  <a:extLst>
                    <a:ext uri="{9D8B030D-6E8A-4147-A177-3AD203B41FA5}">
                      <a16:colId xmlns:a16="http://schemas.microsoft.com/office/drawing/2014/main" xmlns="" val="362001087"/>
                    </a:ext>
                  </a:extLst>
                </a:gridCol>
              </a:tblGrid>
              <a:tr h="342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일시 및 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위원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의장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윤번제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결정공지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6525476"/>
                  </a:ext>
                </a:extLst>
              </a:tr>
              <a:tr h="664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분기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3.29 3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층 세미나실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김은종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김관순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김성훈 </a:t>
                      </a: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송인수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윤지희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홍민정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송인수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4.5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71131879"/>
                  </a:ext>
                </a:extLst>
              </a:tr>
              <a:tr h="6611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분기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6.28 3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층 세미나실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김관순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양신영</a:t>
                      </a: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송인수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윤지희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7.23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293161"/>
                  </a:ext>
                </a:extLst>
              </a:tr>
              <a:tr h="8197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분기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10.10 3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층 세미나실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양신영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기숙영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최승연</a:t>
                      </a: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송인수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윤지희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홍민정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10.25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6472603"/>
                  </a:ext>
                </a:extLst>
              </a:tr>
              <a:tr h="6644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분기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12.18 3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층 세미나실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노측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양신영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기숙영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최승연</a:t>
                      </a: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사측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: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송인수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윤지희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홍민정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정지현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나성훈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0" spc="-5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12.21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3188584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20914BF6-7581-4C3F-A2E2-8675555AEF55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xmlns="" id="{2B11F856-F020-4D0E-B89B-EC8336287120}"/>
              </a:ext>
            </a:extLst>
          </p:cNvPr>
          <p:cNvSpPr txBox="1">
            <a:spLocks/>
          </p:cNvSpPr>
          <p:nvPr/>
        </p:nvSpPr>
        <p:spPr>
          <a:xfrm>
            <a:off x="203200" y="-175102"/>
            <a:ext cx="8312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노사협의회 안정화</a:t>
            </a:r>
          </a:p>
        </p:txBody>
      </p:sp>
    </p:spTree>
    <p:extLst>
      <p:ext uri="{BB962C8B-B14F-4D97-AF65-F5344CB8AC3E}">
        <p14:creationId xmlns:p14="http://schemas.microsoft.com/office/powerpoint/2010/main" val="10523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0DE7F0CE-63E2-4C5B-A87F-7DE90C613213}"/>
              </a:ext>
            </a:extLst>
          </p:cNvPr>
          <p:cNvSpPr/>
          <p:nvPr/>
        </p:nvSpPr>
        <p:spPr>
          <a:xfrm>
            <a:off x="659218" y="1898508"/>
            <a:ext cx="78255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base" latinLnBrk="1">
              <a:buFont typeface="Arial" panose="020B0604020202020204" pitchFamily="34" charset="0"/>
              <a:buChar char="•"/>
            </a:pP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기획지원실이 독립적으로 운영되고 인사노무 전담 실무자가 생겼고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 컨설팅을 통해 인사 노무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조직문화 정비의 체계를 갖추어 나가고 있다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</a:p>
          <a:p>
            <a:pPr marL="342900" indent="-342900" algn="just" fontAlgn="base" latinLnBrk="1">
              <a:buFont typeface="Arial" panose="020B0604020202020204" pitchFamily="34" charset="0"/>
              <a:buChar char="•"/>
            </a:pPr>
            <a:endParaRPr lang="en-US" altLang="ko-KR" sz="2400" kern="0" spc="-50">
              <a:solidFill>
                <a:srgbClr val="0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 algn="just" fontAlgn="base" latinLnBrk="1">
              <a:buFont typeface="Arial" panose="020B0604020202020204" pitchFamily="34" charset="0"/>
              <a:buChar char="•"/>
            </a:pP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그동안 운동의 확대를 위한 사업에 많은 에너지를 쏟으면서 건강한 조직으로 성장하기 위한 노력을 해도 체감하기 어려웠는데 기획지원실을 통하여 인사 노무 체계 정비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중간리더 성장을 위한 시스템 가동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가치체계 재정립을 위한 논의 등을 추진하며 건강한 조직으로의 변화를 꾀하고 있다</a:t>
            </a:r>
            <a:r>
              <a:rPr lang="en-US" altLang="ko-KR" sz="2400" kern="0" spc="-5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endParaRPr lang="ko-KR" altLang="en-US" sz="2400" kern="0" spc="-50">
              <a:solidFill>
                <a:srgbClr val="0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6919F6E9-F7A1-4AB6-80FD-DA464816C812}"/>
              </a:ext>
            </a:extLst>
          </p:cNvPr>
          <p:cNvSpPr/>
          <p:nvPr/>
        </p:nvSpPr>
        <p:spPr>
          <a:xfrm>
            <a:off x="0" y="0"/>
            <a:ext cx="9144000" cy="975360"/>
          </a:xfrm>
          <a:prstGeom prst="rect">
            <a:avLst/>
          </a:prstGeom>
          <a:solidFill>
            <a:srgbClr val="EF8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2814EBB-1161-4C5C-BC74-E54C22E51C1C}"/>
              </a:ext>
            </a:extLst>
          </p:cNvPr>
          <p:cNvSpPr txBox="1">
            <a:spLocks/>
          </p:cNvSpPr>
          <p:nvPr/>
        </p:nvSpPr>
        <p:spPr>
          <a:xfrm>
            <a:off x="203200" y="-175102"/>
            <a:ext cx="8312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조직정비 </a:t>
            </a:r>
            <a:r>
              <a:rPr lang="en-US" altLang="ko-KR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3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총평 </a:t>
            </a:r>
          </a:p>
        </p:txBody>
      </p:sp>
    </p:spTree>
    <p:extLst>
      <p:ext uri="{BB962C8B-B14F-4D97-AF65-F5344CB8AC3E}">
        <p14:creationId xmlns:p14="http://schemas.microsoft.com/office/powerpoint/2010/main" val="27272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재정 결산</a:t>
            </a:r>
            <a:endParaRPr lang="ko-KR" altLang="en-US" sz="8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76328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1417638"/>
            <a:ext cx="7776864" cy="4603650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2018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총수입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 약 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14.2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억원</a:t>
            </a:r>
            <a:endParaRPr lang="en-US" altLang="ko-KR" sz="2400" b="1" dirty="0">
              <a:solidFill>
                <a:srgbClr val="FF0000"/>
              </a:solidFill>
              <a:latin typeface="+mj-lt"/>
            </a:endParaRPr>
          </a:p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수입은 기관 후원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(20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곳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과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개인 후원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(4,155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여명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algn="l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  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이 차지하는 비중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(86.9%)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이 크고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그 외에 강좌 등</a:t>
            </a:r>
            <a:endParaRPr lang="en-US" altLang="ko-KR" sz="2400" b="1" dirty="0">
              <a:solidFill>
                <a:schemeClr val="tx1"/>
              </a:solidFill>
              <a:latin typeface="+mj-lt"/>
            </a:endParaRPr>
          </a:p>
          <a:p>
            <a:pPr algn="l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   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의 참가수입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인세 수입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 소책자 신청비등임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l" fontAlgn="base">
              <a:lnSpc>
                <a:spcPct val="150000"/>
              </a:lnSpc>
            </a:pP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■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2018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총지출 약 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13.5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억원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인건비는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9.5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사무 운영비는 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0.8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사업비는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3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기타 약 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0.1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억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비품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법인세 등</a:t>
            </a:r>
            <a:r>
              <a:rPr lang="en-US" altLang="ko-KR" sz="2400" b="1" dirty="0">
                <a:solidFill>
                  <a:schemeClr val="tx1"/>
                </a:solidFill>
                <a:latin typeface="+mj-lt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9553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5400" b="1" dirty="0">
                <a:solidFill>
                  <a:prstClr val="black"/>
                </a:solidFill>
              </a:rPr>
              <a:t>연말 평가 주요 특징 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2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133</a:t>
            </a:fld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23528" y="169476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800" b="1" dirty="0">
                <a:solidFill>
                  <a:prstClr val="black"/>
                </a:solidFill>
              </a:rPr>
              <a:t>■ 수입 부분</a:t>
            </a:r>
            <a:endParaRPr lang="en-US" altLang="ko-KR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381260DB-335C-46B5-86A0-5496C0F068A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1520" y="836712"/>
          <a:ext cx="8640961" cy="532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4741">
                  <a:extLst>
                    <a:ext uri="{9D8B030D-6E8A-4147-A177-3AD203B41FA5}">
                      <a16:colId xmlns:a16="http://schemas.microsoft.com/office/drawing/2014/main" xmlns="" val="2004448652"/>
                    </a:ext>
                  </a:extLst>
                </a:gridCol>
                <a:gridCol w="1549881">
                  <a:extLst>
                    <a:ext uri="{9D8B030D-6E8A-4147-A177-3AD203B41FA5}">
                      <a16:colId xmlns:a16="http://schemas.microsoft.com/office/drawing/2014/main" xmlns="" val="2806364833"/>
                    </a:ext>
                  </a:extLst>
                </a:gridCol>
                <a:gridCol w="688217">
                  <a:extLst>
                    <a:ext uri="{9D8B030D-6E8A-4147-A177-3AD203B41FA5}">
                      <a16:colId xmlns:a16="http://schemas.microsoft.com/office/drawing/2014/main" xmlns="" val="535737752"/>
                    </a:ext>
                  </a:extLst>
                </a:gridCol>
                <a:gridCol w="1147031">
                  <a:extLst>
                    <a:ext uri="{9D8B030D-6E8A-4147-A177-3AD203B41FA5}">
                      <a16:colId xmlns:a16="http://schemas.microsoft.com/office/drawing/2014/main" xmlns="" val="1113820934"/>
                    </a:ext>
                  </a:extLst>
                </a:gridCol>
                <a:gridCol w="3441091">
                  <a:extLst>
                    <a:ext uri="{9D8B030D-6E8A-4147-A177-3AD203B41FA5}">
                      <a16:colId xmlns:a16="http://schemas.microsoft.com/office/drawing/2014/main" xmlns="" val="3977056845"/>
                    </a:ext>
                  </a:extLst>
                </a:gridCol>
              </a:tblGrid>
              <a:tr h="45448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내  역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금 액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월평균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931855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1.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정 기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개인후원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1,217,043,000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85.1%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101,420,250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현재 회원 약 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4,155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명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(2018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년 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12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월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5536666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2.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비정기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개인후원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26,887,655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1.9%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2,240,638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>
                          <a:effectLst/>
                        </a:rPr>
                        <a:t>　</a:t>
                      </a:r>
                      <a:endParaRPr lang="ko-KR" altLang="en-US" sz="12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48513204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3.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정 기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-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기관후원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25,150,000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1.8%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2,095,833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>
                          <a:effectLst/>
                        </a:rPr>
                        <a:t>현재 </a:t>
                      </a:r>
                      <a:r>
                        <a:rPr lang="en-US" altLang="ko-KR" sz="1200" b="1" u="none" strike="noStrike">
                          <a:effectLst/>
                        </a:rPr>
                        <a:t>20</a:t>
                      </a:r>
                      <a:r>
                        <a:rPr lang="ko-KR" altLang="en-US" sz="1200" b="1" u="none" strike="noStrike">
                          <a:effectLst/>
                        </a:rPr>
                        <a:t>곳</a:t>
                      </a:r>
                      <a:endParaRPr lang="ko-KR" altLang="en-US" sz="12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4601021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4.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특별후원금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31,600,000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2.2%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2,633,333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교육의 봄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2549896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5.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행사참가수입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7,284,000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>
                          <a:effectLst/>
                        </a:rPr>
                        <a:t>0.5%</a:t>
                      </a:r>
                      <a:endParaRPr lang="en-US" altLang="ko-KR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607,000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등대 졸업 여행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회원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MT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등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6839722"/>
                  </a:ext>
                </a:extLst>
              </a:tr>
              <a:tr h="691887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6.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교육강좌수입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76,598,740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5.4%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6,383,228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o-KR" altLang="en-US" sz="1200" b="1" u="none" strike="noStrike" dirty="0">
                          <a:effectLst/>
                        </a:rPr>
                        <a:t>사춘기 사용설명서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영유아 부모 특강</a:t>
                      </a:r>
                      <a:br>
                        <a:rPr lang="ko-KR" altLang="en-US" sz="1200" b="1" u="none" strike="noStrike" dirty="0">
                          <a:effectLst/>
                        </a:rPr>
                      </a:br>
                      <a:r>
                        <a:rPr lang="ko-KR" altLang="en-US" sz="1200" b="1" u="none" strike="noStrike" dirty="0">
                          <a:effectLst/>
                        </a:rPr>
                        <a:t>행복한 진로학교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등대지기 학교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초등 학부모강좌</a:t>
                      </a:r>
                      <a:br>
                        <a:rPr lang="ko-KR" altLang="en-US" sz="1200" b="1" u="none" strike="noStrike" dirty="0">
                          <a:effectLst/>
                        </a:rPr>
                      </a:br>
                      <a:r>
                        <a:rPr lang="ko-KR" altLang="en-US" sz="1200" b="1" u="none" strike="noStrike" dirty="0">
                          <a:effectLst/>
                        </a:rPr>
                        <a:t>온라인 강좌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(6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개 강좌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7402248"/>
                  </a:ext>
                </a:extLst>
              </a:tr>
              <a:tr h="593067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7.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소책자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5,126,500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0.4%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427,208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아깝다 학원비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아깝다 영어 헛고생</a:t>
                      </a:r>
                      <a:br>
                        <a:rPr lang="ko-KR" altLang="en-US" sz="1200" b="1" u="none" strike="noStrike" dirty="0">
                          <a:effectLst/>
                        </a:rPr>
                      </a:br>
                      <a:r>
                        <a:rPr lang="ko-KR" altLang="en-US" sz="1200" b="1" u="none" strike="noStrike" dirty="0">
                          <a:effectLst/>
                        </a:rPr>
                        <a:t>찾았다 진로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웃어라 수포자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3296954"/>
                  </a:ext>
                </a:extLst>
              </a:tr>
              <a:tr h="423619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8.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인세수입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6,270,120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0.4%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522,510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수포자 신분 세탁 프로젝트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하고 싶은 일 해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0515602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9.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기타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8,813,712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>
                          <a:effectLst/>
                        </a:rPr>
                        <a:t>0.6%</a:t>
                      </a:r>
                      <a:endParaRPr lang="en-US" altLang="ko-KR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734,476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이자수익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도서판매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 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강의장이용 등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40130679"/>
                  </a:ext>
                </a:extLst>
              </a:tr>
              <a:tr h="375253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ko-KR" sz="1600" b="1" u="none" strike="noStrike" dirty="0">
                          <a:effectLst/>
                        </a:rPr>
                        <a:t>10. 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전년도 이월금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24,765,268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u="none" strike="noStrike" dirty="0">
                          <a:effectLst/>
                        </a:rPr>
                        <a:t>1.7%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effectLst/>
                        </a:rPr>
                        <a:t>2,063,772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u="none" strike="noStrike" dirty="0">
                          <a:effectLst/>
                        </a:rPr>
                        <a:t>　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7014599"/>
                  </a:ext>
                </a:extLst>
              </a:tr>
              <a:tr h="5387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effectLst/>
                        </a:rPr>
                        <a:t>합   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1,429,538,995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u="none" strike="noStrike" dirty="0">
                          <a:effectLst/>
                        </a:rPr>
                        <a:t>100%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effectLst/>
                        </a:rPr>
                        <a:t>119,128,250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8179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72008" y="274638"/>
            <a:ext cx="8892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>
                <a:solidFill>
                  <a:srgbClr val="00B0F0"/>
                </a:solidFill>
              </a:rPr>
              <a:t>※ </a:t>
            </a:r>
            <a:r>
              <a:rPr lang="ko-KR" altLang="en-US" b="1" dirty="0">
                <a:solidFill>
                  <a:srgbClr val="00B0F0"/>
                </a:solidFill>
              </a:rPr>
              <a:t>수입 </a:t>
            </a:r>
            <a:r>
              <a:rPr lang="en-US" altLang="ko-KR" b="1" dirty="0">
                <a:solidFill>
                  <a:srgbClr val="00B0F0"/>
                </a:solidFill>
              </a:rPr>
              <a:t>: </a:t>
            </a:r>
            <a:r>
              <a:rPr lang="ko-KR" altLang="en-US" b="1" dirty="0">
                <a:solidFill>
                  <a:srgbClr val="00B0F0"/>
                </a:solidFill>
              </a:rPr>
              <a:t>정기 후원이 </a:t>
            </a:r>
            <a:r>
              <a:rPr lang="en-US" altLang="ko-KR" b="1" dirty="0">
                <a:solidFill>
                  <a:srgbClr val="00B0F0"/>
                </a:solidFill>
              </a:rPr>
              <a:t>86.9% </a:t>
            </a:r>
            <a:r>
              <a:rPr lang="ko-KR" altLang="en-US" b="1" dirty="0">
                <a:solidFill>
                  <a:srgbClr val="00B0F0"/>
                </a:solidFill>
              </a:rPr>
              <a:t>비중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134</a:t>
            </a:fld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840596"/>
            <a:ext cx="14232524" cy="62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xmlns="" id="{00000000-0008-0000-0000-000004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91985" y="1417638"/>
          <a:ext cx="7652525" cy="500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98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755576" y="260648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3200" b="1" dirty="0">
                <a:solidFill>
                  <a:prstClr val="black"/>
                </a:solidFill>
              </a:rPr>
              <a:t>■ 지출 부분</a:t>
            </a:r>
            <a:endParaRPr lang="en-US" altLang="ko-KR" sz="3200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611560" y="1412776"/>
          <a:ext cx="8011688" cy="4536504"/>
        </p:xfrm>
        <a:graphic>
          <a:graphicData uri="http://schemas.openxmlformats.org/drawingml/2006/table">
            <a:tbl>
              <a:tblPr/>
              <a:tblGrid>
                <a:gridCol w="13149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3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871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679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내  역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금 액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율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월평균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7950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1.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사무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인건비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106,696,466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7.9%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8,891,372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재정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나눔국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상근자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7950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2.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사무운영비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82,682,927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6.1%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6,890,244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통신비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사무용품비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회원관리비 등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445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3.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303,557,486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22.4%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25,296,457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각종 사업 진행비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7035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 4.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</a:rPr>
                        <a:t>사업인건비</a:t>
                      </a: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847,926,655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62.4%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70,660,555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현재 상근자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321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5.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5941" marR="35941" marT="35941" marB="3594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16,928,140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1,410,678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비품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법인세 등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679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합  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1,357,791,674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113,149,306 </a:t>
                      </a:r>
                    </a:p>
                  </a:txBody>
                  <a:tcPr marL="7620" marR="7620" marT="7620" marB="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67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95536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>
                <a:solidFill>
                  <a:srgbClr val="00B0F0"/>
                </a:solidFill>
              </a:rPr>
              <a:t>※</a:t>
            </a:r>
            <a:r>
              <a:rPr lang="ko-KR" altLang="en-US" b="1" dirty="0">
                <a:solidFill>
                  <a:srgbClr val="00B0F0"/>
                </a:solidFill>
              </a:rPr>
              <a:t>지출 </a:t>
            </a:r>
            <a:r>
              <a:rPr lang="en-US" altLang="ko-KR" b="1" dirty="0">
                <a:solidFill>
                  <a:srgbClr val="00B0F0"/>
                </a:solidFill>
              </a:rPr>
              <a:t>: </a:t>
            </a:r>
            <a:r>
              <a:rPr lang="ko-KR" altLang="en-US" b="1" dirty="0">
                <a:solidFill>
                  <a:srgbClr val="00B0F0"/>
                </a:solidFill>
              </a:rPr>
              <a:t>인건비</a:t>
            </a:r>
            <a:r>
              <a:rPr lang="en-US" altLang="ko-KR" b="1" dirty="0">
                <a:solidFill>
                  <a:srgbClr val="00B0F0"/>
                </a:solidFill>
              </a:rPr>
              <a:t>,</a:t>
            </a:r>
            <a:r>
              <a:rPr lang="ko-KR" altLang="en-US" b="1" dirty="0">
                <a:solidFill>
                  <a:srgbClr val="00B0F0"/>
                </a:solidFill>
              </a:rPr>
              <a:t> </a:t>
            </a:r>
            <a:r>
              <a:rPr lang="en-US" altLang="ko-KR" b="1" dirty="0">
                <a:solidFill>
                  <a:srgbClr val="00B0F0"/>
                </a:solidFill>
              </a:rPr>
              <a:t>70.3% </a:t>
            </a:r>
            <a:r>
              <a:rPr lang="ko-KR" altLang="en-US" b="1" dirty="0">
                <a:solidFill>
                  <a:srgbClr val="00B0F0"/>
                </a:solidFill>
              </a:rPr>
              <a:t>비중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136</a:t>
            </a:fld>
            <a:endParaRPr lang="ko-KR" altLang="en-US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55576" y="1772816"/>
          <a:ext cx="78695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75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prstClr val="black"/>
              </a:solidFill>
            </a:endParaRPr>
          </a:p>
          <a:p>
            <a:pPr algn="l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11560" y="404664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3600" b="1" dirty="0">
                <a:solidFill>
                  <a:prstClr val="black"/>
                </a:solidFill>
              </a:rPr>
              <a:t>  2018 </a:t>
            </a:r>
            <a:r>
              <a:rPr lang="ko-KR" altLang="en-US" sz="3600" b="1" dirty="0">
                <a:solidFill>
                  <a:prstClr val="black"/>
                </a:solidFill>
              </a:rPr>
              <a:t>개인</a:t>
            </a:r>
            <a:r>
              <a:rPr lang="en-US" altLang="ko-KR" sz="3600" b="1" dirty="0">
                <a:solidFill>
                  <a:prstClr val="black"/>
                </a:solidFill>
              </a:rPr>
              <a:t>-</a:t>
            </a:r>
            <a:r>
              <a:rPr lang="ko-KR" altLang="en-US" sz="3600" b="1" dirty="0">
                <a:solidFill>
                  <a:prstClr val="black"/>
                </a:solidFill>
              </a:rPr>
              <a:t>정기 후원자 가입 상황</a:t>
            </a:r>
            <a:endParaRPr lang="en-US" altLang="ko-KR" sz="36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11545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prstClr val="black"/>
                </a:solidFill>
              </a:rPr>
              <a:t>- 2018</a:t>
            </a:r>
            <a:r>
              <a:rPr lang="ko-KR" altLang="en-US" dirty="0">
                <a:solidFill>
                  <a:prstClr val="black"/>
                </a:solidFill>
              </a:rPr>
              <a:t>년 월별 회원 수</a:t>
            </a:r>
            <a:r>
              <a:rPr lang="en-US" altLang="ko-KR" sz="1400" dirty="0">
                <a:solidFill>
                  <a:prstClr val="black"/>
                </a:solidFill>
              </a:rPr>
              <a:t>(</a:t>
            </a:r>
            <a:r>
              <a:rPr lang="ko-KR" altLang="en-US" sz="1400" b="1" dirty="0"/>
              <a:t>신규 회원가입자 수 </a:t>
            </a:r>
            <a:r>
              <a:rPr lang="en-US" altLang="ko-KR" sz="1400" b="1" dirty="0"/>
              <a:t>545</a:t>
            </a:r>
            <a:r>
              <a:rPr lang="ko-KR" altLang="en-US" sz="1400" b="1" dirty="0"/>
              <a:t>명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탈퇴 </a:t>
            </a:r>
            <a:r>
              <a:rPr lang="en-US" altLang="ko-KR" sz="1400" b="1" dirty="0"/>
              <a:t>785</a:t>
            </a:r>
            <a:r>
              <a:rPr lang="ko-KR" altLang="en-US" sz="1400" b="1" dirty="0"/>
              <a:t>명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전체 </a:t>
            </a:r>
            <a:r>
              <a:rPr lang="en-US" altLang="ko-KR" sz="1400" b="1" dirty="0"/>
              <a:t>240</a:t>
            </a:r>
            <a:r>
              <a:rPr lang="ko-KR" altLang="en-US" sz="1400" b="1" dirty="0"/>
              <a:t>명 감소</a:t>
            </a:r>
            <a:r>
              <a:rPr lang="en-US" altLang="ko-KR" sz="1400" dirty="0">
                <a:solidFill>
                  <a:prstClr val="black"/>
                </a:solidFill>
              </a:rPr>
              <a:t>)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137</a:t>
            </a:fld>
            <a:endParaRPr lang="ko-KR" altLang="en-US"/>
          </a:p>
        </p:txBody>
      </p:sp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xmlns="" id="{00000000-0008-0000-02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83568" y="1709248"/>
          <a:ext cx="7560840" cy="437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681FB4DC-3878-44BE-8C17-AB3216BEA9B3}"/>
              </a:ext>
            </a:extLst>
          </p:cNvPr>
          <p:cNvSpPr/>
          <p:nvPr/>
        </p:nvSpPr>
        <p:spPr>
          <a:xfrm>
            <a:off x="3131840" y="1084094"/>
            <a:ext cx="475252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8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prstClr val="black"/>
              </a:solidFill>
            </a:endParaRPr>
          </a:p>
          <a:p>
            <a:pPr algn="l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6064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prstClr val="black"/>
                </a:solidFill>
              </a:rPr>
              <a:t>2018</a:t>
            </a:r>
            <a:r>
              <a:rPr lang="ko-KR" altLang="en-US" sz="2800" b="1" dirty="0">
                <a:solidFill>
                  <a:prstClr val="black"/>
                </a:solidFill>
              </a:rPr>
              <a:t>년 월별 후원 </a:t>
            </a:r>
            <a:r>
              <a:rPr lang="ko-KR" altLang="en-US" sz="2800" b="1" dirty="0" err="1">
                <a:solidFill>
                  <a:prstClr val="black"/>
                </a:solidFill>
              </a:rPr>
              <a:t>구좌수</a:t>
            </a:r>
            <a:endParaRPr lang="ko-KR" altLang="en-US" sz="20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72017"/>
            <a:ext cx="843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</a:t>
            </a:r>
            <a:r>
              <a:rPr lang="ko-KR" altLang="en-US" b="1" dirty="0"/>
              <a:t>년간 감소구좌</a:t>
            </a:r>
            <a:r>
              <a:rPr lang="en-US" altLang="ko-KR" b="1" dirty="0"/>
              <a:t> </a:t>
            </a:r>
            <a:r>
              <a:rPr lang="ko-KR" altLang="en-US" b="1" dirty="0"/>
              <a:t>약 </a:t>
            </a:r>
            <a:r>
              <a:rPr lang="en-US" altLang="ko-KR" b="1" dirty="0"/>
              <a:t>417.3</a:t>
            </a:r>
            <a:r>
              <a:rPr lang="ko-KR" altLang="en-US" b="1" dirty="0"/>
              <a:t>구좌</a:t>
            </a:r>
            <a:r>
              <a:rPr lang="en-US" altLang="ko-KR" b="1" dirty="0"/>
              <a:t> </a:t>
            </a:r>
          </a:p>
          <a:p>
            <a:r>
              <a:rPr lang="en-US" altLang="ko-KR" b="1" dirty="0"/>
              <a:t>(</a:t>
            </a:r>
            <a:r>
              <a:rPr lang="ko-KR" altLang="en-US" sz="1600" b="1" dirty="0"/>
              <a:t>신규구좌</a:t>
            </a:r>
            <a:r>
              <a:rPr lang="en-US" altLang="ko-KR" sz="1600" b="1" dirty="0"/>
              <a:t>-1,123.3</a:t>
            </a:r>
            <a:r>
              <a:rPr lang="ko-KR" altLang="en-US" sz="1600" b="1" dirty="0"/>
              <a:t>구좌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증액구좌</a:t>
            </a:r>
            <a:r>
              <a:rPr lang="en-US" altLang="ko-KR" sz="1600" b="1" dirty="0"/>
              <a:t>-476.6</a:t>
            </a:r>
            <a:r>
              <a:rPr lang="ko-KR" altLang="en-US" sz="1600" b="1" dirty="0"/>
              <a:t>구좌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감액구좌</a:t>
            </a:r>
            <a:r>
              <a:rPr lang="en-US" altLang="ko-KR" sz="1600" b="1" dirty="0"/>
              <a:t>-274.5</a:t>
            </a:r>
            <a:r>
              <a:rPr lang="ko-KR" altLang="en-US" sz="1600" b="1" dirty="0"/>
              <a:t>구좌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탈퇴구좌</a:t>
            </a:r>
            <a:r>
              <a:rPr lang="en-US" altLang="ko-KR" sz="1600" b="1" dirty="0"/>
              <a:t>-1,742.7</a:t>
            </a:r>
            <a:r>
              <a:rPr lang="ko-KR" altLang="en-US" sz="1600" b="1" dirty="0"/>
              <a:t>구좌</a:t>
            </a:r>
            <a:r>
              <a:rPr lang="en-US" altLang="ko-KR" sz="1600" b="1" dirty="0"/>
              <a:t>)</a:t>
            </a:r>
            <a:endParaRPr lang="ko-KR" altLang="en-US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138</a:t>
            </a:fld>
            <a:endParaRPr lang="ko-KR" altLang="en-US"/>
          </a:p>
        </p:txBody>
      </p:sp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xmlns="" id="{00000000-0008-0000-0200-000003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7200" y="2013945"/>
          <a:ext cx="8003232" cy="4417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6FD7EF5E-5D4B-4B2B-AF5C-646E3396A965}"/>
              </a:ext>
            </a:extLst>
          </p:cNvPr>
          <p:cNvSpPr/>
          <p:nvPr/>
        </p:nvSpPr>
        <p:spPr>
          <a:xfrm>
            <a:off x="280150" y="949708"/>
            <a:ext cx="3499762" cy="3399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2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67544" y="404664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4000" b="1" dirty="0">
                <a:solidFill>
                  <a:prstClr val="black"/>
                </a:solidFill>
              </a:rPr>
              <a:t>■ </a:t>
            </a:r>
            <a:r>
              <a:rPr lang="en-US" altLang="ko-KR" sz="4000" b="1" dirty="0">
                <a:solidFill>
                  <a:prstClr val="black"/>
                </a:solidFill>
              </a:rPr>
              <a:t>2019</a:t>
            </a:r>
            <a:r>
              <a:rPr lang="ko-KR" altLang="en-US" sz="4000" b="1" dirty="0">
                <a:solidFill>
                  <a:prstClr val="black"/>
                </a:solidFill>
              </a:rPr>
              <a:t>년 </a:t>
            </a:r>
            <a:r>
              <a:rPr lang="en-US" altLang="ko-KR" sz="4000" b="1" dirty="0">
                <a:solidFill>
                  <a:prstClr val="black"/>
                </a:solidFill>
              </a:rPr>
              <a:t>1</a:t>
            </a:r>
            <a:r>
              <a:rPr lang="ko-KR" altLang="en-US" sz="4000" b="1" dirty="0">
                <a:solidFill>
                  <a:prstClr val="black"/>
                </a:solidFill>
              </a:rPr>
              <a:t>월 후원자 숫자</a:t>
            </a:r>
            <a:endParaRPr lang="en-US" altLang="ko-KR" sz="4000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표 1"/>
          <p:cNvGraphicFramePr>
            <a:graphicFrameLocks noGrp="1" noChangeAspect="1"/>
          </p:cNvGraphicFramePr>
          <p:nvPr>
            <p:extLst/>
          </p:nvPr>
        </p:nvGraphicFramePr>
        <p:xfrm>
          <a:off x="539552" y="1863382"/>
          <a:ext cx="3744415" cy="4273344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20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33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0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356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66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인원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)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인원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명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1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1,307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1,819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3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4</a:t>
                      </a:r>
                      <a:r>
                        <a:rPr lang="ko-KR" altLang="en-US" sz="1600" b="1" u="none" strike="noStrike" dirty="0" err="1">
                          <a:effectLst/>
                        </a:rPr>
                        <a:t>구좌이하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5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6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7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effectLst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</a:t>
                      </a:r>
                      <a:r>
                        <a:rPr lang="ko-KR" alt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구좌이하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4369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43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총 합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1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1" u="none" strike="noStrike" dirty="0">
                          <a:effectLst/>
                        </a:rPr>
                        <a:t>4,047</a:t>
                      </a:r>
                      <a:r>
                        <a:rPr lang="ko-KR" altLang="en-US" sz="2400" b="1" u="none" strike="noStrike" dirty="0">
                          <a:effectLst/>
                        </a:rPr>
                        <a:t>명</a:t>
                      </a:r>
                      <a:endParaRPr lang="en-US" altLang="ko-KR" sz="2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400" b="1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640" y="13407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prstClr val="black"/>
                </a:solidFill>
              </a:rPr>
              <a:t>* </a:t>
            </a:r>
            <a:r>
              <a:rPr lang="ko-KR" altLang="en-US" b="1" dirty="0">
                <a:solidFill>
                  <a:prstClr val="black"/>
                </a:solidFill>
              </a:rPr>
              <a:t>개인 정기 후원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5004048" y="1863382"/>
          <a:ext cx="1800200" cy="891884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</a:rPr>
                        <a:t>구좌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단체 수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8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198</a:t>
                      </a:r>
                      <a:r>
                        <a:rPr lang="ko-KR" altLang="en-US" sz="1600" b="1" u="none" strike="noStrike" dirty="0">
                          <a:effectLst/>
                        </a:rPr>
                        <a:t>구좌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113040" y="1374769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prstClr val="black"/>
                </a:solidFill>
              </a:rPr>
              <a:t>* </a:t>
            </a:r>
            <a:r>
              <a:rPr lang="ko-KR" altLang="en-US" b="1" dirty="0">
                <a:solidFill>
                  <a:prstClr val="black"/>
                </a:solidFill>
              </a:rPr>
              <a:t>기관 후원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608004" y="5517232"/>
            <a:ext cx="4140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3200" b="1" dirty="0">
                <a:solidFill>
                  <a:srgbClr val="FF3399"/>
                </a:solidFill>
              </a:rPr>
              <a:t>※1</a:t>
            </a:r>
            <a:r>
              <a:rPr lang="ko-KR" altLang="en-US" sz="3200" b="1" dirty="0">
                <a:solidFill>
                  <a:srgbClr val="FF3399"/>
                </a:solidFill>
              </a:rPr>
              <a:t>인 평균 </a:t>
            </a:r>
            <a:r>
              <a:rPr lang="en-US" altLang="ko-KR" sz="3200" b="1" dirty="0">
                <a:solidFill>
                  <a:srgbClr val="FF3399"/>
                </a:solidFill>
              </a:rPr>
              <a:t>: 2.3</a:t>
            </a:r>
            <a:r>
              <a:rPr lang="ko-KR" altLang="en-US" sz="3200" b="1" dirty="0">
                <a:solidFill>
                  <a:srgbClr val="FF3399"/>
                </a:solidFill>
              </a:rPr>
              <a:t>구좌 </a:t>
            </a:r>
            <a:endParaRPr lang="en-US" altLang="ko-KR" sz="3200" b="1" dirty="0">
              <a:solidFill>
                <a:srgbClr val="FF3399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139</a:t>
            </a:fld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AA5D3B7-59EC-4969-AEBA-5679F9756E0F}"/>
              </a:ext>
            </a:extLst>
          </p:cNvPr>
          <p:cNvSpPr txBox="1"/>
          <p:nvPr/>
        </p:nvSpPr>
        <p:spPr>
          <a:xfrm>
            <a:off x="6935924" y="6867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(1</a:t>
            </a:r>
            <a:r>
              <a:rPr lang="ko-KR" altLang="en-US" dirty="0"/>
              <a:t>월</a:t>
            </a:r>
            <a:r>
              <a:rPr lang="en-US" altLang="ko-KR" dirty="0"/>
              <a:t>23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4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775080" y="476672"/>
            <a:ext cx="5578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dirty="0"/>
              <a:t>*</a:t>
            </a:r>
            <a:r>
              <a:rPr lang="ko-KR" altLang="en-US" sz="4000" b="1" dirty="0"/>
              <a:t>연도별 후원자 </a:t>
            </a:r>
            <a:r>
              <a:rPr lang="ko-KR" altLang="en-US" sz="4000" b="1" dirty="0" err="1"/>
              <a:t>증감표</a:t>
            </a:r>
            <a:r>
              <a:rPr lang="ko-KR" altLang="en-US" sz="4000" b="1" dirty="0"/>
              <a:t> </a:t>
            </a:r>
            <a:endParaRPr lang="ko-KR" altLang="en-US" sz="40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FAAC-B155-4D95-B7E5-45CD0A403142}" type="slidenum">
              <a:rPr lang="ko-KR" altLang="en-US" smtClean="0"/>
              <a:t>140</a:t>
            </a:fld>
            <a:endParaRPr lang="ko-KR" altLang="en-US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xmlns="" id="{00000000-0008-0000-0300-000003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5536" y="1340768"/>
          <a:ext cx="8289440" cy="4978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801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prstClr val="black"/>
              </a:solidFill>
            </a:endParaRPr>
          </a:p>
          <a:p>
            <a:pPr algn="l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3620" y="2305615"/>
            <a:ext cx="4944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7000" b="1">
                <a:solidFill>
                  <a:srgbClr val="FF6600"/>
                </a:solidFill>
                <a:latin typeface="+mj-ea"/>
                <a:ea typeface="+mj-ea"/>
                <a:cs typeface="+mj-cs"/>
              </a:rPr>
              <a:t>2018</a:t>
            </a:r>
            <a:r>
              <a:rPr lang="ko-KR" altLang="en-US" sz="7000" b="1">
                <a:solidFill>
                  <a:srgbClr val="FF6600"/>
                </a:solidFill>
                <a:latin typeface="+mj-ea"/>
                <a:ea typeface="+mj-ea"/>
                <a:cs typeface="+mj-cs"/>
              </a:rPr>
              <a:t>년 </a:t>
            </a:r>
            <a:endParaRPr lang="en-US" altLang="ko-KR" sz="7000" b="1" dirty="0">
              <a:solidFill>
                <a:srgbClr val="FF6600"/>
              </a:solidFill>
              <a:latin typeface="+mj-ea"/>
              <a:ea typeface="+mj-ea"/>
              <a:cs typeface="+mj-cs"/>
            </a:endParaRPr>
          </a:p>
          <a:p>
            <a:pPr algn="ctr" fontAlgn="base"/>
            <a:r>
              <a:rPr lang="ko-KR" altLang="en-US" sz="7000" b="1" dirty="0">
                <a:solidFill>
                  <a:srgbClr val="FF6600"/>
                </a:solidFill>
                <a:latin typeface="+mj-ea"/>
                <a:ea typeface="+mj-ea"/>
                <a:cs typeface="+mj-cs"/>
              </a:rPr>
              <a:t>회계감사</a:t>
            </a:r>
            <a:endParaRPr lang="en-US" altLang="ko-KR" sz="7000" b="1" dirty="0">
              <a:solidFill>
                <a:srgbClr val="FF6600"/>
              </a:solidFill>
              <a:latin typeface="+mj-e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599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7681" y="655320"/>
            <a:ext cx="8895616" cy="1143000"/>
          </a:xfrm>
        </p:spPr>
        <p:txBody>
          <a:bodyPr>
            <a:normAutofit/>
          </a:bodyPr>
          <a:lstStyle/>
          <a:p>
            <a:r>
              <a:rPr lang="en-US" altLang="ko-KR" sz="3200" b="1">
                <a:latin typeface="+mn-ea"/>
                <a:ea typeface="+mn-ea"/>
              </a:rPr>
              <a:t>※ </a:t>
            </a:r>
            <a:r>
              <a:rPr lang="ko-KR" altLang="en-US" sz="3200" b="1">
                <a:latin typeface="+mn-ea"/>
                <a:ea typeface="+mn-ea"/>
              </a:rPr>
              <a:t>이틀에 걸쳐 회계 감사를 받음</a:t>
            </a:r>
            <a:r>
              <a:rPr lang="en-US" altLang="ko-KR" sz="3200" b="1">
                <a:latin typeface="+mn-ea"/>
                <a:ea typeface="+mn-ea"/>
              </a:rPr>
              <a:t/>
            </a:r>
            <a:br>
              <a:rPr lang="en-US" altLang="ko-KR" sz="3200" b="1">
                <a:latin typeface="+mn-ea"/>
                <a:ea typeface="+mn-ea"/>
              </a:rPr>
            </a:br>
            <a:r>
              <a:rPr lang="en-US" altLang="ko-KR" sz="3200" b="1">
                <a:latin typeface="+mn-ea"/>
                <a:ea typeface="+mn-ea"/>
              </a:rPr>
              <a:t>    (2019. </a:t>
            </a:r>
            <a:r>
              <a:rPr lang="en-US" altLang="ko-KR" sz="3200" b="1" dirty="0">
                <a:latin typeface="+mn-ea"/>
                <a:ea typeface="+mn-ea"/>
              </a:rPr>
              <a:t>1</a:t>
            </a:r>
            <a:r>
              <a:rPr lang="en-US" altLang="ko-KR" sz="3200" b="1">
                <a:latin typeface="+mn-ea"/>
                <a:ea typeface="+mn-ea"/>
              </a:rPr>
              <a:t>. 16~17)</a:t>
            </a:r>
            <a:endParaRPr lang="ko-KR" altLang="en-US" sz="3200" b="1" dirty="0">
              <a:latin typeface="+mn-ea"/>
              <a:ea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63E1CB0A-D0ED-4AB6-9039-D5C0D029C4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t="17099" r="10179"/>
          <a:stretch/>
        </p:blipFill>
        <p:spPr>
          <a:xfrm>
            <a:off x="214518" y="2324950"/>
            <a:ext cx="3237652" cy="240679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01A7B35C-C6DA-453C-909A-FB9160149B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3" t="13498" r="13210" b="28560"/>
          <a:stretch/>
        </p:blipFill>
        <p:spPr>
          <a:xfrm>
            <a:off x="3563334" y="2324950"/>
            <a:ext cx="5456459" cy="30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6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73565" y="2021045"/>
            <a:ext cx="5125935" cy="2815910"/>
          </a:xfrm>
        </p:spPr>
        <p:txBody>
          <a:bodyPr>
            <a:noAutofit/>
          </a:bodyPr>
          <a:lstStyle/>
          <a:p>
            <a:pPr algn="ctr"/>
            <a:r>
              <a:rPr lang="en-US" altLang="ko-KR" sz="7000" b="1">
                <a:solidFill>
                  <a:srgbClr val="00B0F0"/>
                </a:solidFill>
                <a:latin typeface="+mn-ea"/>
                <a:ea typeface="+mn-ea"/>
              </a:rPr>
              <a:t> </a:t>
            </a:r>
            <a:r>
              <a:rPr lang="en-US" altLang="ko-KR" sz="7000" b="1">
                <a:solidFill>
                  <a:srgbClr val="FF6600"/>
                </a:solidFill>
                <a:latin typeface="+mn-ea"/>
                <a:ea typeface="+mn-ea"/>
              </a:rPr>
              <a:t>2018</a:t>
            </a:r>
            <a:r>
              <a:rPr lang="ko-KR" altLang="en-US" sz="7000" b="1">
                <a:solidFill>
                  <a:srgbClr val="FF6600"/>
                </a:solidFill>
                <a:latin typeface="+mn-ea"/>
                <a:ea typeface="+mn-ea"/>
              </a:rPr>
              <a:t>년 </a:t>
            </a:r>
            <a:r>
              <a:rPr lang="en-US" altLang="ko-KR" sz="7000" b="1" dirty="0">
                <a:solidFill>
                  <a:srgbClr val="FF6600"/>
                </a:solidFill>
                <a:latin typeface="+mn-ea"/>
                <a:ea typeface="+mn-ea"/>
              </a:rPr>
              <a:t/>
            </a:r>
            <a:br>
              <a:rPr lang="en-US" altLang="ko-KR" sz="7000" b="1" dirty="0">
                <a:solidFill>
                  <a:srgbClr val="FF6600"/>
                </a:solidFill>
                <a:latin typeface="+mn-ea"/>
                <a:ea typeface="+mn-ea"/>
              </a:rPr>
            </a:br>
            <a:r>
              <a:rPr lang="ko-KR" altLang="en-US" sz="7000" b="1" dirty="0">
                <a:solidFill>
                  <a:srgbClr val="FF6600"/>
                </a:solidFill>
                <a:latin typeface="+mn-ea"/>
                <a:ea typeface="+mn-ea"/>
              </a:rPr>
              <a:t> 사업감사</a:t>
            </a:r>
          </a:p>
        </p:txBody>
      </p:sp>
    </p:spTree>
    <p:extLst>
      <p:ext uri="{BB962C8B-B14F-4D97-AF65-F5344CB8AC3E}">
        <p14:creationId xmlns:p14="http://schemas.microsoft.com/office/powerpoint/2010/main" val="390031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7A3901E-47C3-4B75-8B5E-A4427AC6B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0" t="27081" r="27065" b="28810"/>
          <a:stretch/>
        </p:blipFill>
        <p:spPr bwMode="auto">
          <a:xfrm>
            <a:off x="5829147" y="1989975"/>
            <a:ext cx="2207457" cy="287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18256C51-5B22-4040-AAAD-CDA6209B4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396" y="722488"/>
            <a:ext cx="4105035" cy="580813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26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C36D3F1-0F0C-4EDA-BE0E-13C8867B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573"/>
            <a:ext cx="7886700" cy="1325563"/>
          </a:xfrm>
        </p:spPr>
        <p:txBody>
          <a:bodyPr>
            <a:normAutofit/>
          </a:bodyPr>
          <a:lstStyle/>
          <a:p>
            <a:r>
              <a:rPr lang="ko-KR" altLang="en-US" sz="4000" b="1"/>
              <a:t>사업감사에 대한 답변</a:t>
            </a:r>
            <a:endParaRPr lang="ko-KR" altLang="en-US" sz="40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49A4E400-E6D7-4CEF-89D9-53EFCC226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1136"/>
            <a:ext cx="7886700" cy="4767086"/>
          </a:xfrm>
        </p:spPr>
        <p:txBody>
          <a:bodyPr>
            <a:noAutofit/>
          </a:bodyPr>
          <a:lstStyle/>
          <a:p>
            <a:pPr marL="457200" indent="-457200" fontAlgn="base">
              <a:buAutoNum type="arabicPeriod"/>
            </a:pPr>
            <a:r>
              <a:rPr lang="ko-KR" altLang="en-US" sz="2000" b="1">
                <a:latin typeface="+mn-ea"/>
              </a:rPr>
              <a:t>정관의 정합성 제고</a:t>
            </a:r>
            <a:endParaRPr lang="en-US" altLang="ko-KR" sz="2000" b="1">
              <a:latin typeface="+mn-ea"/>
            </a:endParaRPr>
          </a:p>
          <a:p>
            <a:pPr marL="0" indent="0" fontAlgn="base">
              <a:buNone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임원의 임기만료 시점이 정기 총회 시점보다 앞서 있어 임기 만료 전에 임시 총회를 개최해야 하는 번거로움이 발생하는 문제 </a:t>
            </a:r>
            <a:endParaRPr lang="en-US" altLang="ko-KR" sz="2000" b="1">
              <a:latin typeface="+mn-ea"/>
            </a:endParaRPr>
          </a:p>
          <a:p>
            <a:pPr marL="0" indent="0" fontAlgn="base">
              <a:buNone/>
            </a:pPr>
            <a:r>
              <a:rPr lang="ko-KR" altLang="en-US" sz="2000" b="1">
                <a:solidFill>
                  <a:srgbClr val="EB5A22"/>
                </a:solidFill>
                <a:latin typeface="+mn-ea"/>
              </a:rPr>
              <a:t>▶법률 검토를 거쳐 적절한 정관의 수정 여부를 행정적으로 어긋나는 일이 발생하지 않도록 하겠습니다</a:t>
            </a:r>
            <a:r>
              <a:rPr lang="en-US" altLang="ko-KR" sz="2000" b="1">
                <a:solidFill>
                  <a:srgbClr val="EB5A22"/>
                </a:solidFill>
                <a:latin typeface="+mn-ea"/>
              </a:rPr>
              <a:t>.</a:t>
            </a:r>
            <a:endParaRPr lang="ko-KR" altLang="en-US" sz="2000" b="1">
              <a:solidFill>
                <a:srgbClr val="EB5A22"/>
              </a:solidFill>
              <a:latin typeface="+mn-ea"/>
            </a:endParaRPr>
          </a:p>
          <a:p>
            <a:pPr marL="0" indent="0">
              <a:buNone/>
            </a:pPr>
            <a:endParaRPr lang="en-US" altLang="ko-KR" sz="2000" b="1">
              <a:latin typeface="+mn-ea"/>
            </a:endParaRPr>
          </a:p>
          <a:p>
            <a:pPr marL="0" indent="0">
              <a:buNone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이사장 유고시의 대행체제 조항이 통일성이 부족하다 </a:t>
            </a:r>
            <a:r>
              <a:rPr lang="en-US" altLang="ko-KR" sz="2000" b="1">
                <a:latin typeface="+mn-ea"/>
              </a:rPr>
              <a:t> </a:t>
            </a:r>
          </a:p>
          <a:p>
            <a:pPr marL="0" indent="0">
              <a:buNone/>
            </a:pPr>
            <a:r>
              <a:rPr lang="ko-KR" altLang="en-US" sz="2000" b="1">
                <a:solidFill>
                  <a:srgbClr val="EB5A22"/>
                </a:solidFill>
                <a:latin typeface="+mn-ea"/>
              </a:rPr>
              <a:t>▶ 제</a:t>
            </a:r>
            <a:r>
              <a:rPr lang="en-US" altLang="ko-KR" sz="2000" b="1">
                <a:solidFill>
                  <a:srgbClr val="EB5A22"/>
                </a:solidFill>
                <a:latin typeface="+mn-ea"/>
              </a:rPr>
              <a:t>27</a:t>
            </a:r>
            <a:r>
              <a:rPr lang="ko-KR" altLang="en-US" sz="2000" b="1">
                <a:solidFill>
                  <a:srgbClr val="EB5A22"/>
                </a:solidFill>
                <a:latin typeface="+mn-ea"/>
              </a:rPr>
              <a:t>조의 경우 이사회소집의 특례 조항으로 이사장 및 이사장이 지정한 이사 모두가 이사회 소집을 거부할 때의 경우이므로 통일성이 없는 것이 마땅하다는 법률 검토를 받았습니다</a:t>
            </a:r>
            <a:r>
              <a:rPr lang="en-US" altLang="ko-KR" sz="2000" b="1">
                <a:solidFill>
                  <a:srgbClr val="EB5A22"/>
                </a:solidFill>
                <a:latin typeface="+mn-ea"/>
              </a:rPr>
              <a:t>. </a:t>
            </a:r>
          </a:p>
          <a:p>
            <a:pPr marL="0" indent="0">
              <a:buNone/>
            </a:pPr>
            <a:endParaRPr lang="en-US" altLang="ko-KR" sz="2000" b="1">
              <a:latin typeface="+mn-ea"/>
            </a:endParaRPr>
          </a:p>
          <a:p>
            <a:pPr marL="0" indent="0">
              <a:buNone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상임이사의 수를 정관에 지정하고 있어 실무지도력의 변화가 있을 시 정관 개정이 필요하다</a:t>
            </a:r>
            <a:endParaRPr lang="en-US" altLang="ko-KR" sz="2000" b="1">
              <a:latin typeface="+mn-ea"/>
            </a:endParaRPr>
          </a:p>
          <a:p>
            <a:pPr marL="0" indent="0">
              <a:buNone/>
            </a:pPr>
            <a:r>
              <a:rPr lang="ko-KR" altLang="en-US" sz="2000" b="1">
                <a:solidFill>
                  <a:srgbClr val="EB5A22"/>
                </a:solidFill>
                <a:latin typeface="+mn-ea"/>
              </a:rPr>
              <a:t>▶ 차기 총회 전에 개정안을 마련하도록 하겠습니다</a:t>
            </a:r>
            <a:r>
              <a:rPr lang="en-US" altLang="ko-KR" sz="2000" b="1">
                <a:solidFill>
                  <a:srgbClr val="EB5A22"/>
                </a:solidFill>
                <a:latin typeface="+mn-ea"/>
              </a:rPr>
              <a:t>. </a:t>
            </a:r>
            <a:endParaRPr lang="ko-KR" altLang="en-US" sz="2000" b="1">
              <a:solidFill>
                <a:srgbClr val="EB5A2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95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C36D3F1-0F0C-4EDA-BE0E-13C8867B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/>
              <a:t>사업감사에 대한 답변</a:t>
            </a:r>
            <a:endParaRPr lang="ko-KR" altLang="en-US" sz="40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49A4E400-E6D7-4CEF-89D9-53EFCC226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6708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2000" b="1">
                <a:latin typeface="+mn-ea"/>
              </a:rPr>
              <a:t>2. </a:t>
            </a:r>
            <a:r>
              <a:rPr lang="ko-KR" altLang="en-US" sz="2000" b="1">
                <a:latin typeface="+mn-ea"/>
              </a:rPr>
              <a:t>상임이사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대표</a:t>
            </a:r>
            <a:r>
              <a:rPr lang="en-US" altLang="ko-KR" sz="2000" b="1">
                <a:latin typeface="+mn-ea"/>
              </a:rPr>
              <a:t>) </a:t>
            </a:r>
            <a:r>
              <a:rPr lang="ko-KR" altLang="en-US" sz="2000" b="1">
                <a:latin typeface="+mn-ea"/>
              </a:rPr>
              <a:t>선임 절차에 대해 내규 마련 </a:t>
            </a:r>
          </a:p>
          <a:p>
            <a:pPr marL="0" indent="0" fontAlgn="base">
              <a:buNone/>
            </a:pPr>
            <a:endParaRPr lang="en-US" altLang="ko-KR" sz="2000" b="1">
              <a:latin typeface="+mn-ea"/>
            </a:endParaRPr>
          </a:p>
          <a:p>
            <a:pPr marL="0" indent="0" fontAlgn="base">
              <a:buNone/>
            </a:pPr>
            <a:r>
              <a:rPr lang="ko-KR" altLang="en-US" sz="2000" b="1">
                <a:latin typeface="+mn-ea"/>
              </a:rPr>
              <a:t>정관에는 상임이사 선임을 이사장이 임명권을 갖는다는 것 외에 구체적인 자격이나 선임 절차까지 정하고 있지 않아 회원들의 총의가 그 선임과정에 충분히 반영될 수 있는 하위 규정 마련의 필요 지적에 대해 잘 이해를 했습니다</a:t>
            </a:r>
            <a:r>
              <a:rPr lang="en-US" altLang="ko-KR" sz="2000" b="1">
                <a:latin typeface="+mn-ea"/>
              </a:rPr>
              <a:t>. </a:t>
            </a:r>
          </a:p>
          <a:p>
            <a:pPr marL="0" indent="0" fontAlgn="base">
              <a:buNone/>
            </a:pPr>
            <a:r>
              <a:rPr lang="ko-KR" altLang="en-US" sz="2000" b="1">
                <a:solidFill>
                  <a:srgbClr val="EB5A22"/>
                </a:solidFill>
                <a:latin typeface="+mn-ea"/>
              </a:rPr>
              <a:t>▶ 다른 기관들의 모범적 사례를 참고하여 하위 내규 마련 필요 여부 및 구체적 조항 마련에 대해 차기 총회 전까지 정비하겠습니다</a:t>
            </a:r>
            <a:r>
              <a:rPr lang="en-US" altLang="ko-KR" sz="2000" b="1">
                <a:solidFill>
                  <a:srgbClr val="EB5A22"/>
                </a:solidFill>
                <a:latin typeface="+mn-ea"/>
              </a:rPr>
              <a:t>. </a:t>
            </a:r>
            <a:endParaRPr lang="ko-KR" altLang="en-US" sz="2000" b="1">
              <a:solidFill>
                <a:srgbClr val="EB5A22"/>
              </a:solidFill>
              <a:latin typeface="+mn-ea"/>
            </a:endParaRPr>
          </a:p>
          <a:p>
            <a:pPr marL="0" indent="0">
              <a:buNone/>
            </a:pPr>
            <a:endParaRPr lang="ko-KR" altLang="en-US" sz="20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21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>
            <a:extLst>
              <a:ext uri="{FF2B5EF4-FFF2-40B4-BE49-F238E27FC236}">
                <a16:creationId xmlns:a16="http://schemas.microsoft.com/office/drawing/2014/main" xmlns="" id="{0BBA2C16-F108-4780-BE49-59B889FF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solidFill>
            <a:srgbClr val="EF821E"/>
          </a:solidFill>
        </p:spPr>
        <p:txBody>
          <a:bodyPr anchor="ctr">
            <a:normAutofit/>
          </a:bodyPr>
          <a:lstStyle/>
          <a:p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신년 </a:t>
            </a:r>
            <a: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80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계획 발표</a:t>
            </a:r>
            <a:endParaRPr lang="ko-KR" altLang="en-US" sz="80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A0EC8A-3BEF-4C39-869D-BFC0E6F8E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0" t="10370" r="41012" b="73862"/>
          <a:stretch/>
        </p:blipFill>
        <p:spPr bwMode="auto">
          <a:xfrm>
            <a:off x="2402114" y="966368"/>
            <a:ext cx="4339771" cy="216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8929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147510" y="2603170"/>
            <a:ext cx="53285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8800" b="1" dirty="0">
                <a:solidFill>
                  <a:srgbClr val="FF6600"/>
                </a:solidFill>
              </a:rPr>
              <a:t>우리 현실</a:t>
            </a:r>
            <a:endParaRPr lang="en-US" altLang="ko-KR" sz="8800" b="1" dirty="0">
              <a:solidFill>
                <a:srgbClr val="FF6600"/>
              </a:solidFill>
            </a:endParaRPr>
          </a:p>
          <a:p>
            <a:pPr fontAlgn="base"/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8987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7F6A057-7329-4BCA-A850-A27E82F8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4800" b="1" dirty="0"/>
              <a:t>‘가치</a:t>
            </a:r>
            <a:r>
              <a:rPr lang="en-US" altLang="ko-KR" sz="4800" b="1" dirty="0"/>
              <a:t>TF </a:t>
            </a:r>
            <a:r>
              <a:rPr lang="ko-KR" altLang="en-US" sz="4800" b="1" dirty="0"/>
              <a:t>워크숍’</a:t>
            </a:r>
            <a:r>
              <a:rPr lang="en-US" altLang="ko-KR" sz="4800" b="1" dirty="0"/>
              <a:t>- </a:t>
            </a:r>
            <a:r>
              <a:rPr lang="ko-KR" altLang="en-US" sz="4800" b="1" dirty="0"/>
              <a:t>우리 현실</a:t>
            </a:r>
            <a:endParaRPr lang="ko-KR" altLang="en-US" sz="48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E2939531-E79F-4109-AC61-4432A96A58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84" t="20600" r="33431" b="6601"/>
          <a:stretch/>
        </p:blipFill>
        <p:spPr>
          <a:xfrm>
            <a:off x="1939929" y="1690690"/>
            <a:ext cx="5081760" cy="458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907704" y="2631683"/>
            <a:ext cx="53285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8800" b="1" dirty="0">
                <a:solidFill>
                  <a:srgbClr val="FF6600"/>
                </a:solidFill>
              </a:rPr>
              <a:t>사업 기조</a:t>
            </a:r>
            <a:endParaRPr lang="en-US" altLang="ko-KR" sz="8800" b="1" dirty="0">
              <a:solidFill>
                <a:srgbClr val="FF6600"/>
              </a:solidFill>
            </a:endParaRPr>
          </a:p>
          <a:p>
            <a:pPr fontAlgn="base"/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088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71599" y="548680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4000" b="1" dirty="0"/>
              <a:t>1. 2022</a:t>
            </a:r>
            <a:r>
              <a:rPr lang="ko-KR" altLang="en-US" sz="4000" b="1" dirty="0"/>
              <a:t>년 </a:t>
            </a:r>
            <a:r>
              <a:rPr lang="en-US" altLang="ko-KR" sz="4000" b="1" dirty="0"/>
              <a:t>7</a:t>
            </a:r>
            <a:r>
              <a:rPr lang="ko-KR" altLang="en-US" sz="4000" b="1" dirty="0"/>
              <a:t>대 공약</a:t>
            </a:r>
            <a:r>
              <a:rPr lang="en-US" altLang="ko-KR" sz="4000" b="1" dirty="0"/>
              <a:t>, </a:t>
            </a:r>
            <a:r>
              <a:rPr lang="ko-KR" altLang="en-US" sz="4000" b="1" dirty="0"/>
              <a:t>실현 시기 일정은 조정하고</a:t>
            </a:r>
            <a:r>
              <a:rPr lang="en-US" altLang="ko-KR" sz="4000" b="1" dirty="0"/>
              <a:t>, </a:t>
            </a:r>
            <a:r>
              <a:rPr lang="ko-KR" altLang="en-US" sz="4000" b="1" dirty="0"/>
              <a:t>공약 내용의 기조 일부 재조정해 지속 추진</a:t>
            </a:r>
          </a:p>
        </p:txBody>
      </p:sp>
      <p:pic>
        <p:nvPicPr>
          <p:cNvPr id="3" name="_x222849072" descr="EMB0000028c04a2">
            <a:extLst>
              <a:ext uri="{FF2B5EF4-FFF2-40B4-BE49-F238E27FC236}">
                <a16:creationId xmlns:a16="http://schemas.microsoft.com/office/drawing/2014/main" xmlns="" id="{79356757-41BC-49F9-9FB1-23E62402D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6387" b="27335"/>
          <a:stretch>
            <a:fillRect/>
          </a:stretch>
        </p:blipFill>
        <p:spPr bwMode="auto">
          <a:xfrm>
            <a:off x="1608383" y="2761086"/>
            <a:ext cx="6095801" cy="354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766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CB0DB86-2612-4FEF-813E-A3F6A94B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b="1" dirty="0"/>
              <a:t>2.</a:t>
            </a:r>
            <a:r>
              <a:rPr lang="ko-KR" altLang="en-US" sz="4000" b="1" dirty="0"/>
              <a:t>리더십 전환기 대비①</a:t>
            </a:r>
            <a:r>
              <a:rPr lang="en-US" altLang="ko-KR" sz="4000" b="1" dirty="0"/>
              <a:t>: </a:t>
            </a:r>
            <a:r>
              <a:rPr lang="ko-KR" altLang="en-US" sz="4000" b="1" dirty="0"/>
              <a:t>조직 정비</a:t>
            </a:r>
          </a:p>
        </p:txBody>
      </p:sp>
      <p:pic>
        <p:nvPicPr>
          <p:cNvPr id="4" name="내용 개체 틀 4">
            <a:extLst>
              <a:ext uri="{FF2B5EF4-FFF2-40B4-BE49-F238E27FC236}">
                <a16:creationId xmlns:a16="http://schemas.microsoft.com/office/drawing/2014/main" xmlns="" id="{405691C1-0DB2-4773-A360-A3AA105E2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4" y="2082251"/>
            <a:ext cx="2864859" cy="190990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604E6D3C-D0D5-48CC-B896-86130D7744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1" r="7107"/>
          <a:stretch/>
        </p:blipFill>
        <p:spPr>
          <a:xfrm rot="16200000">
            <a:off x="1245831" y="3736051"/>
            <a:ext cx="2023365" cy="2864859"/>
          </a:xfrm>
          <a:prstGeom prst="rect">
            <a:avLst/>
          </a:prstGeom>
        </p:spPr>
      </p:pic>
      <p:pic>
        <p:nvPicPr>
          <p:cNvPr id="8" name="Picture 4" descr="http://noworryserver.ipdisk.co.kr/publist/HDD2/Pund/2019/8O1A6186-30105.jpg">
            <a:extLst>
              <a:ext uri="{FF2B5EF4-FFF2-40B4-BE49-F238E27FC236}">
                <a16:creationId xmlns:a16="http://schemas.microsoft.com/office/drawing/2014/main" xmlns="" id="{262AECCB-38F3-4457-9196-783715030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r="14879"/>
          <a:stretch/>
        </p:blipFill>
        <p:spPr bwMode="auto">
          <a:xfrm>
            <a:off x="4215263" y="2071054"/>
            <a:ext cx="4432026" cy="410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9D13B6FA-42F7-4BA3-AB8C-EFD1F7A760EE}"/>
              </a:ext>
            </a:extLst>
          </p:cNvPr>
          <p:cNvSpPr/>
          <p:nvPr/>
        </p:nvSpPr>
        <p:spPr>
          <a:xfrm>
            <a:off x="628650" y="6314638"/>
            <a:ext cx="3413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2008</a:t>
            </a:r>
            <a:r>
              <a:rPr lang="ko-KR" altLang="en-US" b="1" dirty="0"/>
              <a:t>년 창립총회 </a:t>
            </a:r>
            <a:r>
              <a:rPr lang="en-US" altLang="ko-KR" b="1" dirty="0"/>
              <a:t>: </a:t>
            </a:r>
            <a:r>
              <a:rPr lang="ko-KR" altLang="en-US" b="1" dirty="0"/>
              <a:t>푸르른 시절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D04CEB6-88BC-4EDA-A8C8-A81F5874934D}"/>
              </a:ext>
            </a:extLst>
          </p:cNvPr>
          <p:cNvSpPr/>
          <p:nvPr/>
        </p:nvSpPr>
        <p:spPr>
          <a:xfrm>
            <a:off x="4572000" y="6294814"/>
            <a:ext cx="3821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2019</a:t>
            </a:r>
            <a:r>
              <a:rPr lang="ko-KR" altLang="en-US" b="1" dirty="0"/>
              <a:t>년 </a:t>
            </a:r>
            <a:r>
              <a:rPr lang="en-US" altLang="ko-KR" b="1" dirty="0"/>
              <a:t>: </a:t>
            </a:r>
            <a:r>
              <a:rPr lang="ko-KR" altLang="en-US" b="1" dirty="0"/>
              <a:t>그로부터 </a:t>
            </a:r>
            <a:r>
              <a:rPr lang="en-US" altLang="ko-KR" b="1" dirty="0"/>
              <a:t>11</a:t>
            </a:r>
            <a:r>
              <a:rPr lang="ko-KR" altLang="en-US" b="1" dirty="0"/>
              <a:t>년이 흘렀다</a:t>
            </a:r>
            <a:r>
              <a:rPr lang="en-US" altLang="ko-KR" b="1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63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A246CA4-D7B3-4C26-8E1A-42751DD2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400" y="1772816"/>
            <a:ext cx="7674024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b="1" dirty="0"/>
              <a:t>현 대표들 임기가 </a:t>
            </a:r>
            <a:r>
              <a:rPr lang="en-US" altLang="ko-KR" b="1" dirty="0"/>
              <a:t>2020</a:t>
            </a:r>
            <a:r>
              <a:rPr lang="ko-KR" altLang="en-US" b="1" dirty="0"/>
              <a:t>년 </a:t>
            </a:r>
            <a:r>
              <a:rPr lang="en-US" altLang="ko-KR" b="1" dirty="0"/>
              <a:t>2</a:t>
            </a:r>
            <a:r>
              <a:rPr lang="ko-KR" altLang="en-US" b="1" dirty="0"/>
              <a:t>월로 종료</a:t>
            </a:r>
            <a:r>
              <a:rPr lang="en-US" altLang="ko-KR" b="1"/>
              <a:t>, </a:t>
            </a:r>
            <a:r>
              <a:rPr lang="ko-KR" altLang="en-US" b="1"/>
              <a:t>총 </a:t>
            </a:r>
            <a:r>
              <a:rPr lang="en-US" altLang="ko-KR" b="1" dirty="0"/>
              <a:t>12</a:t>
            </a:r>
            <a:r>
              <a:rPr lang="ko-KR" altLang="en-US" b="1" dirty="0"/>
              <a:t>년 임기 수행한 셈이며</a:t>
            </a:r>
            <a:r>
              <a:rPr lang="en-US" altLang="ko-KR" b="1" dirty="0"/>
              <a:t>, </a:t>
            </a:r>
            <a:r>
              <a:rPr lang="ko-KR" altLang="en-US" b="1" dirty="0"/>
              <a:t>이에 발맞추어 멀지 않은 시일 내 리더십 이양 등 전환 위한 과정을 밟아야 함</a:t>
            </a:r>
            <a:r>
              <a:rPr lang="en-US" altLang="ko-KR" b="1" dirty="0"/>
              <a:t>. </a:t>
            </a:r>
            <a:r>
              <a:rPr lang="ko-KR" altLang="en-US" b="1" dirty="0"/>
              <a:t>대표들이 늙어가면서 단체도 늙거나 다음 세대 리더십들이 성장할 기회를 막아서는 안될 것임</a:t>
            </a:r>
            <a:r>
              <a:rPr lang="en-US" altLang="ko-KR" b="1" dirty="0"/>
              <a:t>. </a:t>
            </a:r>
            <a:endParaRPr lang="ko-KR" altLang="en-US" b="1" dirty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1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A246CA4-D7B3-4C26-8E1A-42751DD2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811395"/>
            <a:ext cx="8460432" cy="2981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■ </a:t>
            </a:r>
            <a:r>
              <a:rPr lang="en-US" altLang="ko-KR" b="1" dirty="0"/>
              <a:t>2019</a:t>
            </a:r>
            <a:r>
              <a:rPr lang="ko-KR" altLang="en-US" b="1"/>
              <a:t>년에는 </a:t>
            </a:r>
            <a:endParaRPr lang="en-US" altLang="ko-KR" b="1"/>
          </a:p>
          <a:p>
            <a:pPr marL="0" indent="0">
              <a:buNone/>
            </a:pPr>
            <a:endParaRPr lang="en-US" altLang="ko-KR" b="1"/>
          </a:p>
          <a:p>
            <a:pPr marL="0" indent="0">
              <a:buNone/>
            </a:pPr>
            <a:r>
              <a:rPr lang="ko-KR" altLang="en-US" b="1"/>
              <a:t>▲</a:t>
            </a:r>
            <a:r>
              <a:rPr lang="ko-KR" altLang="en-US" b="1" dirty="0"/>
              <a:t>우리 단체 비전</a:t>
            </a:r>
            <a:r>
              <a:rPr lang="en-US" altLang="ko-KR" b="1" dirty="0"/>
              <a:t>, </a:t>
            </a:r>
            <a:r>
              <a:rPr lang="ko-KR" altLang="en-US" b="1" dirty="0"/>
              <a:t>미션</a:t>
            </a:r>
            <a:r>
              <a:rPr lang="en-US" altLang="ko-KR" b="1" dirty="0"/>
              <a:t>, </a:t>
            </a:r>
            <a:r>
              <a:rPr lang="ko-KR" altLang="en-US" b="1" dirty="0"/>
              <a:t>핵심 가치를 정확히 세우고</a:t>
            </a:r>
            <a:r>
              <a:rPr lang="en-US" altLang="ko-KR" b="1"/>
              <a:t>, </a:t>
            </a:r>
          </a:p>
          <a:p>
            <a:pPr marL="0" indent="0">
              <a:buNone/>
            </a:pPr>
            <a:r>
              <a:rPr lang="ko-KR" altLang="en-US" b="1"/>
              <a:t>▲</a:t>
            </a:r>
            <a:r>
              <a:rPr lang="en-US" altLang="ko-KR" b="1" dirty="0"/>
              <a:t>10</a:t>
            </a:r>
            <a:r>
              <a:rPr lang="ko-KR" altLang="en-US" b="1" dirty="0"/>
              <a:t>년 플랜을 준비하여</a:t>
            </a:r>
            <a:r>
              <a:rPr lang="en-US" altLang="ko-KR" b="1" dirty="0"/>
              <a:t>, </a:t>
            </a:r>
            <a:r>
              <a:rPr lang="ko-KR" altLang="en-US" b="1" dirty="0"/>
              <a:t>미션과 핵심 가치가 중심이 되는 조직 형태를 취하고</a:t>
            </a:r>
            <a:r>
              <a:rPr lang="en-US" altLang="ko-KR" b="1"/>
              <a:t>, </a:t>
            </a:r>
          </a:p>
          <a:p>
            <a:pPr marL="0" indent="0">
              <a:buNone/>
            </a:pPr>
            <a:r>
              <a:rPr lang="ko-KR" altLang="en-US" b="1"/>
              <a:t>▲</a:t>
            </a:r>
            <a:r>
              <a:rPr lang="ko-KR" altLang="en-US" b="1" dirty="0"/>
              <a:t>새로운 리더십을 준비해야 할 때임</a:t>
            </a:r>
            <a:r>
              <a:rPr lang="en-US" altLang="ko-KR" b="1" dirty="0"/>
              <a:t>.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5D73957-E140-469A-ABD3-E3F19BA41C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760" y="4107907"/>
            <a:ext cx="3312368" cy="220824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FAD060CF-E7F3-4C34-9B94-5248D1E3F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160" y="4118598"/>
            <a:ext cx="2915816" cy="218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899C5F3-7715-4B58-8289-686AB9775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75" y="1268760"/>
            <a:ext cx="8229600" cy="377301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/>
              <a:t>■ 내부적으로는 상근 직원들의 역량을 더욱 끌어올려 창업자들에 의존하는 관성을 해소하고 각 국장과 팀장 책임 하에 </a:t>
            </a:r>
            <a:r>
              <a:rPr lang="ko-KR" altLang="en-US" b="1" dirty="0" err="1"/>
              <a:t>국별</a:t>
            </a:r>
            <a:r>
              <a:rPr lang="ko-KR" altLang="en-US" b="1" dirty="0"/>
              <a:t> 자율적 업무 추진 및 책무성이 제고되도록 힘씀</a:t>
            </a:r>
            <a:r>
              <a:rPr lang="en-US" altLang="ko-KR" b="1" dirty="0"/>
              <a:t>. </a:t>
            </a:r>
          </a:p>
          <a:p>
            <a:pPr marL="0" indent="0" fontAlgn="base">
              <a:buNone/>
            </a:pPr>
            <a:r>
              <a:rPr lang="en-US" altLang="ko-KR" b="1" dirty="0"/>
              <a:t>2018</a:t>
            </a:r>
            <a:r>
              <a:rPr lang="ko-KR" altLang="en-US" b="1" dirty="0"/>
              <a:t>년의 경우에도</a:t>
            </a:r>
            <a:r>
              <a:rPr lang="en-US" altLang="ko-KR" b="1" dirty="0"/>
              <a:t>, </a:t>
            </a:r>
            <a:r>
              <a:rPr lang="ko-KR" altLang="en-US" b="1" dirty="0"/>
              <a:t>각 </a:t>
            </a:r>
            <a:r>
              <a:rPr lang="ko-KR" altLang="en-US" b="1" dirty="0" err="1"/>
              <a:t>국별</a:t>
            </a:r>
            <a:r>
              <a:rPr lang="ko-KR" altLang="en-US" b="1" dirty="0"/>
              <a:t> 자율성의 정도가 이전보다 많이 신장된 것으로 이해함</a:t>
            </a:r>
            <a:r>
              <a:rPr lang="en-US" altLang="ko-KR" b="1" dirty="0"/>
              <a:t>. </a:t>
            </a:r>
            <a:r>
              <a:rPr lang="ko-KR" altLang="en-US" b="1" dirty="0"/>
              <a:t>그 기조를 올해도 유지할 것임</a:t>
            </a:r>
            <a:r>
              <a:rPr lang="en-US" altLang="ko-KR" b="1" dirty="0"/>
              <a:t>. </a:t>
            </a:r>
            <a:endParaRPr lang="ko-KR" altLang="en-US" dirty="0"/>
          </a:p>
        </p:txBody>
      </p:sp>
      <p:pic>
        <p:nvPicPr>
          <p:cNvPr id="3074" name="Picture 2" descr="ëíë¤ì ë§ì°ì¤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13" y="4973644"/>
            <a:ext cx="2376264" cy="117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ë¶ê·¹ì±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078" name="Picture 6" descr="íì¼:external/www.worldweb.co.kr/13602399305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408" y="4973644"/>
            <a:ext cx="1858899" cy="114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59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899C5F3-7715-4B58-8289-686AB9775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290891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/>
              <a:t>■ </a:t>
            </a:r>
            <a:r>
              <a:rPr lang="ko-KR" altLang="en-US" b="1" dirty="0">
                <a:solidFill>
                  <a:srgbClr val="FF6600"/>
                </a:solidFill>
              </a:rPr>
              <a:t>미션과 핵심 가치</a:t>
            </a:r>
            <a:r>
              <a:rPr lang="ko-KR" altLang="en-US" b="1" dirty="0"/>
              <a:t>에 따른 조직 운영 선순환 체제 유지</a:t>
            </a:r>
            <a:r>
              <a:rPr lang="en-US" altLang="ko-KR" b="1" dirty="0"/>
              <a:t>,</a:t>
            </a:r>
            <a:r>
              <a:rPr lang="ko-KR" altLang="en-US" b="1"/>
              <a:t>역량 강화 </a:t>
            </a:r>
            <a:r>
              <a:rPr lang="en-US" altLang="ko-KR" b="1"/>
              <a:t>- </a:t>
            </a:r>
            <a:r>
              <a:rPr lang="ko-KR" altLang="en-US" b="1" dirty="0" err="1"/>
              <a:t>오규덕</a:t>
            </a:r>
            <a:r>
              <a:rPr lang="ko-KR" altLang="en-US" b="1" dirty="0"/>
              <a:t> 대표 통한 </a:t>
            </a:r>
            <a:r>
              <a:rPr lang="ko-KR" altLang="en-US" b="1"/>
              <a:t>지원</a:t>
            </a:r>
            <a:r>
              <a:rPr lang="en-US" altLang="ko-KR" b="1"/>
              <a:t>.</a:t>
            </a:r>
          </a:p>
          <a:p>
            <a:pPr marL="0" indent="0" fontAlgn="base">
              <a:buNone/>
            </a:pPr>
            <a:endParaRPr lang="en-US" altLang="ko-KR" b="1" dirty="0"/>
          </a:p>
          <a:p>
            <a:pPr marL="0" indent="0" fontAlgn="base">
              <a:buNone/>
            </a:pPr>
            <a:r>
              <a:rPr lang="en-US" altLang="ko-KR" b="1" dirty="0"/>
              <a:t>-</a:t>
            </a:r>
            <a:r>
              <a:rPr lang="ko-KR" altLang="en-US" b="1" dirty="0"/>
              <a:t>채용 기준</a:t>
            </a:r>
            <a:r>
              <a:rPr lang="en-US" altLang="ko-KR" b="1" dirty="0"/>
              <a:t>, </a:t>
            </a:r>
            <a:r>
              <a:rPr lang="ko-KR" altLang="en-US" b="1" dirty="0"/>
              <a:t>스텝들에게 요구되는 기준</a:t>
            </a:r>
            <a:r>
              <a:rPr lang="en-US" altLang="ko-KR" b="1" dirty="0"/>
              <a:t>,</a:t>
            </a:r>
          </a:p>
          <a:p>
            <a:pPr marL="0" indent="0" fontAlgn="base">
              <a:buNone/>
            </a:pPr>
            <a:r>
              <a:rPr lang="en-US" altLang="ko-KR" b="1" dirty="0"/>
              <a:t> </a:t>
            </a:r>
            <a:r>
              <a:rPr lang="ko-KR" altLang="en-US" b="1" dirty="0"/>
              <a:t>국장에 의한 분기별 국원 평가 및 상담</a:t>
            </a:r>
            <a:endParaRPr lang="en-US" altLang="ko-KR" b="1" dirty="0"/>
          </a:p>
          <a:p>
            <a:pPr marL="0" indent="0" fontAlgn="base">
              <a:buNone/>
            </a:pPr>
            <a:r>
              <a:rPr lang="en-US" altLang="ko-KR" b="1" dirty="0"/>
              <a:t>-</a:t>
            </a:r>
            <a:r>
              <a:rPr lang="ko-KR" altLang="en-US" b="1" dirty="0"/>
              <a:t>핵심 가치를 </a:t>
            </a:r>
            <a:r>
              <a:rPr lang="ko-KR" altLang="en-US" b="1" dirty="0" err="1"/>
              <a:t>내면화하는</a:t>
            </a:r>
            <a:r>
              <a:rPr lang="ko-KR" altLang="en-US" b="1" dirty="0"/>
              <a:t> 학습 공동체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29D71BEC-E77C-44AF-8054-94EFE01429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291" y="4080027"/>
            <a:ext cx="3384376" cy="22562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BD7E4BB4-19F1-47B8-9D51-39D94D6DE9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691" y="4080026"/>
            <a:ext cx="3008332" cy="225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xmlns="" id="{0172E3DD-F57F-494E-AD4E-E8FBD3238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819904"/>
              </p:ext>
            </p:extLst>
          </p:nvPr>
        </p:nvGraphicFramePr>
        <p:xfrm>
          <a:off x="434913" y="2157843"/>
          <a:ext cx="8246243" cy="3839972"/>
        </p:xfrm>
        <a:graphic>
          <a:graphicData uri="http://schemas.openxmlformats.org/drawingml/2006/table">
            <a:tbl>
              <a:tblPr/>
              <a:tblGrid>
                <a:gridCol w="691392">
                  <a:extLst>
                    <a:ext uri="{9D8B030D-6E8A-4147-A177-3AD203B41FA5}">
                      <a16:colId xmlns:a16="http://schemas.microsoft.com/office/drawing/2014/main" xmlns="" val="3371697510"/>
                    </a:ext>
                  </a:extLst>
                </a:gridCol>
                <a:gridCol w="2418406">
                  <a:extLst>
                    <a:ext uri="{9D8B030D-6E8A-4147-A177-3AD203B41FA5}">
                      <a16:colId xmlns:a16="http://schemas.microsoft.com/office/drawing/2014/main" xmlns="" val="897026378"/>
                    </a:ext>
                  </a:extLst>
                </a:gridCol>
                <a:gridCol w="2607733">
                  <a:extLst>
                    <a:ext uri="{9D8B030D-6E8A-4147-A177-3AD203B41FA5}">
                      <a16:colId xmlns:a16="http://schemas.microsoft.com/office/drawing/2014/main" xmlns="" val="2802550013"/>
                    </a:ext>
                  </a:extLst>
                </a:gridCol>
                <a:gridCol w="2528712">
                  <a:extLst>
                    <a:ext uri="{9D8B030D-6E8A-4147-A177-3AD203B41FA5}">
                      <a16:colId xmlns:a16="http://schemas.microsoft.com/office/drawing/2014/main" xmlns="" val="30745973"/>
                    </a:ext>
                  </a:extLst>
                </a:gridCol>
              </a:tblGrid>
              <a:tr h="5986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1~2</a:t>
                      </a:r>
                      <a:r>
                        <a:rPr lang="ko-KR" altLang="en-US" sz="20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3~6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7~9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8122926"/>
                  </a:ext>
                </a:extLst>
              </a:tr>
              <a:tr h="324134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가치 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TF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▲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미션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핵심 가치 정리 및 그에 근거한 </a:t>
                      </a:r>
                      <a:r>
                        <a:rPr lang="ko-KR" altLang="en-US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규범</a:t>
                      </a:r>
                      <a:r>
                        <a:rPr lang="en-US" altLang="ko-KR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행동 수칙 정비</a:t>
                      </a:r>
                      <a:r>
                        <a:rPr lang="ko-KR" altLang="en-US" sz="2000" b="1" kern="0" spc="0" dirty="0">
                          <a:solidFill>
                            <a:srgbClr val="FF6699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완료►이사회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20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통과 처리</a:t>
                      </a:r>
                      <a:endParaRPr lang="en-US" altLang="ko-KR" sz="2000" b="1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▲</a:t>
                      </a:r>
                      <a:r>
                        <a:rPr lang="ko-KR" altLang="en-US" sz="2000" b="1" kern="0" spc="-9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핵심 회원들 워크숍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▲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주년 시점에서 회원 및 시민들 참여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“</a:t>
                      </a:r>
                      <a:r>
                        <a:rPr lang="ko-KR" altLang="en-US" sz="2000" b="1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사교육걱정없는세상에</a:t>
                      </a: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바란다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” 공청회</a:t>
                      </a:r>
                      <a:endParaRPr lang="en-US" altLang="ko-KR" sz="2000" b="1" kern="0" spc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▲</a:t>
                      </a:r>
                      <a:r>
                        <a:rPr lang="ko-KR" altLang="en-US" sz="2000" b="1" kern="0" spc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새로운 </a:t>
                      </a:r>
                      <a:r>
                        <a:rPr lang="en-US" altLang="ko-KR" sz="2000" b="1" kern="0" spc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2000" b="1" kern="0" spc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년 플랜 </a:t>
                      </a:r>
                      <a:r>
                        <a:rPr lang="ko-KR" altLang="en-US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준비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▲</a:t>
                      </a:r>
                      <a:r>
                        <a:rPr lang="ko-KR" altLang="en-US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새로운 </a:t>
                      </a:r>
                      <a:r>
                        <a:rPr lang="en-US" altLang="ko-KR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20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년 플랜 확정 및 새로운 리더십 준비 </a:t>
                      </a:r>
                      <a:r>
                        <a:rPr lang="ko-KR" altLang="en-US" sz="2000" b="1" kern="0" spc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과정 발표</a:t>
                      </a:r>
                      <a:endParaRPr lang="en-US" altLang="ko-KR" sz="2000" b="1" kern="0" spc="0">
                        <a:solidFill>
                          <a:srgbClr val="FF66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>
                        <a:solidFill>
                          <a:srgbClr val="FF66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▲회원들 의견 수렴의 과정 거쳐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2020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년 총회발표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6305180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DBCD46CC-0D6C-4B2B-9001-CB37FB50795F}"/>
              </a:ext>
            </a:extLst>
          </p:cNvPr>
          <p:cNvSpPr/>
          <p:nvPr/>
        </p:nvSpPr>
        <p:spPr>
          <a:xfrm>
            <a:off x="779936" y="860185"/>
            <a:ext cx="7584127" cy="787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3190" indent="-123190" algn="just" fontAlgn="base">
              <a:lnSpc>
                <a:spcPct val="160000"/>
              </a:lnSpc>
            </a:pPr>
            <a:r>
              <a:rPr lang="ko-KR" altLang="en-US" sz="3200" b="1" kern="0" spc="-50" dirty="0">
                <a:solidFill>
                  <a:srgbClr val="000000"/>
                </a:solidFill>
                <a:latin typeface="한양신명조"/>
                <a:ea typeface="한양신명조"/>
              </a:rPr>
              <a:t>▣ 새로운 </a:t>
            </a:r>
            <a:r>
              <a:rPr lang="en-US" altLang="ko-KR" sz="3200" b="1" kern="0" spc="-50" dirty="0">
                <a:solidFill>
                  <a:srgbClr val="000000"/>
                </a:solidFill>
                <a:latin typeface="한양신명조"/>
                <a:ea typeface="한양신명조"/>
              </a:rPr>
              <a:t>10</a:t>
            </a:r>
            <a:r>
              <a:rPr lang="ko-KR" altLang="en-US" sz="3200" b="1" kern="0" spc="-50" dirty="0">
                <a:solidFill>
                  <a:srgbClr val="000000"/>
                </a:solidFill>
                <a:latin typeface="한양신명조"/>
                <a:ea typeface="한양신명조"/>
              </a:rPr>
              <a:t>년 플랜 및 리더십 발굴 일정표</a:t>
            </a:r>
            <a:endParaRPr lang="ko-KR" altLang="en-US" sz="3200" b="1" kern="0" spc="-50" dirty="0">
              <a:solidFill>
                <a:srgbClr val="000000"/>
              </a:solidFill>
              <a:latin typeface="한양신명조"/>
            </a:endParaRPr>
          </a:p>
        </p:txBody>
      </p:sp>
    </p:spTree>
    <p:extLst>
      <p:ext uri="{BB962C8B-B14F-4D97-AF65-F5344CB8AC3E}">
        <p14:creationId xmlns:p14="http://schemas.microsoft.com/office/powerpoint/2010/main" val="23883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84ACC79-6C8A-42DA-8450-D6B1FCEF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77" y="729302"/>
            <a:ext cx="3668464" cy="3888432"/>
          </a:xfrm>
        </p:spPr>
        <p:txBody>
          <a:bodyPr>
            <a:normAutofit/>
          </a:bodyPr>
          <a:lstStyle/>
          <a:p>
            <a:pPr algn="l"/>
            <a:r>
              <a:rPr lang="en-US" altLang="ko-KR" sz="4000" b="1" dirty="0"/>
              <a:t>3.</a:t>
            </a:r>
            <a:r>
              <a:rPr lang="ko-KR" altLang="en-US" sz="4000" b="1" dirty="0"/>
              <a:t>리더십 전환기 대비 ② </a:t>
            </a:r>
            <a:r>
              <a:rPr lang="en-US" altLang="ko-KR" sz="4000" b="1" dirty="0"/>
              <a:t>: </a:t>
            </a:r>
            <a:br>
              <a:rPr lang="en-US" altLang="ko-KR" sz="4000" b="1" dirty="0"/>
            </a:br>
            <a:r>
              <a:rPr lang="ko-KR" altLang="en-US" sz="4000" b="1" dirty="0">
                <a:solidFill>
                  <a:srgbClr val="FF6600"/>
                </a:solidFill>
              </a:rPr>
              <a:t>핵심 회원들이 운동의 </a:t>
            </a:r>
            <a:r>
              <a:rPr lang="ko-KR" altLang="en-US" sz="4000" b="1">
                <a:solidFill>
                  <a:srgbClr val="FF6600"/>
                </a:solidFill>
              </a:rPr>
              <a:t>실질 </a:t>
            </a:r>
            <a:r>
              <a:rPr lang="en-US" altLang="ko-KR" sz="4000" b="1">
                <a:solidFill>
                  <a:srgbClr val="FF6600"/>
                </a:solidFill>
              </a:rPr>
              <a:t/>
            </a:r>
            <a:br>
              <a:rPr lang="en-US" altLang="ko-KR" sz="4000" b="1">
                <a:solidFill>
                  <a:srgbClr val="FF6600"/>
                </a:solidFill>
              </a:rPr>
            </a:br>
            <a:r>
              <a:rPr lang="ko-KR" altLang="en-US" sz="4000" b="1">
                <a:solidFill>
                  <a:srgbClr val="FF6600"/>
                </a:solidFill>
              </a:rPr>
              <a:t>주체로 </a:t>
            </a:r>
            <a:r>
              <a:rPr lang="ko-KR" altLang="en-US" sz="4000" b="1" dirty="0">
                <a:solidFill>
                  <a:srgbClr val="FF6600"/>
                </a:solidFill>
              </a:rPr>
              <a:t>참여</a:t>
            </a:r>
            <a:r>
              <a:rPr lang="ko-KR" altLang="en-US" sz="4000" b="1" dirty="0"/>
              <a:t>하는 구조 확립</a:t>
            </a:r>
            <a:r>
              <a:rPr lang="en-US" altLang="ko-KR" sz="4000" b="1" dirty="0"/>
              <a:t>.</a:t>
            </a:r>
            <a:endParaRPr lang="ko-KR" altLang="en-US" sz="40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014311C-6AB0-45EA-8F58-2999FE00F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2336" y="5928443"/>
            <a:ext cx="3118142" cy="58304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sz="2800" b="1" dirty="0"/>
              <a:t>‘가치</a:t>
            </a:r>
            <a:r>
              <a:rPr lang="en-US" altLang="ko-KR" sz="2800" b="1" dirty="0"/>
              <a:t>TF </a:t>
            </a:r>
            <a:r>
              <a:rPr lang="ko-KR" altLang="en-US" sz="2800" b="1" dirty="0"/>
              <a:t>워크숍’ 중 </a:t>
            </a:r>
            <a:endParaRPr lang="en-US" altLang="ko-KR" sz="3600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F0987A81-F56E-4048-A1EC-2E4246D7A23F}"/>
              </a:ext>
            </a:extLst>
          </p:cNvPr>
          <p:cNvSpPr/>
          <p:nvPr/>
        </p:nvSpPr>
        <p:spPr>
          <a:xfrm>
            <a:off x="4860032" y="1700807"/>
            <a:ext cx="1008112" cy="648073"/>
          </a:xfrm>
          <a:prstGeom prst="rect">
            <a:avLst/>
          </a:prstGeom>
          <a:noFill/>
          <a:ln w="762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ECFCF64-4FE7-4C12-B5A0-9B0DF3575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84" t="20600" r="32788" b="6601"/>
          <a:stretch/>
        </p:blipFill>
        <p:spPr>
          <a:xfrm>
            <a:off x="4437171" y="582933"/>
            <a:ext cx="4248472" cy="491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854E555-25DC-4964-842C-40D9A8624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b="1" dirty="0"/>
              <a:t>그동안 </a:t>
            </a:r>
            <a:r>
              <a:rPr lang="ko-KR" altLang="en-US" b="1" dirty="0">
                <a:solidFill>
                  <a:srgbClr val="FF6600"/>
                </a:solidFill>
              </a:rPr>
              <a:t>사업은 상근 인력이 감당하고 회원들은 대체로 이를 후원하고 조력하는 존재</a:t>
            </a:r>
            <a:r>
              <a:rPr lang="en-US" altLang="ko-KR" b="1" dirty="0">
                <a:solidFill>
                  <a:srgbClr val="FF6600"/>
                </a:solidFill>
              </a:rPr>
              <a:t>, </a:t>
            </a:r>
            <a:r>
              <a:rPr lang="ko-KR" altLang="en-US" b="1" dirty="0">
                <a:solidFill>
                  <a:srgbClr val="FF6600"/>
                </a:solidFill>
              </a:rPr>
              <a:t>혹은 서비스를 받는 존재로 인식되어 옴</a:t>
            </a:r>
            <a:r>
              <a:rPr lang="en-US" altLang="ko-KR" b="1" dirty="0"/>
              <a:t>. </a:t>
            </a:r>
            <a:r>
              <a:rPr lang="ko-KR" altLang="en-US" b="1" dirty="0"/>
              <a:t>그러나 창업자 대표들에게 의존해왔던 경향을 탈피해야 할 리더십 전환기에</a:t>
            </a:r>
            <a:r>
              <a:rPr lang="en-US" altLang="ko-KR" b="1" dirty="0"/>
              <a:t>, </a:t>
            </a:r>
            <a:r>
              <a:rPr lang="ko-KR" altLang="en-US" b="1" dirty="0"/>
              <a:t>상근자들에게만 현재 우리 단체에 요구되는 모든 책임을 지울 경우</a:t>
            </a:r>
            <a:r>
              <a:rPr lang="en-US" altLang="ko-KR" b="1" dirty="0"/>
              <a:t>, </a:t>
            </a:r>
            <a:r>
              <a:rPr lang="ko-KR" altLang="en-US" b="1" dirty="0"/>
              <a:t>그로 인한 부담이 커지면서 동시에 단체의 전체역량 규모가 위축될 우려가 있음</a:t>
            </a:r>
            <a:r>
              <a:rPr lang="en-US" altLang="ko-KR" b="1" dirty="0"/>
              <a:t>.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4964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7EEAFA4-32C9-4FD0-8ECB-20BCB878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BF98BBD-DABE-4BB5-B08B-13679FB80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28800"/>
            <a:ext cx="7931224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b="1" dirty="0"/>
              <a:t>따라서 이제는 대표들의 의존성을 해소하는 방안으로</a:t>
            </a:r>
            <a:r>
              <a:rPr lang="en-US" altLang="ko-KR" b="1" dirty="0"/>
              <a:t>, </a:t>
            </a:r>
            <a:r>
              <a:rPr lang="ko-KR" altLang="en-US" b="1" dirty="0"/>
              <a:t>한편으론 </a:t>
            </a:r>
            <a:r>
              <a:rPr lang="ko-KR" altLang="en-US" b="1" dirty="0" err="1"/>
              <a:t>국별</a:t>
            </a:r>
            <a:r>
              <a:rPr lang="ko-KR" altLang="en-US" b="1" dirty="0"/>
              <a:t> 위임과 책임의 영역을 확대하고</a:t>
            </a:r>
            <a:r>
              <a:rPr lang="en-US" altLang="ko-KR" b="1" dirty="0"/>
              <a:t>, </a:t>
            </a:r>
            <a:r>
              <a:rPr lang="ko-KR" altLang="en-US" b="1" dirty="0"/>
              <a:t>상근자들의 역량을 키우되</a:t>
            </a:r>
            <a:r>
              <a:rPr lang="en-US" altLang="ko-KR" b="1" dirty="0"/>
              <a:t>, </a:t>
            </a:r>
            <a:r>
              <a:rPr lang="ko-KR" altLang="en-US" b="1" dirty="0"/>
              <a:t>다른 한편으로 </a:t>
            </a:r>
            <a:r>
              <a:rPr lang="ko-KR" altLang="en-US" b="1" dirty="0">
                <a:solidFill>
                  <a:srgbClr val="FF6600"/>
                </a:solidFill>
              </a:rPr>
              <a:t>핵심회원들이 우리 운동의 중심으로 들어와 상근자들과 운동의 파트너가 되는 구조로의 전환</a:t>
            </a:r>
            <a:r>
              <a:rPr lang="ko-KR" altLang="en-US" b="1" dirty="0"/>
              <a:t>이 시급함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5788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F061477-7082-45FB-A720-F979C79D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b="1" dirty="0"/>
              <a:t>참여연대 조직에서 배운다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4E50585-227D-44C9-9ACA-39A48EC764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9401" r="19288" b="26200"/>
          <a:stretch/>
        </p:blipFill>
        <p:spPr>
          <a:xfrm>
            <a:off x="611559" y="1628800"/>
            <a:ext cx="7790953" cy="453650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AD230394-FD43-4100-A570-3F6BC380F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79" t="10101" r="20084" b="8134"/>
          <a:stretch/>
        </p:blipFill>
        <p:spPr>
          <a:xfrm>
            <a:off x="534379" y="1690690"/>
            <a:ext cx="8075241" cy="48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6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A5BB1B1-5627-4035-BFAF-A0DB6AE6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4880EBEB-B520-47F9-86F7-EE17CC741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/>
              <a:t>이런 조직 형태는 ‘</a:t>
            </a:r>
            <a:r>
              <a:rPr lang="ko-KR" altLang="en-US" b="1" dirty="0" err="1"/>
              <a:t>참여연대’가</a:t>
            </a:r>
            <a:r>
              <a:rPr lang="ko-KR" altLang="en-US" b="1" dirty="0"/>
              <a:t> 대표적으로서</a:t>
            </a:r>
            <a:r>
              <a:rPr lang="en-US" altLang="ko-KR" b="1" dirty="0"/>
              <a:t>, </a:t>
            </a:r>
            <a:r>
              <a:rPr lang="ko-KR" altLang="en-US" b="1" dirty="0"/>
              <a:t>다만 참여연대는 ‘전문가 </a:t>
            </a:r>
            <a:r>
              <a:rPr lang="ko-KR" altLang="en-US" b="1" dirty="0" err="1"/>
              <a:t>그룹들’로</a:t>
            </a:r>
            <a:r>
              <a:rPr lang="ko-KR" altLang="en-US" b="1" dirty="0"/>
              <a:t> 구성된 위원회 조직이며</a:t>
            </a:r>
            <a:r>
              <a:rPr lang="en-US" altLang="ko-KR" b="1" dirty="0"/>
              <a:t>, </a:t>
            </a:r>
            <a:r>
              <a:rPr lang="ko-KR" altLang="en-US" b="1" dirty="0">
                <a:solidFill>
                  <a:srgbClr val="FF6600"/>
                </a:solidFill>
              </a:rPr>
              <a:t>전문가 위원회와 상근 조직의 역할과 권한이 </a:t>
            </a:r>
            <a:r>
              <a:rPr lang="en-US" altLang="ko-KR" b="1" dirty="0">
                <a:solidFill>
                  <a:srgbClr val="FF6600"/>
                </a:solidFill>
              </a:rPr>
              <a:t>5:5 </a:t>
            </a:r>
            <a:r>
              <a:rPr lang="ko-KR" altLang="en-US" b="1" dirty="0">
                <a:solidFill>
                  <a:srgbClr val="FF6600"/>
                </a:solidFill>
              </a:rPr>
              <a:t>상태로 배분</a:t>
            </a:r>
            <a:r>
              <a:rPr lang="ko-KR" altLang="en-US" b="1" dirty="0"/>
              <a:t>될 정도로 바깥 자원 활용에 매우 기민한 조직</a:t>
            </a:r>
            <a:r>
              <a:rPr lang="en-US" altLang="ko-KR" b="1" dirty="0"/>
              <a:t>.</a:t>
            </a:r>
            <a:endParaRPr lang="ko-KR" altLang="en-US" b="1" dirty="0"/>
          </a:p>
          <a:p>
            <a:pPr marL="0" indent="0" fontAlgn="base">
              <a:buNone/>
            </a:pPr>
            <a:r>
              <a:rPr lang="ko-KR" altLang="en-US" b="1" dirty="0"/>
              <a:t>우리의 경우엔 참여연대의 전문가 위원회 구조를 수정해서</a:t>
            </a:r>
            <a:r>
              <a:rPr lang="en-US" altLang="ko-KR" b="1" dirty="0"/>
              <a:t>, </a:t>
            </a:r>
            <a:r>
              <a:rPr lang="ko-KR" altLang="en-US" b="1" dirty="0"/>
              <a:t>전문가들과 함께 해당 분야 역량을 갖춘 회원들이 각각의 영역으로 들어와 각 사업에 파트너십을 구축하는 것에 차이가 있음</a:t>
            </a:r>
            <a:r>
              <a:rPr lang="en-US" altLang="ko-KR" b="1" dirty="0"/>
              <a:t>.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151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E505A52-6BDF-41C7-A08B-7DB5C3BA0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D4292159-EB13-4424-A8A6-B936F9A87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28"/>
            <a:ext cx="8229600" cy="340484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/>
              <a:t>앞으로 원칙적으로는 </a:t>
            </a:r>
            <a:r>
              <a:rPr lang="ko-KR" altLang="en-US" b="1" dirty="0">
                <a:solidFill>
                  <a:srgbClr val="FF6600"/>
                </a:solidFill>
              </a:rPr>
              <a:t>모든 사업별로 상근자 자신들의 업무와 관련</a:t>
            </a:r>
            <a:r>
              <a:rPr lang="en-US" altLang="ko-KR" b="1" dirty="0">
                <a:solidFill>
                  <a:srgbClr val="FF6600"/>
                </a:solidFill>
              </a:rPr>
              <a:t>, “</a:t>
            </a:r>
            <a:r>
              <a:rPr lang="ko-KR" altLang="en-US" b="1" dirty="0">
                <a:solidFill>
                  <a:srgbClr val="FF6600"/>
                </a:solidFill>
              </a:rPr>
              <a:t>회원</a:t>
            </a:r>
            <a:r>
              <a:rPr lang="en-US" altLang="ko-KR" b="1" dirty="0">
                <a:solidFill>
                  <a:srgbClr val="FF6600"/>
                </a:solidFill>
              </a:rPr>
              <a:t>+</a:t>
            </a:r>
            <a:r>
              <a:rPr lang="ko-KR" altLang="en-US" b="1" dirty="0" err="1">
                <a:solidFill>
                  <a:srgbClr val="FF6600"/>
                </a:solidFill>
              </a:rPr>
              <a:t>전문가들”로</a:t>
            </a:r>
            <a:r>
              <a:rPr lang="ko-KR" altLang="en-US" b="1" dirty="0">
                <a:solidFill>
                  <a:srgbClr val="FF6600"/>
                </a:solidFill>
              </a:rPr>
              <a:t> 구성된 위원회</a:t>
            </a:r>
            <a:r>
              <a:rPr lang="ko-KR" altLang="en-US" b="1" dirty="0"/>
              <a:t>를 만들어</a:t>
            </a:r>
            <a:r>
              <a:rPr lang="en-US" altLang="ko-KR" b="1" dirty="0"/>
              <a:t>, </a:t>
            </a:r>
            <a:r>
              <a:rPr lang="ko-KR" altLang="en-US" b="1" dirty="0"/>
              <a:t>이들과의 긴밀한 협업을 통해 해당 업무 피드백</a:t>
            </a:r>
            <a:r>
              <a:rPr lang="en-US" altLang="ko-KR" b="1" dirty="0"/>
              <a:t>, </a:t>
            </a:r>
            <a:r>
              <a:rPr lang="ko-KR" altLang="en-US" b="1" dirty="0"/>
              <a:t>인적 자원 활용</a:t>
            </a:r>
            <a:r>
              <a:rPr lang="en-US" altLang="ko-KR" b="1" dirty="0"/>
              <a:t>, </a:t>
            </a:r>
            <a:r>
              <a:rPr lang="ko-KR" altLang="en-US" b="1" dirty="0">
                <a:solidFill>
                  <a:srgbClr val="FF6600"/>
                </a:solidFill>
              </a:rPr>
              <a:t>핵심 회원 활동가들의 상근 인력으로의 충원 </a:t>
            </a:r>
            <a:r>
              <a:rPr lang="ko-KR" altLang="en-US" b="1" dirty="0"/>
              <a:t>등 사업 추진을 위한 동반체계 구축 등이 필요함</a:t>
            </a:r>
            <a:r>
              <a:rPr lang="en-US" altLang="ko-KR" b="1" dirty="0"/>
              <a:t>. </a:t>
            </a:r>
            <a:r>
              <a:rPr lang="ko-KR" altLang="en-US" b="1" dirty="0"/>
              <a:t>따라서 새해 사업 구상 시 각 사업에 “회원</a:t>
            </a:r>
            <a:r>
              <a:rPr lang="en-US" altLang="ko-KR" b="1" dirty="0"/>
              <a:t>+</a:t>
            </a:r>
            <a:r>
              <a:rPr lang="ko-KR" altLang="en-US" b="1" dirty="0" err="1"/>
              <a:t>전문가”그룹이</a:t>
            </a:r>
            <a:r>
              <a:rPr lang="ko-KR" altLang="en-US" b="1" dirty="0"/>
              <a:t> 어떻게 사업에 결합될 것인지를 필수적으로 포함시켜야 함</a:t>
            </a:r>
            <a:r>
              <a:rPr lang="en-US" altLang="ko-KR" b="1" dirty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00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294E441-C54B-4643-B804-176E4014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073779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ko-KR" sz="3600" b="1" dirty="0"/>
              <a:t>4.</a:t>
            </a:r>
            <a:r>
              <a:rPr lang="ko-KR" altLang="en-US" sz="3600" b="1" dirty="0"/>
              <a:t>정치적 악조건 속에서도 운동의 대중적 기반을 튼튼히 하여 운동의 후퇴를 막을 태세 구축</a:t>
            </a:r>
            <a:r>
              <a:rPr lang="en-US" altLang="ko-KR" sz="3600" b="1" dirty="0"/>
              <a:t>.</a:t>
            </a:r>
            <a:r>
              <a:rPr lang="ko-KR" altLang="en-US" sz="3600" b="1" dirty="0"/>
              <a:t/>
            </a:r>
            <a:br>
              <a:rPr lang="ko-KR" altLang="en-US" sz="3600" b="1" dirty="0"/>
            </a:br>
            <a:endParaRPr lang="ko-KR" altLang="en-US" sz="3600" b="1" dirty="0"/>
          </a:p>
        </p:txBody>
      </p:sp>
      <p:pic>
        <p:nvPicPr>
          <p:cNvPr id="12290" name="Picture 2" descr="êµì¡ê³µì½ ëì°¾ê¸° íì§ì ëí ì´ë¯¸ì§ ê²ìê²°ê³¼">
            <a:extLst>
              <a:ext uri="{FF2B5EF4-FFF2-40B4-BE49-F238E27FC236}">
                <a16:creationId xmlns:a16="http://schemas.microsoft.com/office/drawing/2014/main" xmlns="" id="{E60FAFFF-5484-4201-988B-B710C68B8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12" y="2559095"/>
            <a:ext cx="7092280" cy="398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93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4663D5B-ECB1-489E-A3DA-92BF1CF3F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5400" b="1" dirty="0"/>
              <a:t>쉬운 싸움</a:t>
            </a:r>
            <a:r>
              <a:rPr lang="en-US" altLang="ko-KR" sz="5400" b="1" dirty="0"/>
              <a:t>, </a:t>
            </a:r>
            <a:r>
              <a:rPr lang="ko-KR" altLang="en-US" sz="5400" b="1" dirty="0"/>
              <a:t>어려운 싸움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B2652658-DB49-4B03-B523-822494E01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17567" r="15670"/>
          <a:stretch/>
        </p:blipFill>
        <p:spPr>
          <a:xfrm>
            <a:off x="1007604" y="1844824"/>
            <a:ext cx="7128792" cy="431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2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01361E6-10CE-4C1B-AEFA-AABE0D649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4679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/>
              <a:t>중심잡기와 전략이 필요할 때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833EAE4D-C0C8-43CA-8526-4EFB66DA017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4000" y="1502510"/>
          <a:ext cx="6096000" cy="457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190537548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3994821827"/>
                    </a:ext>
                  </a:extLst>
                </a:gridCol>
              </a:tblGrid>
              <a:tr h="1736080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ko-KR" altLang="en-US" b="1" dirty="0"/>
                        <a:t>■ 유치원 어린이집 영어 </a:t>
                      </a:r>
                      <a:r>
                        <a:rPr lang="en-US" altLang="ko-KR" b="1" dirty="0"/>
                        <a:t/>
                      </a:r>
                      <a:br>
                        <a:rPr lang="en-US" altLang="ko-KR" b="1" dirty="0"/>
                      </a:br>
                      <a:r>
                        <a:rPr lang="en-US" altLang="ko-KR" b="1" dirty="0"/>
                        <a:t>    </a:t>
                      </a:r>
                      <a:r>
                        <a:rPr lang="ko-KR" altLang="en-US" b="1" dirty="0"/>
                        <a:t>특별활동</a:t>
                      </a:r>
                      <a:endParaRPr lang="en-US" altLang="ko-KR" b="1" dirty="0"/>
                    </a:p>
                    <a:p>
                      <a:pPr latinLnBrk="1"/>
                      <a:r>
                        <a:rPr lang="ko-KR" altLang="en-US" b="1" dirty="0"/>
                        <a:t>■ 초등 </a:t>
                      </a:r>
                      <a:r>
                        <a:rPr lang="en-US" altLang="ko-KR" b="1" dirty="0"/>
                        <a:t>1,2</a:t>
                      </a:r>
                      <a:r>
                        <a:rPr lang="ko-KR" altLang="en-US" b="1" dirty="0"/>
                        <a:t> </a:t>
                      </a:r>
                      <a:r>
                        <a:rPr lang="ko-KR" altLang="en-US" b="1" dirty="0" err="1"/>
                        <a:t>방과후</a:t>
                      </a:r>
                      <a:r>
                        <a:rPr lang="ko-KR" altLang="en-US" b="1" dirty="0"/>
                        <a:t> 영어</a:t>
                      </a:r>
                      <a:endParaRPr lang="en-US" altLang="ko-KR" dirty="0"/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■ </a:t>
                      </a:r>
                      <a:r>
                        <a:rPr lang="ko-KR" altLang="en-US" dirty="0"/>
                        <a:t>출신학교차별금지법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dirty="0"/>
                        <a:t> 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dirty="0"/>
                        <a:t> 고교체제 단순화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  ■</a:t>
                      </a:r>
                      <a:r>
                        <a:rPr lang="ko-KR" altLang="en-US" dirty="0"/>
                        <a:t> 학원 일요 </a:t>
                      </a:r>
                      <a:r>
                        <a:rPr lang="ko-KR" altLang="en-US" dirty="0" err="1"/>
                        <a:t>휴무제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  ■</a:t>
                      </a:r>
                      <a:r>
                        <a:rPr lang="ko-KR" altLang="en-US" b="1" dirty="0"/>
                        <a:t> 줄 세우기 없는 학교</a:t>
                      </a:r>
                      <a:endParaRPr lang="en-US" altLang="ko-KR" b="1" dirty="0"/>
                    </a:p>
                    <a:p>
                      <a:pPr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  ■</a:t>
                      </a:r>
                      <a:r>
                        <a:rPr lang="ko-KR" altLang="en-US" b="1" dirty="0"/>
                        <a:t> 수포자 없는 입시플랜   </a:t>
                      </a:r>
                      <a:endParaRPr lang="en-US" altLang="ko-KR" b="1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/>
                        <a:t> 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b="1" dirty="0"/>
                        <a:t>■ 영유아 인권법</a:t>
                      </a:r>
                      <a:endParaRPr lang="ko-KR" altLang="en-US" dirty="0"/>
                    </a:p>
                    <a:p>
                      <a:pPr latinLnBrk="1"/>
                      <a:r>
                        <a:rPr lang="ko-KR" altLang="en-US" b="1" dirty="0"/>
                        <a:t> 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b="1" dirty="0"/>
                        <a:t> 학원 선행교육 금지</a:t>
                      </a:r>
                      <a:endParaRPr lang="en-US" altLang="ko-KR" b="1" dirty="0"/>
                    </a:p>
                    <a:p>
                      <a:pPr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  ■</a:t>
                      </a:r>
                      <a:r>
                        <a:rPr lang="ko-KR" altLang="en-US" b="1" dirty="0"/>
                        <a:t> 학종 </a:t>
                      </a:r>
                      <a:r>
                        <a:rPr lang="ko-KR" altLang="en-US" b="1" dirty="0" err="1"/>
                        <a:t>비교과</a:t>
                      </a:r>
                      <a:r>
                        <a:rPr lang="ko-KR" altLang="en-US" b="1" dirty="0"/>
                        <a:t> 개선</a:t>
                      </a:r>
                      <a:endParaRPr lang="en-US" altLang="ko-KR" b="1" dirty="0"/>
                    </a:p>
                    <a:p>
                      <a:pPr latinLnBrk="1"/>
                      <a:r>
                        <a:rPr lang="ko-KR" altLang="en-US" b="1" dirty="0"/>
                        <a:t> 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b="1" dirty="0"/>
                        <a:t> 직업간 임금 격차 해소</a:t>
                      </a:r>
                      <a:endParaRPr lang="ko-KR" alt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2748840"/>
                  </a:ext>
                </a:extLst>
              </a:tr>
              <a:tr h="1736080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en-US" altLang="ko-KR" b="1" dirty="0"/>
                    </a:p>
                    <a:p>
                      <a:pPr latinLnBrk="1"/>
                      <a:r>
                        <a:rPr lang="ko-KR" altLang="en-US" b="1" dirty="0"/>
                        <a:t>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b="1" dirty="0"/>
                        <a:t> 수능 절대평가</a:t>
                      </a:r>
                      <a:endParaRPr lang="en-US" altLang="ko-KR" b="1" dirty="0"/>
                    </a:p>
                    <a:p>
                      <a:pPr latinLnBrk="1"/>
                      <a:r>
                        <a:rPr lang="en-US" altLang="ko-KR" b="1" dirty="0"/>
                        <a:t> 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b="1" dirty="0"/>
                        <a:t> 학생부중심전형</a:t>
                      </a:r>
                    </a:p>
                    <a:p>
                      <a:pPr latinLnBrk="1"/>
                      <a:endParaRPr lang="en-US" altLang="ko-KR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■</a:t>
                      </a:r>
                      <a:r>
                        <a:rPr lang="ko-KR" altLang="en-US" b="1" dirty="0"/>
                        <a:t> 대학 체제 개편</a:t>
                      </a:r>
                      <a:endParaRPr lang="en-US" altLang="ko-K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7854612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2F218BE-3A83-4DE4-9B2C-77A698A5FA50}"/>
              </a:ext>
            </a:extLst>
          </p:cNvPr>
          <p:cNvSpPr/>
          <p:nvPr/>
        </p:nvSpPr>
        <p:spPr>
          <a:xfrm>
            <a:off x="442392" y="5259008"/>
            <a:ext cx="1189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대중들의 </a:t>
            </a:r>
            <a:endParaRPr lang="en-US" altLang="ko-KR" b="1" dirty="0"/>
          </a:p>
          <a:p>
            <a:r>
              <a:rPr lang="ko-KR" altLang="en-US" b="1" dirty="0">
                <a:solidFill>
                  <a:srgbClr val="FF6600"/>
                </a:solidFill>
              </a:rPr>
              <a:t>이해</a:t>
            </a:r>
            <a:r>
              <a:rPr lang="ko-KR" altLang="en-US" b="1" dirty="0"/>
              <a:t>정도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CA4524A5-04A2-45AD-8C02-B34B43542A8E}"/>
              </a:ext>
            </a:extLst>
          </p:cNvPr>
          <p:cNvSpPr/>
          <p:nvPr/>
        </p:nvSpPr>
        <p:spPr>
          <a:xfrm>
            <a:off x="1691680" y="619770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대중들의</a:t>
            </a:r>
            <a:endParaRPr lang="en-US" altLang="ko-KR" b="1" dirty="0"/>
          </a:p>
          <a:p>
            <a:r>
              <a:rPr lang="ko-KR" altLang="en-US" b="1" dirty="0">
                <a:solidFill>
                  <a:srgbClr val="FF6600"/>
                </a:solidFill>
              </a:rPr>
              <a:t>동의</a:t>
            </a:r>
            <a:r>
              <a:rPr lang="ko-KR" altLang="en-US" b="1" dirty="0"/>
              <a:t>정도</a:t>
            </a: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xmlns="" id="{0C098AD1-771F-4512-B611-6545FD8C3F57}"/>
              </a:ext>
            </a:extLst>
          </p:cNvPr>
          <p:cNvSpPr/>
          <p:nvPr/>
        </p:nvSpPr>
        <p:spPr>
          <a:xfrm>
            <a:off x="2987824" y="6237312"/>
            <a:ext cx="1008112" cy="346050"/>
          </a:xfrm>
          <a:prstGeom prst="rightArrow">
            <a:avLst/>
          </a:prstGeom>
          <a:solidFill>
            <a:srgbClr val="FF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xmlns="" id="{A122F578-F81D-4CF9-AF01-40C9EDC3BBD1}"/>
              </a:ext>
            </a:extLst>
          </p:cNvPr>
          <p:cNvSpPr/>
          <p:nvPr/>
        </p:nvSpPr>
        <p:spPr>
          <a:xfrm rot="16200000">
            <a:off x="443037" y="4600419"/>
            <a:ext cx="971128" cy="346050"/>
          </a:xfrm>
          <a:prstGeom prst="rightArrow">
            <a:avLst/>
          </a:prstGeom>
          <a:solidFill>
            <a:srgbClr val="FF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14CF558D-9B14-4F58-B3B5-2115ABC0CA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87" t="36273" r="19563" b="11852"/>
          <a:stretch/>
        </p:blipFill>
        <p:spPr>
          <a:xfrm>
            <a:off x="6732240" y="3106715"/>
            <a:ext cx="648072" cy="4413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4D3F5E9C-2164-4CC7-A520-A186C10878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59" t="33062" r="18592" b="12363"/>
          <a:stretch/>
        </p:blipFill>
        <p:spPr>
          <a:xfrm>
            <a:off x="3707902" y="3134902"/>
            <a:ext cx="711477" cy="46321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904C899C-EC60-4979-873D-5FD724ECF0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59" t="33062" r="18592" b="12363"/>
          <a:stretch/>
        </p:blipFill>
        <p:spPr>
          <a:xfrm>
            <a:off x="3640197" y="5027399"/>
            <a:ext cx="711477" cy="46321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B58FFEE7-B968-4402-A2A9-3F63ADF7E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87" t="36273" r="19563" b="11852"/>
          <a:stretch/>
        </p:blipFill>
        <p:spPr>
          <a:xfrm>
            <a:off x="6744212" y="5038325"/>
            <a:ext cx="648072" cy="44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0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ë² í¸ì½© ê²ë¦´ë¼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74" y="4077072"/>
            <a:ext cx="513547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395536" y="384183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/>
              <a:t>같은 어려움과 실패를 반복하지 않는다</a:t>
            </a:r>
            <a:r>
              <a:rPr lang="en-US" altLang="ko-KR" sz="3600" b="1" dirty="0"/>
              <a:t>. </a:t>
            </a:r>
            <a:endParaRPr lang="ko-KR" alt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4" t="22751" r="40445" b="54392"/>
          <a:stretch/>
        </p:blipFill>
        <p:spPr bwMode="auto">
          <a:xfrm>
            <a:off x="2037133" y="1340768"/>
            <a:ext cx="5135471" cy="255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7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7FD9900-FB5C-479F-9812-EA31129D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xmlns="" id="{1C56D467-9C17-4FF5-B764-89F403DDD399}"/>
              </a:ext>
            </a:extLst>
          </p:cNvPr>
          <p:cNvSpPr txBox="1">
            <a:spLocks/>
          </p:cNvSpPr>
          <p:nvPr/>
        </p:nvSpPr>
        <p:spPr>
          <a:xfrm>
            <a:off x="755576" y="1340768"/>
            <a:ext cx="7571184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b="1" dirty="0"/>
              <a:t>2018</a:t>
            </a:r>
            <a:r>
              <a:rPr lang="ko-KR" altLang="en-US" b="1" dirty="0"/>
              <a:t>년 전후로</a:t>
            </a:r>
            <a:r>
              <a:rPr lang="en-US" altLang="ko-KR" b="1" dirty="0"/>
              <a:t>, </a:t>
            </a:r>
            <a:r>
              <a:rPr lang="ko-KR" altLang="en-US" b="1" dirty="0"/>
              <a:t>정치가 우리를 막을 경우</a:t>
            </a:r>
            <a:r>
              <a:rPr lang="en-US" altLang="ko-KR" b="1" dirty="0"/>
              <a:t>, </a:t>
            </a:r>
            <a:r>
              <a:rPr lang="ko-KR" altLang="en-US" b="1" dirty="0"/>
              <a:t>운동이 그 지점에서 한계를 봉착하고 그것이 운동의 퇴행을 가져오는 문제를 여실히 경험함</a:t>
            </a:r>
            <a:r>
              <a:rPr lang="en-US" altLang="ko-KR" b="1" dirty="0"/>
              <a:t>. </a:t>
            </a:r>
            <a:r>
              <a:rPr lang="ko-KR" altLang="en-US" b="1" dirty="0"/>
              <a:t>정치가 우리 운동에 무관심하거나 부정적인 것은 핵심 교육 정책과 관련</a:t>
            </a:r>
            <a:r>
              <a:rPr lang="en-US" altLang="ko-KR" b="1" dirty="0"/>
              <a:t>, </a:t>
            </a:r>
            <a:r>
              <a:rPr lang="ko-KR" altLang="en-US" b="1" dirty="0">
                <a:solidFill>
                  <a:srgbClr val="FF6600"/>
                </a:solidFill>
              </a:rPr>
              <a:t>우리가 제시하는 정책 </a:t>
            </a:r>
            <a:r>
              <a:rPr lang="ko-KR" altLang="en-US" b="1" dirty="0" err="1">
                <a:solidFill>
                  <a:srgbClr val="FF6600"/>
                </a:solidFill>
              </a:rPr>
              <a:t>아젠다가</a:t>
            </a:r>
            <a:r>
              <a:rPr lang="ko-KR" altLang="en-US" b="1" dirty="0">
                <a:solidFill>
                  <a:srgbClr val="FF6600"/>
                </a:solidFill>
              </a:rPr>
              <a:t> 개혁적 시민들 </a:t>
            </a:r>
            <a:r>
              <a:rPr lang="ko-KR" altLang="en-US" b="1" dirty="0" err="1">
                <a:solidFill>
                  <a:srgbClr val="FF6600"/>
                </a:solidFill>
              </a:rPr>
              <a:t>사이에서조차</a:t>
            </a:r>
            <a:r>
              <a:rPr lang="ko-KR" altLang="en-US" b="1" dirty="0">
                <a:solidFill>
                  <a:srgbClr val="FF6600"/>
                </a:solidFill>
              </a:rPr>
              <a:t> 논쟁적이며 일정한 정도 일부 혹은 다수 국민들의 정서와 간극이 있기 때문임</a:t>
            </a:r>
            <a:r>
              <a:rPr lang="en-US" altLang="ko-KR" b="1" dirty="0"/>
              <a:t>. 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50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EBF9A0A-2A6F-4E9A-A1E1-DE1801DB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370F6E3-C263-45E5-A6C1-641DBBB6F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240" y="1711349"/>
            <a:ext cx="7427168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b="1" dirty="0"/>
              <a:t>따라서 정치에 영향을 주는 대중적 흐름을 살피면서</a:t>
            </a:r>
            <a:r>
              <a:rPr lang="en-US" altLang="ko-KR" b="1" dirty="0"/>
              <a:t>, </a:t>
            </a:r>
            <a:r>
              <a:rPr lang="ko-KR" altLang="en-US" b="1" dirty="0"/>
              <a:t>우리의 중심은 유지하되</a:t>
            </a:r>
            <a:r>
              <a:rPr lang="en-US" altLang="ko-KR" b="1" dirty="0"/>
              <a:t>, </a:t>
            </a:r>
            <a:r>
              <a:rPr lang="ko-KR" altLang="en-US" b="1" dirty="0"/>
              <a:t>대중의 언어와 대중 친화적인 방식을 선택하며</a:t>
            </a:r>
            <a:r>
              <a:rPr lang="en-US" altLang="ko-KR" b="1" dirty="0"/>
              <a:t>, </a:t>
            </a:r>
            <a:r>
              <a:rPr lang="ko-KR" altLang="en-US" b="1" dirty="0"/>
              <a:t>나아가 대중들의 필요에 응답하는 </a:t>
            </a:r>
            <a:r>
              <a:rPr lang="ko-KR" altLang="en-US" b="1" dirty="0">
                <a:solidFill>
                  <a:srgbClr val="FF6600"/>
                </a:solidFill>
              </a:rPr>
              <a:t>‘민심 수용적 </a:t>
            </a:r>
            <a:r>
              <a:rPr lang="ko-KR" altLang="en-US" b="1" dirty="0" err="1">
                <a:solidFill>
                  <a:srgbClr val="FF6600"/>
                </a:solidFill>
              </a:rPr>
              <a:t>운동’의</a:t>
            </a:r>
            <a:r>
              <a:rPr lang="ko-KR" altLang="en-US" b="1" dirty="0">
                <a:solidFill>
                  <a:srgbClr val="FF6600"/>
                </a:solidFill>
              </a:rPr>
              <a:t> 필요성</a:t>
            </a:r>
            <a:r>
              <a:rPr lang="ko-KR" altLang="en-US" b="1" dirty="0"/>
              <a:t>도 절실한 상태임</a:t>
            </a:r>
            <a:r>
              <a:rPr lang="en-US" altLang="ko-KR" b="1" dirty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114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082725C-FF2E-4BE5-AE81-48CFB8EE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746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과제로서 ▲</a:t>
            </a:r>
            <a:r>
              <a:rPr lang="en-US" altLang="ko-KR" b="1" dirty="0"/>
              <a:t>(</a:t>
            </a:r>
            <a:r>
              <a:rPr lang="ko-KR" altLang="en-US" b="1" dirty="0"/>
              <a:t>제</a:t>
            </a:r>
            <a:r>
              <a:rPr lang="en-US" altLang="ko-KR" b="1" dirty="0"/>
              <a:t>1</a:t>
            </a:r>
            <a:r>
              <a:rPr lang="ko-KR" altLang="en-US" b="1" dirty="0"/>
              <a:t>과제</a:t>
            </a:r>
            <a:r>
              <a:rPr lang="en-US" altLang="ko-KR" b="1" dirty="0"/>
              <a:t>) </a:t>
            </a:r>
            <a:r>
              <a:rPr lang="ko-KR" altLang="en-US" b="1" dirty="0"/>
              <a:t>대중들이 우리가 요구하고 제안하는 </a:t>
            </a:r>
            <a:r>
              <a:rPr lang="ko-KR" altLang="en-US" b="1" dirty="0">
                <a:solidFill>
                  <a:srgbClr val="FF6600"/>
                </a:solidFill>
              </a:rPr>
              <a:t>교육정책에 대한 이해도를 높일 수 있는 방안</a:t>
            </a:r>
            <a:r>
              <a:rPr lang="ko-KR" altLang="en-US" b="1" dirty="0"/>
              <a:t>을 찾으며</a:t>
            </a:r>
            <a:r>
              <a:rPr lang="en-US" altLang="ko-KR" b="1" dirty="0"/>
              <a:t>, </a:t>
            </a:r>
            <a:r>
              <a:rPr lang="ko-KR" altLang="en-US" b="1" dirty="0"/>
              <a:t>▲</a:t>
            </a:r>
            <a:r>
              <a:rPr lang="en-US" altLang="ko-KR" b="1" dirty="0"/>
              <a:t>(</a:t>
            </a:r>
            <a:r>
              <a:rPr lang="ko-KR" altLang="en-US" b="1" dirty="0"/>
              <a:t>제</a:t>
            </a:r>
            <a:r>
              <a:rPr lang="en-US" altLang="ko-KR" b="1" dirty="0"/>
              <a:t>2</a:t>
            </a:r>
            <a:r>
              <a:rPr lang="ko-KR" altLang="en-US" b="1" dirty="0"/>
              <a:t>과제</a:t>
            </a:r>
            <a:r>
              <a:rPr lang="en-US" altLang="ko-KR" b="1" dirty="0"/>
              <a:t>) </a:t>
            </a:r>
            <a:r>
              <a:rPr lang="ko-KR" altLang="en-US" b="1" dirty="0">
                <a:solidFill>
                  <a:srgbClr val="FF6600"/>
                </a:solidFill>
              </a:rPr>
              <a:t>대중들이 지지할 교육 민생 정책 과제</a:t>
            </a:r>
            <a:r>
              <a:rPr lang="ko-KR" altLang="en-US" b="1" dirty="0"/>
              <a:t>를 발굴 제시</a:t>
            </a:r>
            <a:r>
              <a:rPr lang="en-US" altLang="ko-KR" b="1" dirty="0"/>
              <a:t>(</a:t>
            </a:r>
            <a:r>
              <a:rPr lang="ko-KR" altLang="en-US" b="1" dirty="0"/>
              <a:t>예</a:t>
            </a:r>
            <a:r>
              <a:rPr lang="en-US" altLang="ko-KR" b="1" dirty="0"/>
              <a:t>: ‘</a:t>
            </a:r>
            <a:r>
              <a:rPr lang="ko-KR" altLang="en-US" b="1" dirty="0" err="1"/>
              <a:t>불수능</a:t>
            </a:r>
            <a:r>
              <a:rPr lang="ko-KR" altLang="en-US" b="1" dirty="0"/>
              <a:t> 소송’ 등</a:t>
            </a:r>
            <a:r>
              <a:rPr lang="en-US" altLang="ko-KR" b="1" dirty="0"/>
              <a:t>)</a:t>
            </a:r>
            <a:r>
              <a:rPr lang="ko-KR" altLang="en-US" b="1" dirty="0"/>
              <a:t>함과 더불어</a:t>
            </a:r>
            <a:r>
              <a:rPr lang="en-US" altLang="ko-KR" b="1" dirty="0"/>
              <a:t>, </a:t>
            </a:r>
            <a:r>
              <a:rPr lang="ko-KR" altLang="en-US" b="1" dirty="0"/>
              <a:t>▲</a:t>
            </a:r>
            <a:r>
              <a:rPr lang="en-US" altLang="ko-KR" b="1" dirty="0"/>
              <a:t>(</a:t>
            </a:r>
            <a:r>
              <a:rPr lang="ko-KR" altLang="en-US" b="1" dirty="0"/>
              <a:t>제</a:t>
            </a:r>
            <a:r>
              <a:rPr lang="en-US" altLang="ko-KR" b="1" dirty="0"/>
              <a:t>3</a:t>
            </a:r>
            <a:r>
              <a:rPr lang="ko-KR" altLang="en-US" b="1" dirty="0"/>
              <a:t>과제</a:t>
            </a:r>
            <a:r>
              <a:rPr lang="en-US" altLang="ko-KR" b="1" dirty="0"/>
              <a:t>) </a:t>
            </a:r>
            <a:r>
              <a:rPr lang="ko-KR" altLang="en-US" b="1" dirty="0"/>
              <a:t>민심 수용적 방향과는 반대로 잘못된 민심을 바꾸는 것도 필요</a:t>
            </a:r>
            <a:r>
              <a:rPr lang="en-US" altLang="ko-KR" b="1" dirty="0"/>
              <a:t>. </a:t>
            </a:r>
            <a:r>
              <a:rPr lang="ko-KR" altLang="en-US" b="1" dirty="0"/>
              <a:t>시민들의 정책에 대한 퇴행적 요구와 </a:t>
            </a:r>
            <a:r>
              <a:rPr lang="ko-KR" altLang="en-US" b="1" dirty="0">
                <a:solidFill>
                  <a:srgbClr val="FF6600"/>
                </a:solidFill>
              </a:rPr>
              <a:t>연결된 ‘의식의 </a:t>
            </a:r>
            <a:r>
              <a:rPr lang="ko-KR" altLang="en-US" b="1" dirty="0" err="1">
                <a:solidFill>
                  <a:srgbClr val="FF6600"/>
                </a:solidFill>
              </a:rPr>
              <a:t>퇴행’을</a:t>
            </a:r>
            <a:r>
              <a:rPr lang="ko-KR" altLang="en-US" b="1" dirty="0">
                <a:solidFill>
                  <a:srgbClr val="FF6600"/>
                </a:solidFill>
              </a:rPr>
              <a:t> 막을 다각적인 실천 전략</a:t>
            </a:r>
            <a:r>
              <a:rPr lang="en-US" altLang="ko-KR" b="1" dirty="0">
                <a:solidFill>
                  <a:srgbClr val="FF6600"/>
                </a:solidFill>
              </a:rPr>
              <a:t>, </a:t>
            </a:r>
            <a:r>
              <a:rPr lang="ko-KR" altLang="en-US" b="1" dirty="0">
                <a:solidFill>
                  <a:srgbClr val="FF6600"/>
                </a:solidFill>
              </a:rPr>
              <a:t>캠페인 </a:t>
            </a:r>
            <a:r>
              <a:rPr lang="ko-KR" altLang="en-US" b="1" dirty="0"/>
              <a:t>등을 마련함과 동시에 ▲</a:t>
            </a:r>
            <a:r>
              <a:rPr lang="en-US" altLang="ko-KR" b="1" dirty="0"/>
              <a:t>(</a:t>
            </a:r>
            <a:r>
              <a:rPr lang="ko-KR" altLang="en-US" b="1" dirty="0"/>
              <a:t>제</a:t>
            </a:r>
            <a:r>
              <a:rPr lang="en-US" altLang="ko-KR" b="1" dirty="0"/>
              <a:t>4</a:t>
            </a:r>
            <a:r>
              <a:rPr lang="ko-KR" altLang="en-US" b="1" dirty="0"/>
              <a:t>과제</a:t>
            </a:r>
            <a:r>
              <a:rPr lang="en-US" altLang="ko-KR" b="1" dirty="0"/>
              <a:t>) </a:t>
            </a:r>
            <a:r>
              <a:rPr lang="ko-KR" altLang="en-US" b="1" dirty="0"/>
              <a:t>이런 사업들을 만들어가는 주체로서 상근자들을 넘어서 </a:t>
            </a:r>
            <a:r>
              <a:rPr lang="ko-KR" altLang="en-US" b="1" dirty="0">
                <a:solidFill>
                  <a:srgbClr val="FF6600"/>
                </a:solidFill>
              </a:rPr>
              <a:t>핵심 회원들이 참여해서 추진하는 조직 형태</a:t>
            </a:r>
            <a:r>
              <a:rPr lang="ko-KR" altLang="en-US" b="1" dirty="0"/>
              <a:t>가 필요함</a:t>
            </a:r>
            <a:r>
              <a:rPr lang="en-US" altLang="ko-KR" b="1" dirty="0"/>
              <a:t>. 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3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3CAB981-35E4-47C7-8DAE-9563D530B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1634"/>
            <a:ext cx="8229600" cy="16880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제2,3과제 </a:t>
            </a:r>
            <a:r>
              <a:rPr lang="en-US" altLang="ko-KR" b="1" dirty="0" err="1"/>
              <a:t>관련</a:t>
            </a:r>
            <a:r>
              <a:rPr lang="en-US" altLang="ko-KR" b="1" dirty="0"/>
              <a:t>, </a:t>
            </a:r>
            <a:r>
              <a:rPr lang="en-US" altLang="ko-KR" b="1" dirty="0" err="1"/>
              <a:t>문재인</a:t>
            </a:r>
            <a:r>
              <a:rPr lang="en-US" altLang="ko-KR" b="1" dirty="0"/>
              <a:t> </a:t>
            </a:r>
            <a:r>
              <a:rPr lang="en-US" altLang="ko-KR" b="1" dirty="0" err="1"/>
              <a:t>정부의</a:t>
            </a:r>
            <a:r>
              <a:rPr lang="en-US" altLang="ko-KR" b="1" dirty="0"/>
              <a:t> </a:t>
            </a:r>
            <a:r>
              <a:rPr lang="en-US" altLang="ko-KR" b="1" dirty="0" err="1"/>
              <a:t>공약</a:t>
            </a:r>
            <a:r>
              <a:rPr lang="en-US" altLang="ko-KR" b="1" dirty="0"/>
              <a:t> </a:t>
            </a:r>
            <a:r>
              <a:rPr lang="en-US" altLang="ko-KR" b="1" dirty="0" err="1"/>
              <a:t>이행을</a:t>
            </a:r>
            <a:r>
              <a:rPr lang="en-US" altLang="ko-KR" b="1" dirty="0"/>
              <a:t> </a:t>
            </a:r>
            <a:r>
              <a:rPr lang="en-US" altLang="ko-KR" b="1" dirty="0" err="1"/>
              <a:t>위한</a:t>
            </a:r>
            <a:r>
              <a:rPr lang="en-US" altLang="ko-KR" b="1" dirty="0"/>
              <a:t> </a:t>
            </a:r>
            <a:r>
              <a:rPr lang="en-US" altLang="ko-KR" b="1" dirty="0" err="1"/>
              <a:t>정책</a:t>
            </a:r>
            <a:r>
              <a:rPr lang="en-US" altLang="ko-KR" b="1" dirty="0"/>
              <a:t> </a:t>
            </a:r>
            <a:r>
              <a:rPr lang="en-US" altLang="ko-KR" b="1" dirty="0" err="1"/>
              <a:t>운동에</a:t>
            </a:r>
            <a:r>
              <a:rPr lang="en-US" altLang="ko-KR" b="1" dirty="0"/>
              <a:t> </a:t>
            </a:r>
            <a:r>
              <a:rPr lang="en-US" altLang="ko-KR" b="1" dirty="0" err="1"/>
              <a:t>초점을</a:t>
            </a:r>
            <a:r>
              <a:rPr lang="en-US" altLang="ko-KR" b="1" dirty="0"/>
              <a:t> </a:t>
            </a:r>
            <a:r>
              <a:rPr lang="en-US" altLang="ko-KR" b="1" dirty="0" err="1"/>
              <a:t>맞추고</a:t>
            </a:r>
            <a:r>
              <a:rPr lang="en-US" altLang="ko-KR" b="1" dirty="0"/>
              <a:t> </a:t>
            </a:r>
            <a:r>
              <a:rPr lang="en-US" altLang="ko-KR" b="1" dirty="0" err="1"/>
              <a:t>의식</a:t>
            </a:r>
            <a:r>
              <a:rPr lang="en-US" altLang="ko-KR" b="1" dirty="0"/>
              <a:t> </a:t>
            </a:r>
            <a:r>
              <a:rPr lang="en-US" altLang="ko-KR" b="1" dirty="0" err="1"/>
              <a:t>개혁</a:t>
            </a:r>
            <a:r>
              <a:rPr lang="en-US" altLang="ko-KR" b="1" dirty="0"/>
              <a:t> </a:t>
            </a:r>
            <a:r>
              <a:rPr lang="en-US" altLang="ko-KR" b="1" dirty="0" err="1"/>
              <a:t>실천운동에</a:t>
            </a:r>
            <a:r>
              <a:rPr lang="en-US" altLang="ko-KR" b="1" dirty="0"/>
              <a:t> </a:t>
            </a:r>
            <a:r>
              <a:rPr lang="en-US" altLang="ko-KR" b="1" dirty="0" err="1"/>
              <a:t>상대적으로</a:t>
            </a:r>
            <a:r>
              <a:rPr lang="en-US" altLang="ko-KR" b="1" dirty="0"/>
              <a:t> </a:t>
            </a:r>
            <a:r>
              <a:rPr lang="en-US" altLang="ko-KR" b="1" dirty="0" err="1"/>
              <a:t>관심을</a:t>
            </a:r>
            <a:r>
              <a:rPr lang="en-US" altLang="ko-KR" b="1" dirty="0"/>
              <a:t> 덜 </a:t>
            </a:r>
            <a:r>
              <a:rPr lang="en-US" altLang="ko-KR" b="1" dirty="0" err="1"/>
              <a:t>관심을</a:t>
            </a:r>
            <a:r>
              <a:rPr lang="en-US" altLang="ko-KR" b="1" dirty="0"/>
              <a:t> </a:t>
            </a:r>
            <a:r>
              <a:rPr lang="en-US" altLang="ko-KR" b="1" dirty="0" err="1"/>
              <a:t>가졌지만</a:t>
            </a:r>
            <a:r>
              <a:rPr lang="en-US" altLang="ko-KR" b="1" dirty="0"/>
              <a:t>, </a:t>
            </a:r>
            <a:r>
              <a:rPr lang="en-US" altLang="ko-KR" b="1" dirty="0" err="1"/>
              <a:t>이제</a:t>
            </a:r>
            <a:r>
              <a:rPr lang="en-US" altLang="ko-KR" b="1" dirty="0"/>
              <a:t> </a:t>
            </a:r>
            <a:r>
              <a:rPr lang="en-US" altLang="ko-KR" b="1" dirty="0" err="1"/>
              <a:t>다시</a:t>
            </a:r>
            <a:r>
              <a:rPr lang="en-US" altLang="ko-KR" b="1" dirty="0"/>
              <a:t> </a:t>
            </a:r>
            <a:r>
              <a:rPr lang="en-US" altLang="ko-KR" b="1" dirty="0" err="1"/>
              <a:t>균형을</a:t>
            </a:r>
            <a:r>
              <a:rPr lang="en-US" altLang="ko-KR" b="1" dirty="0"/>
              <a:t> </a:t>
            </a:r>
            <a:r>
              <a:rPr lang="en-US" altLang="ko-KR" b="1" dirty="0" err="1"/>
              <a:t>추구할</a:t>
            </a:r>
            <a:r>
              <a:rPr lang="en-US" altLang="ko-KR" b="1" dirty="0"/>
              <a:t> </a:t>
            </a:r>
            <a:r>
              <a:rPr lang="en-US" altLang="ko-KR" b="1" dirty="0" err="1"/>
              <a:t>필요</a:t>
            </a:r>
            <a:r>
              <a:rPr lang="en-US" altLang="ko-KR" b="1" dirty="0"/>
              <a:t> </a:t>
            </a:r>
            <a:r>
              <a:rPr lang="en-US" altLang="ko-KR" b="1" dirty="0" err="1"/>
              <a:t>있음</a:t>
            </a:r>
            <a:r>
              <a:rPr lang="en-US" altLang="ko-KR" b="1" dirty="0"/>
              <a:t>. </a:t>
            </a:r>
          </a:p>
          <a:p>
            <a:endParaRPr lang="ko-KR" altLang="en-US" dirty="0"/>
          </a:p>
        </p:txBody>
      </p:sp>
      <p:pic>
        <p:nvPicPr>
          <p:cNvPr id="8" name="Picture 2" descr="ìë¸ë¼íì¹´ë¸ë¼ ì¸í°ë· ìë¥ ê´ê³ 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3" y="2796293"/>
            <a:ext cx="6977313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4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/>
              <a:t>시민들과 함께 한 의식개선 캠페인</a:t>
            </a:r>
          </a:p>
        </p:txBody>
      </p:sp>
      <p:pic>
        <p:nvPicPr>
          <p:cNvPr id="4" name="Picture 16" descr="ê´ë ¨ ì´ë¯¸ì§">
            <a:extLst>
              <a:ext uri="{FF2B5EF4-FFF2-40B4-BE49-F238E27FC236}">
                <a16:creationId xmlns:a16="http://schemas.microsoft.com/office/drawing/2014/main" xmlns="" id="{868D3A60-FFD0-4CBE-A3E9-3CEA1B25F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14493"/>
            <a:ext cx="4762872" cy="239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ìê¹ë¤ ìì±ì ì¶ë²ìì ëí ì´ë¯¸ì§ ê²ìê²°ê³¼">
            <a:extLst>
              <a:ext uri="{FF2B5EF4-FFF2-40B4-BE49-F238E27FC236}">
                <a16:creationId xmlns:a16="http://schemas.microsoft.com/office/drawing/2014/main" xmlns="" id="{94230C64-F3B6-4719-A003-D1E70ACBC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51912"/>
            <a:ext cx="2846008" cy="15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ìê¹ë¤ ìì±ì ì¶ë²ìì ëí ì´ë¯¸ì§ ê²ìê²°ê³¼">
            <a:extLst>
              <a:ext uri="{FF2B5EF4-FFF2-40B4-BE49-F238E27FC236}">
                <a16:creationId xmlns:a16="http://schemas.microsoft.com/office/drawing/2014/main" xmlns="" id="{15F5424E-0579-4DCE-BB13-8B1A54250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 bwMode="auto">
          <a:xfrm>
            <a:off x="5436096" y="3412309"/>
            <a:ext cx="2846008" cy="140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ì¤ì¸ì°ê¸° ìë íêµ ìº íì¸ì ëí ì´ë¯¸ì§ ê²ìê²°ê³¼">
            <a:extLst>
              <a:ext uri="{FF2B5EF4-FFF2-40B4-BE49-F238E27FC236}">
                <a16:creationId xmlns:a16="http://schemas.microsoft.com/office/drawing/2014/main" xmlns="" id="{EDFB0D6B-638A-4024-8B76-C47862518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96485"/>
            <a:ext cx="2837703" cy="161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ë©ê°ì¤í°ë ì¹êµ¬ ì°ì ">
            <a:extLst>
              <a:ext uri="{FF2B5EF4-FFF2-40B4-BE49-F238E27FC236}">
                <a16:creationId xmlns:a16="http://schemas.microsoft.com/office/drawing/2014/main" xmlns="" id="{052CA45B-B478-4F84-9699-ECB5CE3C3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1912"/>
            <a:ext cx="4762872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4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0787CAD-CBF7-40DD-AE1C-93BFE201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07" y="620688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800" b="1" dirty="0"/>
              <a:t>대중의 흐름을 바꾸는 전략</a:t>
            </a:r>
            <a:r>
              <a:rPr lang="en-US" altLang="ko-KR" sz="4800" b="1" dirty="0"/>
              <a:t>4</a:t>
            </a:r>
            <a:endParaRPr lang="ko-KR" altLang="en-US" sz="4800" b="1" dirty="0"/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152EA43B-18F6-4A96-9DFB-04596D9F462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27584" y="1988840"/>
          <a:ext cx="7632847" cy="3456382"/>
        </p:xfrm>
        <a:graphic>
          <a:graphicData uri="http://schemas.openxmlformats.org/drawingml/2006/table">
            <a:tbl>
              <a:tblPr/>
              <a:tblGrid>
                <a:gridCol w="1088882">
                  <a:extLst>
                    <a:ext uri="{9D8B030D-6E8A-4147-A177-3AD203B41FA5}">
                      <a16:colId xmlns:a16="http://schemas.microsoft.com/office/drawing/2014/main" xmlns="" val="1576187569"/>
                    </a:ext>
                  </a:extLst>
                </a:gridCol>
                <a:gridCol w="3496912">
                  <a:extLst>
                    <a:ext uri="{9D8B030D-6E8A-4147-A177-3AD203B41FA5}">
                      <a16:colId xmlns:a16="http://schemas.microsoft.com/office/drawing/2014/main" xmlns="" val="1599258415"/>
                    </a:ext>
                  </a:extLst>
                </a:gridCol>
                <a:gridCol w="3047053">
                  <a:extLst>
                    <a:ext uri="{9D8B030D-6E8A-4147-A177-3AD203B41FA5}">
                      <a16:colId xmlns:a16="http://schemas.microsoft.com/office/drawing/2014/main" xmlns="" val="3892060803"/>
                    </a:ext>
                  </a:extLst>
                </a:gridCol>
              </a:tblGrid>
              <a:tr h="4857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과제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영역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 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2051727"/>
                  </a:ext>
                </a:extLst>
              </a:tr>
              <a:tr h="9996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정책 과제를 대중들이 쉽게 이해하도록 번역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역량이 있는 회원들로 구성된 </a:t>
                      </a:r>
                      <a:r>
                        <a:rPr lang="ko-KR" altLang="en-US" sz="18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‘정책 번역가 위원회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2216047"/>
                  </a:ext>
                </a:extLst>
              </a:tr>
              <a:tr h="9996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6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대중 친화적 민생 정책 과제 발굴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불수능소송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사교육 소비자 주권 운동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3999001"/>
                  </a:ext>
                </a:extLst>
              </a:tr>
              <a:tr h="48571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시민의 퇴행적 의식 개선운동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소책자 리뉴얼 보급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+</a:t>
                      </a:r>
                      <a:r>
                        <a:rPr lang="ko-KR" altLang="en-US" sz="18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캠페인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4335559"/>
                  </a:ext>
                </a:extLst>
              </a:tr>
              <a:tr h="48571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 운동의 회원 기반 체제 구축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영역별 전문가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=</a:t>
                      </a:r>
                      <a:r>
                        <a:rPr lang="ko-KR" altLang="en-US" sz="1800" b="1" kern="0" spc="0" dirty="0">
                          <a:solidFill>
                            <a:srgbClr val="FF6600"/>
                          </a:solidFill>
                          <a:effectLst/>
                          <a:latin typeface="+mj-ea"/>
                          <a:ea typeface="+mj-ea"/>
                        </a:rPr>
                        <a:t>회원 위원회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48102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02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1462E9C-EA60-4347-91E2-5E7CAABF9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48" y="473361"/>
            <a:ext cx="8229600" cy="161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이를 위해서는 회원들이 이 운동의 중심에 들어와서 회원들의 언어와 문제 의식으로 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b="1" dirty="0"/>
              <a:t>운동에 힘과 에너지를 주는 것이 필요함</a:t>
            </a:r>
            <a:r>
              <a:rPr lang="en-US" altLang="ko-KR" b="1" dirty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  <p:pic>
        <p:nvPicPr>
          <p:cNvPr id="15362" name="Picture 2" descr="ì¬êµì¡ê±±ì ìëì¸ì ë±ëì¥ ì í°ì ëí ì´ë¯¸ì§ ê²ìê²°ê³¼">
            <a:extLst>
              <a:ext uri="{FF2B5EF4-FFF2-40B4-BE49-F238E27FC236}">
                <a16:creationId xmlns:a16="http://schemas.microsoft.com/office/drawing/2014/main" xmlns="" id="{59E6F3DA-33A7-4986-8369-E39AF981AF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2950468" cy="196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ë¨íì ì ì ìì ëí ì´ë¯¸ì§ ê²ìê²°ê³¼">
            <a:extLst>
              <a:ext uri="{FF2B5EF4-FFF2-40B4-BE49-F238E27FC236}">
                <a16:creationId xmlns:a16="http://schemas.microsoft.com/office/drawing/2014/main" xmlns="" id="{DFBD02E3-A7B9-4D69-916A-04E042BA0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002" y="2107458"/>
            <a:ext cx="2483012" cy="204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ë¨íì ì ì ìì ëí ì´ë¯¸ì§ ê²ìê²°ê³¼">
            <a:extLst>
              <a:ext uri="{FF2B5EF4-FFF2-40B4-BE49-F238E27FC236}">
                <a16:creationId xmlns:a16="http://schemas.microsoft.com/office/drawing/2014/main" xmlns="" id="{6A1ABDFF-8B47-4D13-8461-A90395883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012" y="2143966"/>
            <a:ext cx="2378108" cy="196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ticketimage.interpark.com/Play/image/etc/060224_4.jpg">
            <a:extLst>
              <a:ext uri="{FF2B5EF4-FFF2-40B4-BE49-F238E27FC236}">
                <a16:creationId xmlns:a16="http://schemas.microsoft.com/office/drawing/2014/main" xmlns="" id="{5607CF46-2B9F-41C8-B321-2E22610E9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882" y="4264496"/>
            <a:ext cx="2432131" cy="216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4C2080B4-6332-4980-86A9-31E8C22EB9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38" y="4264496"/>
            <a:ext cx="2378108" cy="2169366"/>
          </a:xfrm>
          <a:prstGeom prst="rect">
            <a:avLst/>
          </a:prstGeom>
        </p:spPr>
      </p:pic>
      <p:pic>
        <p:nvPicPr>
          <p:cNvPr id="9218" name="Picture 2" descr="ê´ë ¨ ì´ë¯¸ì§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98" y="4264496"/>
            <a:ext cx="2954706" cy="216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05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73EBF03-C77A-41D5-8460-B1ACE155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/>
              <a:t>이미 우리 속에 있는 회원 참여모임</a:t>
            </a:r>
          </a:p>
        </p:txBody>
      </p:sp>
      <p:sp>
        <p:nvSpPr>
          <p:cNvPr id="4" name="AutoShape 2" descr="2017-03-10 ë¸ìë¦¬ìë´ë· ìë´ìì ëª¨ì">
            <a:extLst>
              <a:ext uri="{FF2B5EF4-FFF2-40B4-BE49-F238E27FC236}">
                <a16:creationId xmlns:a16="http://schemas.microsoft.com/office/drawing/2014/main" xmlns="" id="{5C5AC06B-C6AD-4B41-8285-47D928D297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AutoShape 4" descr="2017-03-10 ë¸ìë¦¬ìë´ë· ìë´ìì ëª¨ì">
            <a:extLst>
              <a:ext uri="{FF2B5EF4-FFF2-40B4-BE49-F238E27FC236}">
                <a16:creationId xmlns:a16="http://schemas.microsoft.com/office/drawing/2014/main" xmlns="" id="{4F1955C6-DE0D-4463-9BFA-6C6E1AB17B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C7315E2-E529-40B6-A20A-CE53051851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3" t="14445" r="20075" b="16401"/>
          <a:stretch/>
        </p:blipFill>
        <p:spPr>
          <a:xfrm>
            <a:off x="824261" y="1702369"/>
            <a:ext cx="3460301" cy="227905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3565F438-7386-410D-B503-F2F082930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64" t="15001" r="20862" b="16400"/>
          <a:stretch/>
        </p:blipFill>
        <p:spPr>
          <a:xfrm>
            <a:off x="4928717" y="1705427"/>
            <a:ext cx="3460301" cy="227614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97243CF-5CDF-4AE7-AD96-08F6583B9C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4" t="13601" r="20862" b="17800"/>
          <a:stretch/>
        </p:blipFill>
        <p:spPr>
          <a:xfrm>
            <a:off x="828153" y="4351852"/>
            <a:ext cx="3456594" cy="2249196"/>
          </a:xfrm>
          <a:prstGeom prst="rect">
            <a:avLst/>
          </a:prstGeom>
        </p:spPr>
      </p:pic>
      <p:pic>
        <p:nvPicPr>
          <p:cNvPr id="7170" name="Picture 2" descr="https://t1.daumcdn.net/cfile/tistory/231E1E3B529EB5CC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062" y="4351852"/>
            <a:ext cx="3454258" cy="224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71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5A13D0C-2C38-46EE-91D8-0095DD874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03176"/>
            <a:ext cx="8229600" cy="1430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en-US" sz="8000" b="1" dirty="0">
                <a:solidFill>
                  <a:srgbClr val="FF6600"/>
                </a:solidFill>
              </a:rPr>
              <a:t>사업목표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87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03CD724-BFAD-4B1E-B0B7-E587EFEF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800" b="1" dirty="0"/>
              <a:t>■ 정책국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C1A2A7F-B84C-4DC4-A877-0D90EAA03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sz="4000" b="1" dirty="0"/>
              <a:t>※ </a:t>
            </a:r>
            <a:r>
              <a:rPr lang="ko-KR" altLang="en-US" sz="3800" b="1" dirty="0"/>
              <a:t>기존사업 </a:t>
            </a:r>
            <a:r>
              <a:rPr lang="en-US" altLang="ko-KR" sz="3800" b="1" dirty="0"/>
              <a:t>: </a:t>
            </a:r>
            <a:r>
              <a:rPr lang="ko-KR" altLang="en-US" sz="3800" b="1" dirty="0"/>
              <a:t>계속 추진 여부에 대한 타당성 평가를 통해 사업 계획 수립</a:t>
            </a:r>
            <a:r>
              <a:rPr lang="en-US" altLang="ko-KR" sz="3800" b="1" dirty="0"/>
              <a:t>.</a:t>
            </a:r>
          </a:p>
          <a:p>
            <a:pPr marL="0" indent="0" fontAlgn="base">
              <a:buNone/>
            </a:pPr>
            <a:r>
              <a:rPr lang="en-US" altLang="ko-KR" sz="3800" b="1" dirty="0"/>
              <a:t>-</a:t>
            </a:r>
            <a:r>
              <a:rPr lang="ko-KR" altLang="en-US" sz="3800" b="1" dirty="0"/>
              <a:t>영유아 정책 운동</a:t>
            </a:r>
            <a:endParaRPr lang="en-US" altLang="ko-KR" sz="3800" b="1" dirty="0"/>
          </a:p>
          <a:p>
            <a:pPr marL="0" indent="0" fontAlgn="base">
              <a:buNone/>
            </a:pPr>
            <a:r>
              <a:rPr lang="en-US" altLang="ko-KR" sz="3800" b="1" dirty="0"/>
              <a:t>-</a:t>
            </a:r>
            <a:r>
              <a:rPr lang="ko-KR" altLang="en-US" sz="3800" b="1" dirty="0"/>
              <a:t>선행교육 규제법 개정</a:t>
            </a:r>
            <a:endParaRPr lang="en-US" altLang="ko-KR" sz="3800" b="1" dirty="0"/>
          </a:p>
          <a:p>
            <a:pPr marL="0" indent="0" fontAlgn="base">
              <a:buNone/>
            </a:pPr>
            <a:r>
              <a:rPr lang="en-US" altLang="ko-KR" sz="3800" b="1" dirty="0"/>
              <a:t>-</a:t>
            </a:r>
            <a:r>
              <a:rPr lang="ko-KR" altLang="en-US" sz="3800" b="1" dirty="0"/>
              <a:t>고교체제 및 입시 개편</a:t>
            </a:r>
            <a:endParaRPr lang="en-US" altLang="ko-KR" sz="3800" b="1" dirty="0"/>
          </a:p>
          <a:p>
            <a:pPr marL="0" indent="0" fontAlgn="base">
              <a:buNone/>
            </a:pPr>
            <a:r>
              <a:rPr lang="en-US" altLang="ko-KR" sz="3800" b="1" dirty="0"/>
              <a:t>-</a:t>
            </a:r>
            <a:r>
              <a:rPr lang="ko-KR" altLang="en-US" sz="3800" b="1" dirty="0"/>
              <a:t>대학입시제도 개선 </a:t>
            </a:r>
            <a:endParaRPr lang="en-US" altLang="ko-KR" sz="3800" b="1" dirty="0"/>
          </a:p>
          <a:p>
            <a:pPr marL="0" indent="0" fontAlgn="base">
              <a:buNone/>
            </a:pPr>
            <a:endParaRPr lang="en-US" altLang="ko-KR" sz="3800" b="1" dirty="0"/>
          </a:p>
        </p:txBody>
      </p:sp>
    </p:spTree>
    <p:extLst>
      <p:ext uri="{BB962C8B-B14F-4D97-AF65-F5344CB8AC3E}">
        <p14:creationId xmlns:p14="http://schemas.microsoft.com/office/powerpoint/2010/main" val="38433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406AC50-4413-411F-86F5-17011F12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/>
              <a:t>※ </a:t>
            </a:r>
            <a:r>
              <a:rPr lang="ko-KR" altLang="en-US" b="1" dirty="0"/>
              <a:t>신규운동</a:t>
            </a:r>
            <a:r>
              <a:rPr lang="en-US" altLang="ko-KR" sz="5400" b="1" dirty="0"/>
              <a:t>: </a:t>
            </a:r>
            <a:r>
              <a:rPr lang="ko-KR" altLang="en-US" sz="3600" b="1" dirty="0"/>
              <a:t>사교육소비자 주권 운동 등</a:t>
            </a:r>
            <a:endParaRPr lang="ko-KR" altLang="en-US" sz="5400" b="1" dirty="0"/>
          </a:p>
        </p:txBody>
      </p:sp>
      <p:pic>
        <p:nvPicPr>
          <p:cNvPr id="17410" name="Picture 2" descr="ìë¹ì ìë¯¼ì£¼ê¶ íì¬ì ëí ì´ë¯¸ì§ ê²ìê²°ê³¼">
            <a:extLst>
              <a:ext uri="{FF2B5EF4-FFF2-40B4-BE49-F238E27FC236}">
                <a16:creationId xmlns:a16="http://schemas.microsoft.com/office/drawing/2014/main" xmlns="" id="{7F8B8CB7-7500-492F-A180-3C35456F6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" y="1484784"/>
            <a:ext cx="3610744" cy="25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ìë¹ì ìë¯¼ì£¼ê¶ íì¬ì ëí ì´ë¯¸ì§ ê²ìê²°ê³¼">
            <a:extLst>
              <a:ext uri="{FF2B5EF4-FFF2-40B4-BE49-F238E27FC236}">
                <a16:creationId xmlns:a16="http://schemas.microsoft.com/office/drawing/2014/main" xmlns="" id="{AD5697CB-1147-47BE-9C1E-5519FDCC7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4"/>
            <a:ext cx="3350366" cy="25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ì¸ì ì°¨ íì¬ì ëí ì´ë¯¸ì§ ê²ìê²°ê³¼">
            <a:extLst>
              <a:ext uri="{FF2B5EF4-FFF2-40B4-BE49-F238E27FC236}">
                <a16:creationId xmlns:a16="http://schemas.microsoft.com/office/drawing/2014/main" xmlns="" id="{74F19280-1417-4EE2-B343-D8675E53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07" y="4275708"/>
            <a:ext cx="3601861" cy="217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ìë¹ì ì£¼ê¶ ìë¯¼ì°ëì ëí ì´ë¯¸ì§ ê²ìê²°ê³¼">
            <a:extLst>
              <a:ext uri="{FF2B5EF4-FFF2-40B4-BE49-F238E27FC236}">
                <a16:creationId xmlns:a16="http://schemas.microsoft.com/office/drawing/2014/main" xmlns="" id="{913BB18D-4720-4733-A372-94F247C15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04569"/>
            <a:ext cx="3350366" cy="214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80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3D361AF-5A1E-4A24-938E-1484B5121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3140"/>
            <a:ext cx="8229600" cy="255850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>
                <a:solidFill>
                  <a:srgbClr val="FF6600"/>
                </a:solidFill>
              </a:rPr>
              <a:t>★</a:t>
            </a:r>
            <a:r>
              <a:rPr lang="ko-KR" altLang="en-US" b="1" dirty="0"/>
              <a:t> 제</a:t>
            </a:r>
            <a:r>
              <a:rPr lang="en-US" altLang="ko-KR" b="1" dirty="0"/>
              <a:t>1</a:t>
            </a:r>
            <a:r>
              <a:rPr lang="ko-KR" altLang="en-US" b="1" dirty="0"/>
              <a:t>사업</a:t>
            </a:r>
            <a:r>
              <a:rPr lang="en-US" altLang="ko-KR" b="1" dirty="0"/>
              <a:t>: </a:t>
            </a:r>
            <a:r>
              <a:rPr lang="ko-KR" altLang="en-US" b="1" dirty="0"/>
              <a:t>사교육 소비자 주권 운동 추진</a:t>
            </a:r>
            <a:r>
              <a:rPr lang="en-US" altLang="ko-KR" b="1" dirty="0"/>
              <a:t>. </a:t>
            </a:r>
            <a:r>
              <a:rPr lang="ko-KR" altLang="en-US" b="1" dirty="0"/>
              <a:t>대부분의 시민들과 학부모들이 학원 사교육을 이용하는 상황에서</a:t>
            </a:r>
            <a:r>
              <a:rPr lang="en-US" altLang="ko-KR" b="1" dirty="0"/>
              <a:t>, </a:t>
            </a:r>
            <a:r>
              <a:rPr lang="ko-KR" altLang="en-US" b="1" dirty="0"/>
              <a:t>그 시장에서 일어나는 수많은 문제들로 인해 손해 보고도 이를 대변해 주는 운동체가 없어서 끙끙거려왔던 시민들에게 든든한 보루와 같은 존재가 되고 느슨했던 </a:t>
            </a:r>
            <a:r>
              <a:rPr lang="ko-KR" altLang="en-US" b="1" dirty="0" err="1"/>
              <a:t>시민친화적인</a:t>
            </a:r>
            <a:r>
              <a:rPr lang="ko-KR" altLang="en-US" b="1" dirty="0"/>
              <a:t> 관계의 복원도 될 </a:t>
            </a:r>
            <a:r>
              <a:rPr lang="ko-KR" altLang="en-US" b="1"/>
              <a:t>것</a:t>
            </a:r>
            <a:r>
              <a:rPr lang="en-US" altLang="ko-KR" b="1"/>
              <a:t>.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AA8DF1E-B5BE-4E48-9AD7-CD8368DA6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5" t="19221" r="28644" b="19273"/>
          <a:stretch/>
        </p:blipFill>
        <p:spPr>
          <a:xfrm>
            <a:off x="611560" y="4033449"/>
            <a:ext cx="2857500" cy="2168060"/>
          </a:xfrm>
          <a:prstGeom prst="rect">
            <a:avLst/>
          </a:prstGeom>
        </p:spPr>
      </p:pic>
      <p:pic>
        <p:nvPicPr>
          <p:cNvPr id="18434" name="Picture 2" descr="íì ê°ì¬ ì´ì¤ ê²¸ì§ì ëí ì´ë¯¸ì§ ê²ìê²°ê³¼">
            <a:extLst>
              <a:ext uri="{FF2B5EF4-FFF2-40B4-BE49-F238E27FC236}">
                <a16:creationId xmlns:a16="http://schemas.microsoft.com/office/drawing/2014/main" xmlns="" id="{BE864D1C-5093-4CD7-8A17-52E84BBD1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52439"/>
            <a:ext cx="2857500" cy="214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êµ­ì´ ìë¥ ëª¨ìê³ ì¬ ì ì¶ì ëí ì´ë¯¸ì§ ê²ìê²°ê³¼">
            <a:extLst>
              <a:ext uri="{FF2B5EF4-FFF2-40B4-BE49-F238E27FC236}">
                <a16:creationId xmlns:a16="http://schemas.microsoft.com/office/drawing/2014/main" xmlns="" id="{27613A5A-DD4D-4A19-A944-2CE953B25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209" y="4033449"/>
            <a:ext cx="2015231" cy="216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36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E65ED229-FF15-4408-AE2B-01ECD1F6A0E1}"/>
              </a:ext>
            </a:extLst>
          </p:cNvPr>
          <p:cNvSpPr/>
          <p:nvPr/>
        </p:nvSpPr>
        <p:spPr>
          <a:xfrm>
            <a:off x="683568" y="476672"/>
            <a:ext cx="777686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ko-KR" altLang="en-US" b="1" dirty="0"/>
          </a:p>
          <a:p>
            <a:pPr fontAlgn="base"/>
            <a:r>
              <a:rPr lang="ko-KR" altLang="en-US" sz="2800" b="1" dirty="0">
                <a:solidFill>
                  <a:srgbClr val="FF6600"/>
                </a:solidFill>
              </a:rPr>
              <a:t>★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2</a:t>
            </a:r>
            <a:r>
              <a:rPr lang="ko-KR" altLang="en-US" sz="2800" b="1" dirty="0"/>
              <a:t>사업</a:t>
            </a:r>
            <a:r>
              <a:rPr lang="en-US" altLang="ko-KR" sz="2800" b="1" dirty="0"/>
              <a:t>: IB</a:t>
            </a:r>
            <a:r>
              <a:rPr lang="ko-KR" altLang="en-US" sz="2800" b="1" dirty="0"/>
              <a:t>를 통한 새로운 대입과 내신제도 </a:t>
            </a:r>
            <a:endParaRPr lang="en-US" altLang="ko-KR" sz="2800" b="1" dirty="0"/>
          </a:p>
          <a:p>
            <a:pPr fontAlgn="base"/>
            <a:r>
              <a:rPr lang="en-US" altLang="ko-KR" sz="2800" b="1" dirty="0"/>
              <a:t>    </a:t>
            </a:r>
            <a:r>
              <a:rPr lang="ko-KR" altLang="en-US" sz="2800" b="1" dirty="0"/>
              <a:t>개혁의 </a:t>
            </a:r>
            <a:r>
              <a:rPr lang="ko-KR" altLang="en-US" sz="2800" b="1" dirty="0" err="1"/>
              <a:t>아젠더</a:t>
            </a:r>
            <a:r>
              <a:rPr lang="ko-KR" altLang="en-US" sz="2800" b="1" dirty="0"/>
              <a:t> 타당성 점검 및 확산</a:t>
            </a:r>
          </a:p>
        </p:txBody>
      </p:sp>
      <p:pic>
        <p:nvPicPr>
          <p:cNvPr id="6146" name="Picture 2" descr="IB ë¼ì  ì´íì ì ëí ì´ë¯¸ì§ ê²ìê²°ê³¼">
            <a:extLst>
              <a:ext uri="{FF2B5EF4-FFF2-40B4-BE49-F238E27FC236}">
                <a16:creationId xmlns:a16="http://schemas.microsoft.com/office/drawing/2014/main" xmlns="" id="{168E874C-F300-4831-AFE6-B6FDF0A9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18" y="4293096"/>
            <a:ext cx="4047163" cy="226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ê´ë ¨ ì´ë¯¸ì§">
            <a:extLst>
              <a:ext uri="{FF2B5EF4-FFF2-40B4-BE49-F238E27FC236}">
                <a16:creationId xmlns:a16="http://schemas.microsoft.com/office/drawing/2014/main" xmlns="" id="{B688EE13-C5F9-4F1B-AD9D-185851930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08" y="1999085"/>
            <a:ext cx="3275856" cy="218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B ë¼ì  ì´íì ì ëí ì´ë¯¸ì§ ê²ìê²°ê³¼">
            <a:extLst>
              <a:ext uri="{FF2B5EF4-FFF2-40B4-BE49-F238E27FC236}">
                <a16:creationId xmlns:a16="http://schemas.microsoft.com/office/drawing/2014/main" xmlns="" id="{6401CC11-E34D-4CB2-AFC1-77849E244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18" y="2082678"/>
            <a:ext cx="4047163" cy="190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B ë¼ì  ì´íì ì ëí ì´ë¯¸ì§ ê²ìê²°ê³¼">
            <a:extLst>
              <a:ext uri="{FF2B5EF4-FFF2-40B4-BE49-F238E27FC236}">
                <a16:creationId xmlns:a16="http://schemas.microsoft.com/office/drawing/2014/main" xmlns="" id="{A26989B9-6682-4529-8230-8442D21D3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436" y="4389277"/>
            <a:ext cx="3208728" cy="216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5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E65ED229-FF15-4408-AE2B-01ECD1F6A0E1}"/>
              </a:ext>
            </a:extLst>
          </p:cNvPr>
          <p:cNvSpPr/>
          <p:nvPr/>
        </p:nvSpPr>
        <p:spPr>
          <a:xfrm>
            <a:off x="683568" y="476672"/>
            <a:ext cx="77768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ko-KR" altLang="en-US" b="1" dirty="0"/>
          </a:p>
          <a:p>
            <a:pPr fontAlgn="base"/>
            <a:r>
              <a:rPr lang="ko-KR" altLang="en-US" sz="2800" b="1" dirty="0">
                <a:solidFill>
                  <a:srgbClr val="FF6600"/>
                </a:solidFill>
              </a:rPr>
              <a:t>★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3</a:t>
            </a:r>
            <a:r>
              <a:rPr lang="ko-KR" altLang="en-US" sz="2800" b="1" dirty="0"/>
              <a:t>사업</a:t>
            </a:r>
            <a:r>
              <a:rPr lang="en-US" altLang="ko-KR" sz="2800" b="1" dirty="0"/>
              <a:t>: </a:t>
            </a:r>
            <a:r>
              <a:rPr lang="ko-KR" altLang="en-US" sz="2800" b="1" dirty="0"/>
              <a:t>공교육의 ‘책임교육’ 정책 운동</a:t>
            </a:r>
          </a:p>
        </p:txBody>
      </p:sp>
      <p:pic>
        <p:nvPicPr>
          <p:cNvPr id="1026" name="Picture 2" descr="Image result for ì¤ì¸ì°ê¸° ìë íêµ ìº íì¸">
            <a:extLst>
              <a:ext uri="{FF2B5EF4-FFF2-40B4-BE49-F238E27FC236}">
                <a16:creationId xmlns:a16="http://schemas.microsoft.com/office/drawing/2014/main" xmlns="" id="{DBFC5A9F-5BA0-4388-ABA1-ED1F41AFA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3456384" cy="21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ì¤ì¸ì°ê¸° ìë íêµ ìº íì¸">
            <a:extLst>
              <a:ext uri="{FF2B5EF4-FFF2-40B4-BE49-F238E27FC236}">
                <a16:creationId xmlns:a16="http://schemas.microsoft.com/office/drawing/2014/main" xmlns="" id="{5A94984D-1142-4D58-836E-AA27BCE00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92" y="4149080"/>
            <a:ext cx="3456383" cy="21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ì¤ì¸ì°ê¸° ìë íêµ ìº íì¸">
            <a:extLst>
              <a:ext uri="{FF2B5EF4-FFF2-40B4-BE49-F238E27FC236}">
                <a16:creationId xmlns:a16="http://schemas.microsoft.com/office/drawing/2014/main" xmlns="" id="{C6E58694-0C1B-48C9-AAC2-8F388B544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4" y="1772816"/>
            <a:ext cx="3448484" cy="45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22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E65ED229-FF15-4408-AE2B-01ECD1F6A0E1}"/>
              </a:ext>
            </a:extLst>
          </p:cNvPr>
          <p:cNvSpPr/>
          <p:nvPr/>
        </p:nvSpPr>
        <p:spPr>
          <a:xfrm>
            <a:off x="683568" y="620688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800" b="1" dirty="0">
                <a:solidFill>
                  <a:srgbClr val="FF6600"/>
                </a:solidFill>
              </a:rPr>
              <a:t>★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4</a:t>
            </a:r>
            <a:r>
              <a:rPr lang="ko-KR" altLang="en-US" sz="2800" b="1" dirty="0"/>
              <a:t>사업</a:t>
            </a:r>
            <a:r>
              <a:rPr lang="en-US" altLang="ko-KR" sz="2800" b="1" dirty="0"/>
              <a:t>: </a:t>
            </a:r>
            <a:r>
              <a:rPr lang="ko-KR" altLang="en-US" sz="2800" b="1" dirty="0"/>
              <a:t>서열화된 대학체제 개편 시민운동</a:t>
            </a:r>
          </a:p>
        </p:txBody>
      </p:sp>
      <p:pic>
        <p:nvPicPr>
          <p:cNvPr id="4098" name="Picture 2" descr="Image result for êµ­ë¯¼ì´ ì¤ê³íë ëíì´ë">
            <a:extLst>
              <a:ext uri="{FF2B5EF4-FFF2-40B4-BE49-F238E27FC236}">
                <a16:creationId xmlns:a16="http://schemas.microsoft.com/office/drawing/2014/main" xmlns="" id="{0B136401-36C1-4DB5-8F41-EEA2EF2C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39" y="1844824"/>
            <a:ext cx="3626516" cy="214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êµ­ë¯¼ì´ ì¤ê³íë ëíì´ë">
            <a:extLst>
              <a:ext uri="{FF2B5EF4-FFF2-40B4-BE49-F238E27FC236}">
                <a16:creationId xmlns:a16="http://schemas.microsoft.com/office/drawing/2014/main" xmlns="" id="{4EDF4B2A-C34B-46C6-882F-3EBD2B833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945" y="1825342"/>
            <a:ext cx="3490641" cy="214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êµ­ë¯¼ì´ ì¤ê³íë ëíì´ë">
            <a:extLst>
              <a:ext uri="{FF2B5EF4-FFF2-40B4-BE49-F238E27FC236}">
                <a16:creationId xmlns:a16="http://schemas.microsoft.com/office/drawing/2014/main" xmlns="" id="{734B7C1C-6B5E-48C4-997D-31FEF267C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3" y="4149080"/>
            <a:ext cx="3626516" cy="197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ëííì¤í ì´ë ì ì§ì">
            <a:extLst>
              <a:ext uri="{FF2B5EF4-FFF2-40B4-BE49-F238E27FC236}">
                <a16:creationId xmlns:a16="http://schemas.microsoft.com/office/drawing/2014/main" xmlns="" id="{8616E647-E18D-4E42-9EEE-6906DA444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945" y="4149080"/>
            <a:ext cx="3490641" cy="197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54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E65ED229-FF15-4408-AE2B-01ECD1F6A0E1}"/>
              </a:ext>
            </a:extLst>
          </p:cNvPr>
          <p:cNvSpPr/>
          <p:nvPr/>
        </p:nvSpPr>
        <p:spPr>
          <a:xfrm>
            <a:off x="683568" y="476672"/>
            <a:ext cx="777686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ko-KR" altLang="en-US" b="1" dirty="0"/>
          </a:p>
          <a:p>
            <a:pPr fontAlgn="base"/>
            <a:r>
              <a:rPr lang="ko-KR" altLang="en-US" sz="2800" b="1" dirty="0">
                <a:solidFill>
                  <a:srgbClr val="FF6600"/>
                </a:solidFill>
              </a:rPr>
              <a:t>★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5</a:t>
            </a:r>
            <a:r>
              <a:rPr lang="ko-KR" altLang="en-US" sz="2800" b="1" dirty="0"/>
              <a:t>사업</a:t>
            </a:r>
            <a:r>
              <a:rPr lang="en-US" altLang="ko-KR" sz="2800" b="1" dirty="0"/>
              <a:t>: </a:t>
            </a:r>
            <a:r>
              <a:rPr lang="ko-KR" altLang="en-US" sz="2800" b="1" dirty="0"/>
              <a:t>직업 간 임금 격차 문제</a:t>
            </a:r>
            <a:r>
              <a:rPr lang="en-US" altLang="ko-KR" sz="2800" b="1" dirty="0"/>
              <a:t>: </a:t>
            </a:r>
            <a:r>
              <a:rPr lang="ko-KR" altLang="en-US" sz="2800" b="1" dirty="0"/>
              <a:t>채용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임금 </a:t>
            </a:r>
            <a:endParaRPr lang="en-US" altLang="ko-KR" sz="2800" b="1" dirty="0"/>
          </a:p>
          <a:p>
            <a:pPr fontAlgn="base"/>
            <a:r>
              <a:rPr lang="en-US" altLang="ko-KR" sz="2800" b="1" dirty="0"/>
              <a:t>    </a:t>
            </a:r>
            <a:r>
              <a:rPr lang="ko-KR" altLang="en-US" sz="2800" b="1" dirty="0"/>
              <a:t>시장 기초 연구 및 실태 파악</a:t>
            </a:r>
            <a:r>
              <a:rPr lang="en-US" altLang="ko-KR" sz="2800" b="1" dirty="0"/>
              <a:t> </a:t>
            </a:r>
            <a:endParaRPr lang="ko-KR" altLang="en-US" sz="2800" b="1" dirty="0"/>
          </a:p>
        </p:txBody>
      </p:sp>
      <p:pic>
        <p:nvPicPr>
          <p:cNvPr id="19458" name="Picture 2" descr="ê¸°ì´íë ¥ë³´ì¥ì ëí ì´ë¯¸ì§ ê²ìê²°ê³¼">
            <a:extLst>
              <a:ext uri="{FF2B5EF4-FFF2-40B4-BE49-F238E27FC236}">
                <a16:creationId xmlns:a16="http://schemas.microsoft.com/office/drawing/2014/main" xmlns="" id="{09F0ED42-2565-44AA-87C5-BF3BE0326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80853"/>
            <a:ext cx="3101431" cy="309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wage">
            <a:extLst>
              <a:ext uri="{FF2B5EF4-FFF2-40B4-BE49-F238E27FC236}">
                <a16:creationId xmlns:a16="http://schemas.microsoft.com/office/drawing/2014/main" xmlns="" id="{7A175411-295E-4E31-82BB-AA29827E0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292" y="2544832"/>
            <a:ext cx="38481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4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287AC9A-D31F-4775-8D90-975F7C084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5400" b="1" dirty="0"/>
              <a:t>■ </a:t>
            </a:r>
            <a:r>
              <a:rPr lang="ko-KR" altLang="en-US" sz="5400" b="1" dirty="0" err="1"/>
              <a:t>사업국</a:t>
            </a:r>
            <a:endParaRPr lang="ko-KR" altLang="en-US" sz="5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FF50D970-3E33-4AF1-8A8D-A5AFCE120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6008"/>
            <a:ext cx="8229600" cy="45259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b="1" dirty="0"/>
              <a:t>※</a:t>
            </a:r>
            <a:r>
              <a:rPr lang="ko-KR" altLang="en-US" b="1" dirty="0"/>
              <a:t> 기존 사업 </a:t>
            </a:r>
            <a:endParaRPr lang="ko-KR" altLang="en-US" sz="3000" b="1" dirty="0"/>
          </a:p>
          <a:p>
            <a:pPr marL="0" indent="0" fontAlgn="base">
              <a:buNone/>
            </a:pPr>
            <a:r>
              <a:rPr lang="ko-KR" altLang="en-US" sz="3000" b="1" dirty="0"/>
              <a:t>교육사업</a:t>
            </a:r>
            <a:r>
              <a:rPr lang="en-US" altLang="ko-KR" sz="3000" b="1" dirty="0"/>
              <a:t>, </a:t>
            </a:r>
            <a:r>
              <a:rPr lang="ko-KR" altLang="en-US" sz="3000" b="1" dirty="0"/>
              <a:t>소책자</a:t>
            </a:r>
            <a:r>
              <a:rPr lang="en-US" altLang="ko-KR" sz="3000" b="1" dirty="0"/>
              <a:t>-100</a:t>
            </a:r>
            <a:r>
              <a:rPr lang="ko-KR" altLang="en-US" sz="3000" b="1" dirty="0" err="1"/>
              <a:t>인강사</a:t>
            </a:r>
            <a:r>
              <a:rPr lang="en-US" altLang="ko-KR" sz="3000" b="1" dirty="0"/>
              <a:t>, </a:t>
            </a:r>
            <a:r>
              <a:rPr lang="ko-KR" altLang="en-US" sz="3000" b="1" dirty="0" err="1"/>
              <a:t>상담넷</a:t>
            </a:r>
            <a:r>
              <a:rPr lang="en-US" altLang="ko-KR" sz="3000" b="1" dirty="0"/>
              <a:t>, </a:t>
            </a:r>
            <a:r>
              <a:rPr lang="ko-KR" altLang="en-US" sz="3000" b="1" dirty="0"/>
              <a:t>지역모임</a:t>
            </a:r>
            <a:endParaRPr lang="ko-KR" altLang="en-US" sz="3000" dirty="0"/>
          </a:p>
        </p:txBody>
      </p:sp>
      <p:pic>
        <p:nvPicPr>
          <p:cNvPr id="5122" name="Picture 2" descr="Image result for ë±ëì§ê¸°íêµ">
            <a:extLst>
              <a:ext uri="{FF2B5EF4-FFF2-40B4-BE49-F238E27FC236}">
                <a16:creationId xmlns:a16="http://schemas.microsoft.com/office/drawing/2014/main" xmlns="" id="{DE08F674-CB28-4BFE-830B-DF090C9AE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76" y="2809405"/>
            <a:ext cx="2244080" cy="339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ìë´ë·">
            <a:extLst>
              <a:ext uri="{FF2B5EF4-FFF2-40B4-BE49-F238E27FC236}">
                <a16:creationId xmlns:a16="http://schemas.microsoft.com/office/drawing/2014/main" xmlns="" id="{4199ED7D-2EC0-46F5-8B3E-C7CB9D8E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495" y="280940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ë±ëëª¨ì">
            <a:extLst>
              <a:ext uri="{FF2B5EF4-FFF2-40B4-BE49-F238E27FC236}">
                <a16:creationId xmlns:a16="http://schemas.microsoft.com/office/drawing/2014/main" xmlns="" id="{9FF88AF3-2EE3-436B-8B74-FC94B832F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054" y="4653136"/>
            <a:ext cx="2619375" cy="155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ìê¹ë¤ íìë¹">
            <a:extLst>
              <a:ext uri="{FF2B5EF4-FFF2-40B4-BE49-F238E27FC236}">
                <a16:creationId xmlns:a16="http://schemas.microsoft.com/office/drawing/2014/main" xmlns="" id="{8854667F-AA20-4A36-B96B-F561CFF7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96" y="2809403"/>
            <a:ext cx="2409800" cy="336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2BC1972-862C-43B4-8FDA-CA53ACA0F503}"/>
              </a:ext>
            </a:extLst>
          </p:cNvPr>
          <p:cNvSpPr/>
          <p:nvPr/>
        </p:nvSpPr>
        <p:spPr>
          <a:xfrm>
            <a:off x="545684" y="6309320"/>
            <a:ext cx="24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등대학교 등 교육사업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45582019-C97D-4230-930A-8DDCA112E638}"/>
              </a:ext>
            </a:extLst>
          </p:cNvPr>
          <p:cNvSpPr/>
          <p:nvPr/>
        </p:nvSpPr>
        <p:spPr>
          <a:xfrm>
            <a:off x="3249196" y="6309320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소책자 배포 사업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9C7FB7C3-AD72-4126-84D8-50B645626470}"/>
              </a:ext>
            </a:extLst>
          </p:cNvPr>
          <p:cNvSpPr/>
          <p:nvPr/>
        </p:nvSpPr>
        <p:spPr>
          <a:xfrm>
            <a:off x="5493716" y="6300772"/>
            <a:ext cx="3094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지역모임</a:t>
            </a:r>
            <a:r>
              <a:rPr lang="en-US" altLang="ko-KR" b="1" dirty="0"/>
              <a:t>/</a:t>
            </a:r>
            <a:r>
              <a:rPr lang="ko-KR" altLang="en-US" b="1" dirty="0" err="1"/>
              <a:t>상담넷</a:t>
            </a:r>
            <a:r>
              <a:rPr lang="en-US" altLang="ko-KR" b="1" dirty="0"/>
              <a:t>/100</a:t>
            </a:r>
            <a:r>
              <a:rPr lang="ko-KR" altLang="en-US" b="1" dirty="0" err="1"/>
              <a:t>인강사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83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6250F674-1AB1-4F19-9CDE-CD39C6478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72" y="548680"/>
            <a:ext cx="8229600" cy="1850702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altLang="ko-KR" b="1" dirty="0"/>
              <a:t>※</a:t>
            </a:r>
            <a:r>
              <a:rPr lang="ko-KR" altLang="en-US" b="1" dirty="0"/>
              <a:t> </a:t>
            </a:r>
            <a:r>
              <a:rPr lang="ko-KR" altLang="en-US" b="1"/>
              <a:t>신규 사업</a:t>
            </a:r>
            <a:endParaRPr lang="en-US" altLang="ko-KR" b="1"/>
          </a:p>
          <a:p>
            <a:pPr marL="0" indent="0" fontAlgn="base">
              <a:buNone/>
            </a:pPr>
            <a:endParaRPr lang="ko-KR" altLang="en-US" b="1" dirty="0"/>
          </a:p>
          <a:p>
            <a:pPr marL="0" indent="0" fontAlgn="base">
              <a:buNone/>
            </a:pPr>
            <a:r>
              <a:rPr lang="ko-KR" altLang="en-US" b="1" dirty="0">
                <a:solidFill>
                  <a:srgbClr val="FF6600"/>
                </a:solidFill>
              </a:rPr>
              <a:t>★ </a:t>
            </a:r>
            <a:r>
              <a:rPr lang="ko-KR" altLang="en-US" b="1" dirty="0"/>
              <a:t>제</a:t>
            </a:r>
            <a:r>
              <a:rPr lang="en-US" altLang="ko-KR" b="1" dirty="0"/>
              <a:t>1</a:t>
            </a:r>
            <a:r>
              <a:rPr lang="ko-KR" altLang="en-US" b="1" dirty="0"/>
              <a:t>사업</a:t>
            </a:r>
            <a:r>
              <a:rPr lang="en-US" altLang="ko-KR" b="1" dirty="0"/>
              <a:t>: </a:t>
            </a:r>
            <a:r>
              <a:rPr lang="ko-KR" altLang="en-US" b="1" dirty="0"/>
              <a:t>사교육 절감 프로젝트를 지역모임에 적용 확산하고 전국 교육청 확산 기반</a:t>
            </a:r>
          </a:p>
        </p:txBody>
      </p:sp>
      <p:pic>
        <p:nvPicPr>
          <p:cNvPr id="6148" name="Picture 4" descr="Image result for ì¬êµì¡ ì ê° ììê³¼ ì±ì¥ ì°êµ¬ì">
            <a:extLst>
              <a:ext uri="{FF2B5EF4-FFF2-40B4-BE49-F238E27FC236}">
                <a16:creationId xmlns:a16="http://schemas.microsoft.com/office/drawing/2014/main" xmlns="" id="{7DCB56AB-A4CC-4B1F-AAB1-C78C71E82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043" y="2673661"/>
            <a:ext cx="3240360" cy="201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ì¬êµì¡ ì ê° ììê³¼ ì±ì¥ ì°êµ¬ì">
            <a:extLst>
              <a:ext uri="{FF2B5EF4-FFF2-40B4-BE49-F238E27FC236}">
                <a16:creationId xmlns:a16="http://schemas.microsoft.com/office/drawing/2014/main" xmlns="" id="{EB0CBE80-23B4-4949-999C-620461C9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73661"/>
            <a:ext cx="3128698" cy="201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ì¬êµì¡ ì ê° ììê³¼ ì±ì¥ ì°êµ¬ì">
            <a:extLst>
              <a:ext uri="{FF2B5EF4-FFF2-40B4-BE49-F238E27FC236}">
                <a16:creationId xmlns:a16="http://schemas.microsoft.com/office/drawing/2014/main" xmlns="" id="{2ED73836-820E-4652-BCB5-C4B0B0C43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97152"/>
            <a:ext cx="3128698" cy="185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mage result for ì¬êµì¡ ì ê° ììê³¼ ì±ì¥ ì°êµ¬ì">
            <a:extLst>
              <a:ext uri="{FF2B5EF4-FFF2-40B4-BE49-F238E27FC236}">
                <a16:creationId xmlns:a16="http://schemas.microsoft.com/office/drawing/2014/main" xmlns="" id="{0468C903-3D1E-4D9C-8C74-315DBF242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72" y="4797152"/>
            <a:ext cx="3240360" cy="184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mage result for ì¬êµì¡ ì ê° ììê³¼ ì±ì¥ ì°êµ¬ì">
            <a:extLst>
              <a:ext uri="{FF2B5EF4-FFF2-40B4-BE49-F238E27FC236}">
                <a16:creationId xmlns:a16="http://schemas.microsoft.com/office/drawing/2014/main" xmlns="" id="{A284282D-AC2D-414C-859A-6C24E97F9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00252"/>
            <a:ext cx="3128698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45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E5745B5-EC23-469C-BE92-60C52779B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altLang="ko-KR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ko-KR" altLang="en-US" b="1" dirty="0">
                <a:solidFill>
                  <a:srgbClr val="FF6600"/>
                </a:solidFill>
              </a:rPr>
              <a:t>★ </a:t>
            </a:r>
            <a:r>
              <a:rPr lang="ko-KR" altLang="en-US" b="1" dirty="0"/>
              <a:t>제</a:t>
            </a:r>
            <a:r>
              <a:rPr lang="en-US" altLang="ko-KR" b="1" dirty="0"/>
              <a:t>2</a:t>
            </a:r>
            <a:r>
              <a:rPr lang="ko-KR" altLang="en-US" b="1" dirty="0"/>
              <a:t>사업</a:t>
            </a:r>
            <a:r>
              <a:rPr lang="en-US" altLang="ko-KR" b="1" dirty="0"/>
              <a:t>: </a:t>
            </a:r>
            <a:r>
              <a:rPr lang="ko-KR" altLang="en-US" b="1" dirty="0"/>
              <a:t>영유아 소책자 등 정보 공유 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7D63D7A-A0A4-4E47-A64A-D697403DD6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60848"/>
            <a:ext cx="3024336" cy="4210557"/>
          </a:xfrm>
          <a:prstGeom prst="rect">
            <a:avLst/>
          </a:prstGeom>
        </p:spPr>
      </p:pic>
      <p:pic>
        <p:nvPicPr>
          <p:cNvPr id="5" name="Picture 10" descr="Image result for ìê¹ë¤ íìë¹">
            <a:extLst>
              <a:ext uri="{FF2B5EF4-FFF2-40B4-BE49-F238E27FC236}">
                <a16:creationId xmlns:a16="http://schemas.microsoft.com/office/drawing/2014/main" xmlns="" id="{C851D343-079B-4400-BF2E-19E6D393C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71949"/>
            <a:ext cx="3024336" cy="422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7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F60A6E1-9917-41A2-AE4E-2F351D83C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5400" b="1" dirty="0"/>
              <a:t>■ </a:t>
            </a:r>
            <a:r>
              <a:rPr lang="ko-KR" altLang="en-US" sz="5400" b="1" dirty="0" err="1"/>
              <a:t>나눔국</a:t>
            </a:r>
            <a:endParaRPr lang="ko-KR" altLang="en-US" sz="5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F4BC817-2250-48DD-B9D4-99D34A8B2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ko-KR" altLang="en-US" b="1" dirty="0"/>
              <a:t>①후원자 감소의 대대적 전환</a:t>
            </a:r>
            <a:r>
              <a:rPr lang="en-US" altLang="ko-KR" b="1" dirty="0"/>
              <a:t>, </a:t>
            </a:r>
            <a:r>
              <a:rPr lang="ko-KR" altLang="en-US" b="1" dirty="0"/>
              <a:t>역전</a:t>
            </a:r>
            <a:endParaRPr lang="en-US" altLang="ko-KR" b="1" dirty="0"/>
          </a:p>
          <a:p>
            <a:pPr marL="0" indent="0" fontAlgn="base">
              <a:buNone/>
            </a:pPr>
            <a:r>
              <a:rPr lang="ko-KR" altLang="en-US" b="1" dirty="0"/>
              <a:t>②후원자 확보 문제는 </a:t>
            </a:r>
            <a:r>
              <a:rPr lang="ko-KR" altLang="en-US" b="1" dirty="0" err="1"/>
              <a:t>나눔국</a:t>
            </a:r>
            <a:r>
              <a:rPr lang="ko-KR" altLang="en-US" b="1" dirty="0"/>
              <a:t> 만의 과제가 아니라</a:t>
            </a:r>
            <a:r>
              <a:rPr lang="en-US" altLang="ko-KR" b="1" dirty="0"/>
              <a:t>, </a:t>
            </a:r>
            <a:r>
              <a:rPr lang="ko-KR" altLang="en-US" b="1" dirty="0"/>
              <a:t>모든 국의 공동 과제</a:t>
            </a:r>
            <a:r>
              <a:rPr lang="en-US" altLang="ko-KR" b="1" dirty="0"/>
              <a:t>. </a:t>
            </a:r>
            <a:r>
              <a:rPr lang="ko-KR" altLang="en-US" b="1" dirty="0"/>
              <a:t>이와 관련 긴밀한 </a:t>
            </a:r>
            <a:r>
              <a:rPr lang="ko-KR" altLang="en-US" b="1" dirty="0" err="1"/>
              <a:t>국별</a:t>
            </a:r>
            <a:r>
              <a:rPr lang="ko-KR" altLang="en-US" b="1" dirty="0"/>
              <a:t> 모금 </a:t>
            </a:r>
            <a:r>
              <a:rPr lang="en-US" altLang="ko-KR" b="1" dirty="0"/>
              <a:t>TF </a:t>
            </a:r>
            <a:r>
              <a:rPr lang="ko-KR" altLang="en-US" b="1" dirty="0"/>
              <a:t>정례 회의 가능성</a:t>
            </a:r>
            <a:r>
              <a:rPr lang="en-US" altLang="ko-KR" b="1" dirty="0"/>
              <a:t>.</a:t>
            </a:r>
          </a:p>
          <a:p>
            <a:pPr marL="0" indent="0" fontAlgn="base">
              <a:buNone/>
            </a:pPr>
            <a:r>
              <a:rPr lang="ko-KR" altLang="en-US" b="1" dirty="0"/>
              <a:t>③모금에 대한 새로운 가능성 시도</a:t>
            </a:r>
            <a:endParaRPr lang="en-US" altLang="ko-KR" b="1" dirty="0"/>
          </a:p>
          <a:p>
            <a:pPr marL="0" indent="0" fontAlgn="base">
              <a:buNone/>
            </a:pPr>
            <a:r>
              <a:rPr lang="en-US" altLang="ko-KR" b="1" dirty="0"/>
              <a:t>-</a:t>
            </a:r>
            <a:r>
              <a:rPr lang="ko-KR" altLang="en-US" b="1" dirty="0"/>
              <a:t>적극적인 강연 활동</a:t>
            </a:r>
            <a:endParaRPr lang="en-US" altLang="ko-KR" b="1" dirty="0"/>
          </a:p>
          <a:p>
            <a:pPr marL="0" indent="0" fontAlgn="base">
              <a:buNone/>
            </a:pPr>
            <a:r>
              <a:rPr lang="en-US" altLang="ko-KR" b="1" dirty="0"/>
              <a:t>-</a:t>
            </a:r>
            <a:r>
              <a:rPr lang="ko-KR" altLang="en-US" b="1" dirty="0"/>
              <a:t>회원 기반 후원 확대 운동 등</a:t>
            </a:r>
            <a:endParaRPr lang="en-US" altLang="ko-KR" b="1" dirty="0"/>
          </a:p>
          <a:p>
            <a:pPr marL="0" indent="0" fontAlgn="base">
              <a:buNone/>
            </a:pPr>
            <a:r>
              <a:rPr lang="en-US" altLang="ko-KR" b="1" dirty="0"/>
              <a:t>*</a:t>
            </a:r>
            <a:r>
              <a:rPr lang="ko-KR" altLang="en-US" b="1" dirty="0"/>
              <a:t>회원</a:t>
            </a:r>
            <a:r>
              <a:rPr lang="en-US" altLang="ko-KR" b="1" dirty="0"/>
              <a:t>+ </a:t>
            </a:r>
            <a:r>
              <a:rPr lang="ko-KR" altLang="en-US" b="1" dirty="0"/>
              <a:t>전문가 중심 모금위원회 구성 운영</a:t>
            </a:r>
            <a:endParaRPr lang="en-US" altLang="ko-KR" b="1" dirty="0"/>
          </a:p>
          <a:p>
            <a:pPr marL="0" indent="0" fontAlgn="base">
              <a:buNone/>
            </a:pPr>
            <a:endParaRPr lang="en-US" altLang="ko-KR" b="1" dirty="0"/>
          </a:p>
          <a:p>
            <a:pPr marL="0" indent="0" fontAlgn="base">
              <a:buNone/>
            </a:pP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767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F60A6E1-9917-41A2-AE4E-2F351D83C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7579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b="1" dirty="0"/>
              <a:t>■ 미디어국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F4BC817-2250-48DD-B9D4-99D34A8B2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0579"/>
            <a:ext cx="7886700" cy="466638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b="1" dirty="0"/>
              <a:t>-</a:t>
            </a:r>
            <a:r>
              <a:rPr lang="ko-KR" altLang="en-US" b="1" dirty="0"/>
              <a:t> 영상 미디어 지원 직원이 아닌</a:t>
            </a:r>
            <a:r>
              <a:rPr lang="en-US" altLang="ko-KR" b="1" dirty="0"/>
              <a:t>, </a:t>
            </a:r>
            <a:r>
              <a:rPr lang="ko-KR" altLang="en-US" b="1" dirty="0"/>
              <a:t>영상 미디어 운동가로서의 기능을 서서히 강화</a:t>
            </a:r>
            <a:r>
              <a:rPr lang="en-US" altLang="ko-KR" b="1" dirty="0"/>
              <a:t>.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xmlns="" id="{15CA435A-59B3-443F-B9DC-7F024A7D6359}"/>
              </a:ext>
            </a:extLst>
          </p:cNvPr>
          <p:cNvSpPr txBox="1">
            <a:spLocks/>
          </p:cNvSpPr>
          <p:nvPr/>
        </p:nvSpPr>
        <p:spPr>
          <a:xfrm>
            <a:off x="-828600" y="332034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/>
              <a:t>■ </a:t>
            </a:r>
            <a:r>
              <a:rPr lang="ko-KR" altLang="en-US" b="1" dirty="0">
                <a:solidFill>
                  <a:srgbClr val="000000"/>
                </a:solidFill>
                <a:latin typeface="함초롬바탕" panose="02030604000101010101" pitchFamily="18" charset="-127"/>
                <a:ea typeface="한양신명조"/>
              </a:rPr>
              <a:t>기획</a:t>
            </a:r>
            <a:r>
              <a:rPr lang="en-US" altLang="ko-KR" b="1" dirty="0">
                <a:solidFill>
                  <a:srgbClr val="000000"/>
                </a:solidFill>
                <a:latin typeface="함초롬바탕" panose="02030604000101010101" pitchFamily="18" charset="-127"/>
                <a:ea typeface="한양신명조"/>
              </a:rPr>
              <a:t>/</a:t>
            </a:r>
            <a:r>
              <a:rPr lang="ko-KR" altLang="en-US" b="1" dirty="0">
                <a:solidFill>
                  <a:srgbClr val="000000"/>
                </a:solidFill>
                <a:latin typeface="함초롬바탕" panose="02030604000101010101" pitchFamily="18" charset="-127"/>
                <a:ea typeface="한양신명조"/>
              </a:rPr>
              <a:t>홍보지원실</a:t>
            </a:r>
            <a:endParaRPr lang="ko-KR" altLang="en-US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A6BDDC2-0D57-4F91-8A77-687ED1346B30}"/>
              </a:ext>
            </a:extLst>
          </p:cNvPr>
          <p:cNvSpPr/>
          <p:nvPr/>
        </p:nvSpPr>
        <p:spPr>
          <a:xfrm>
            <a:off x="611561" y="4425323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altLang="ko-KR" sz="2800" b="1" kern="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2800" b="1" kern="0" dirty="0">
                <a:solidFill>
                  <a:srgbClr val="000000"/>
                </a:solidFill>
                <a:latin typeface="+mj-ea"/>
                <a:ea typeface="+mj-ea"/>
              </a:rPr>
              <a:t>교육 정책 번역가</a:t>
            </a:r>
            <a:r>
              <a:rPr lang="en-US" altLang="ko-KR" sz="2800" b="1" kern="0" dirty="0">
                <a:solidFill>
                  <a:srgbClr val="000000"/>
                </a:solidFill>
                <a:latin typeface="+mj-ea"/>
                <a:ea typeface="+mj-ea"/>
              </a:rPr>
              <a:t>/</a:t>
            </a:r>
            <a:r>
              <a:rPr lang="ko-KR" altLang="en-US" sz="2800" b="1" kern="0" dirty="0">
                <a:solidFill>
                  <a:srgbClr val="000000"/>
                </a:solidFill>
                <a:latin typeface="+mj-ea"/>
                <a:ea typeface="+mj-ea"/>
              </a:rPr>
              <a:t>시민기자단 등</a:t>
            </a:r>
            <a:endParaRPr lang="en-US" altLang="ko-KR" sz="28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fontAlgn="base"/>
            <a:r>
              <a:rPr lang="en-US" altLang="ko-KR" sz="2800" b="1" kern="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2800" b="1" kern="0" dirty="0">
                <a:solidFill>
                  <a:srgbClr val="000000"/>
                </a:solidFill>
                <a:latin typeface="+mj-ea"/>
                <a:ea typeface="+mj-ea"/>
              </a:rPr>
              <a:t>새로운 </a:t>
            </a:r>
            <a:r>
              <a:rPr lang="en-US" altLang="ko-KR" sz="2800" b="1" kern="0" dirty="0">
                <a:solidFill>
                  <a:srgbClr val="000000"/>
                </a:solidFill>
                <a:latin typeface="+mj-ea"/>
                <a:ea typeface="+mj-ea"/>
              </a:rPr>
              <a:t>10</a:t>
            </a:r>
            <a:r>
              <a:rPr lang="ko-KR" altLang="en-US" sz="2800" b="1" kern="0" dirty="0">
                <a:solidFill>
                  <a:srgbClr val="000000"/>
                </a:solidFill>
                <a:latin typeface="+mj-ea"/>
                <a:ea typeface="+mj-ea"/>
              </a:rPr>
              <a:t>년 플랜 등 미래 설계</a:t>
            </a:r>
          </a:p>
        </p:txBody>
      </p:sp>
    </p:spTree>
    <p:extLst>
      <p:ext uri="{BB962C8B-B14F-4D97-AF65-F5344CB8AC3E}">
        <p14:creationId xmlns:p14="http://schemas.microsoft.com/office/powerpoint/2010/main" val="34802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5A13D0C-2C38-46EE-91D8-0095DD874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976" y="2791272"/>
            <a:ext cx="5417580" cy="12754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sz="8000" b="1" dirty="0">
                <a:solidFill>
                  <a:srgbClr val="FF6600"/>
                </a:solidFill>
              </a:rPr>
              <a:t>각종 위원회</a:t>
            </a:r>
            <a:endParaRPr lang="ko-KR" alt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20DFD4D-7CB3-4302-A9DE-4AFB787F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B05D70F7-FAE3-40D5-9B48-0A5BE435B67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83568" y="1988840"/>
          <a:ext cx="7848872" cy="3833622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913073151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xmlns="" val="68572237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859338665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1229814766"/>
                    </a:ext>
                  </a:extLst>
                </a:gridCol>
              </a:tblGrid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영역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위원회 신설 여부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성격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명단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1267582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정책위원회*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3783554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대학위원회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2281974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사교육위원회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92344297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공교육위원회</a:t>
                      </a:r>
                      <a:r>
                        <a:rPr lang="en-US" altLang="ko-KR" sz="1600" b="1" kern="0" spc="-10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600" b="1" kern="0" spc="-10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책임교육</a:t>
                      </a:r>
                      <a:r>
                        <a:rPr lang="en-US" altLang="ko-KR" sz="1600" b="1" kern="0" spc="-10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600" b="1" kern="0" spc="-10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5347986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수학사교육포럼*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0175963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영유아사교육포럼*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2694731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채용 및 노동위원회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신설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0265631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법률위원회*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440814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4B298455-4FEB-4EAC-9B37-BA599EC9F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07" y="1417638"/>
            <a:ext cx="3017173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■ 정책</a:t>
            </a: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(* : </a:t>
            </a:r>
            <a:r>
              <a:rPr kumimoji="0" lang="ko-KR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기존 기구</a:t>
            </a: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)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3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74975A7-129D-41C6-8054-8A38D0DDF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BFAE9478-70FC-4DE5-85AF-FAE24E037F9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755576" y="2275637"/>
          <a:ext cx="7416824" cy="2945892"/>
        </p:xfrm>
        <a:graphic>
          <a:graphicData uri="http://schemas.openxmlformats.org/drawingml/2006/table">
            <a:tbl>
              <a:tblPr/>
              <a:tblGrid>
                <a:gridCol w="1854206">
                  <a:extLst>
                    <a:ext uri="{9D8B030D-6E8A-4147-A177-3AD203B41FA5}">
                      <a16:colId xmlns:a16="http://schemas.microsoft.com/office/drawing/2014/main" xmlns="" val="2237427840"/>
                    </a:ext>
                  </a:extLst>
                </a:gridCol>
                <a:gridCol w="1746194">
                  <a:extLst>
                    <a:ext uri="{9D8B030D-6E8A-4147-A177-3AD203B41FA5}">
                      <a16:colId xmlns:a16="http://schemas.microsoft.com/office/drawing/2014/main" xmlns="" val="367258306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70968256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3602099665"/>
                    </a:ext>
                  </a:extLst>
                </a:gridCol>
              </a:tblGrid>
              <a:tr h="162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영역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위원회 신설 여부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성격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명단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9071871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 강사 포럼*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4291312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등대장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모임*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9620767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상담넷*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0206539"/>
                  </a:ext>
                </a:extLst>
              </a:tr>
              <a:tr h="1628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캠페인 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0942159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사교육절감</a:t>
                      </a:r>
                      <a:r>
                        <a:rPr 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TF</a:t>
                      </a:r>
                      <a:endParaRPr 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회원대표들</a:t>
                      </a:r>
                      <a:r>
                        <a:rPr lang="en-US" altLang="ko-KR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600" b="1" kern="0" spc="-20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나눔국</a:t>
                      </a:r>
                      <a:r>
                        <a:rPr lang="en-US" altLang="ko-KR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회원들</a:t>
                      </a:r>
                      <a:r>
                        <a:rPr lang="en-US" altLang="ko-KR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지역모임</a:t>
                      </a:r>
                      <a:r>
                        <a:rPr lang="en-US" altLang="ko-KR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100</a:t>
                      </a: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 강사</a:t>
                      </a:r>
                      <a:endParaRPr lang="ko-KR" altLang="en-US" sz="1600" b="1" kern="0" spc="-20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590214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16D916F-F30D-4280-B992-DAC731C3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946" y="1659577"/>
            <a:ext cx="136287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■ </a:t>
            </a:r>
            <a:r>
              <a:rPr kumimoji="0" lang="ko-KR" altLang="en-US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한양신명조"/>
              </a:rPr>
              <a:t>사업국</a:t>
            </a:r>
            <a:endParaRPr kumimoji="0" lang="ko-KR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1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A01FA6B-8A90-43F2-B6B4-8C5DEDD6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xmlns="" id="{96F8CA8E-F5DB-4857-9C7A-6F1DCAA9FC41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22762" y="2166097"/>
          <a:ext cx="6552728" cy="1329402"/>
        </p:xfrm>
        <a:graphic>
          <a:graphicData uri="http://schemas.openxmlformats.org/drawingml/2006/table">
            <a:tbl>
              <a:tblPr/>
              <a:tblGrid>
                <a:gridCol w="1638182">
                  <a:extLst>
                    <a:ext uri="{9D8B030D-6E8A-4147-A177-3AD203B41FA5}">
                      <a16:colId xmlns:a16="http://schemas.microsoft.com/office/drawing/2014/main" xmlns="" val="2627986914"/>
                    </a:ext>
                  </a:extLst>
                </a:gridCol>
                <a:gridCol w="1638182">
                  <a:extLst>
                    <a:ext uri="{9D8B030D-6E8A-4147-A177-3AD203B41FA5}">
                      <a16:colId xmlns:a16="http://schemas.microsoft.com/office/drawing/2014/main" xmlns="" val="1035486222"/>
                    </a:ext>
                  </a:extLst>
                </a:gridCol>
                <a:gridCol w="1638182">
                  <a:extLst>
                    <a:ext uri="{9D8B030D-6E8A-4147-A177-3AD203B41FA5}">
                      <a16:colId xmlns:a16="http://schemas.microsoft.com/office/drawing/2014/main" xmlns="" val="2262194656"/>
                    </a:ext>
                  </a:extLst>
                </a:gridCol>
                <a:gridCol w="1638182">
                  <a:extLst>
                    <a:ext uri="{9D8B030D-6E8A-4147-A177-3AD203B41FA5}">
                      <a16:colId xmlns:a16="http://schemas.microsoft.com/office/drawing/2014/main" xmlns="" val="3425609980"/>
                    </a:ext>
                  </a:extLst>
                </a:gridCol>
              </a:tblGrid>
              <a:tr h="320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영역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위원회 신설 여부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성격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명단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6817625"/>
                  </a:ext>
                </a:extLst>
              </a:tr>
              <a:tr h="45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홍보위원회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9425081"/>
                  </a:ext>
                </a:extLst>
              </a:tr>
              <a:tr h="4517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FF66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모금위원회</a:t>
                      </a:r>
                      <a:endParaRPr lang="ko-KR" altLang="en-US" sz="1600" b="1" kern="0" spc="0" dirty="0">
                        <a:solidFill>
                          <a:srgbClr val="FF66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전문가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+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회원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98962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55C25771-95AD-43AF-8A0E-32D038447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18" y="3539361"/>
            <a:ext cx="7764159" cy="130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*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1~2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월 명단 추리고 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3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월부터 위원회 본격 가동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.</a:t>
            </a:r>
            <a:endParaRPr kumimoji="0" lang="en-US" altLang="ko-KR" sz="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*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한양신명조"/>
              </a:rPr>
              <a:t>회원위원회 활성화 정도에 대한 점검 평가 필요</a:t>
            </a:r>
            <a:endParaRPr kumimoji="0" lang="ko-KR" altLang="en-US" sz="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*월 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1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회 정례화 모임 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: 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상황 보고 및 공유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, 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새 사업에 대한 타당성 점검 차원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. </a:t>
            </a:r>
            <a:endParaRPr kumimoji="0" lang="en-US" altLang="ko-KR" sz="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*</a:t>
            </a:r>
            <a:r>
              <a:rPr kumimoji="0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참여연대 상황 점검할 것임</a:t>
            </a: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.</a:t>
            </a:r>
            <a:endParaRPr kumimoji="0" lang="en-US" altLang="ko-KR" sz="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en-US" altLang="ko-K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D3F7D44-0ACD-44BA-80A1-DB6FDB2B4342}"/>
              </a:ext>
            </a:extLst>
          </p:cNvPr>
          <p:cNvSpPr/>
          <p:nvPr/>
        </p:nvSpPr>
        <p:spPr>
          <a:xfrm>
            <a:off x="788984" y="1614117"/>
            <a:ext cx="1055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000000"/>
                </a:solidFill>
                <a:latin typeface="한양신명조"/>
                <a:ea typeface="한양신명조"/>
              </a:rPr>
              <a:t>■ </a:t>
            </a:r>
            <a:r>
              <a:rPr lang="ko-KR" altLang="en-US" sz="2400" dirty="0">
                <a:solidFill>
                  <a:srgbClr val="000000"/>
                </a:solidFill>
                <a:latin typeface="함초롬바탕" panose="02030604000101010101" pitchFamily="18" charset="-127"/>
                <a:ea typeface="한양신명조"/>
              </a:rPr>
              <a:t>기타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94179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5A13D0C-2C38-46EE-91D8-0095DD874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582" y="2678537"/>
            <a:ext cx="6442130" cy="1690264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8800" b="1" dirty="0"/>
              <a:t>감사합니다</a:t>
            </a:r>
            <a:r>
              <a:rPr lang="en-US" altLang="ko-KR" sz="8800" b="1" dirty="0"/>
              <a:t>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388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6891" y="2593332"/>
            <a:ext cx="67265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9000" b="1" dirty="0">
                <a:solidFill>
                  <a:srgbClr val="FF6600"/>
                </a:solidFill>
                <a:latin typeface="+mn-ea"/>
              </a:rPr>
              <a:t>2019</a:t>
            </a:r>
            <a:r>
              <a:rPr lang="ko-KR" altLang="en-US" sz="9000" b="1" dirty="0">
                <a:solidFill>
                  <a:srgbClr val="FF6600"/>
                </a:solidFill>
                <a:latin typeface="+mn-ea"/>
              </a:rPr>
              <a:t>년 예산</a:t>
            </a:r>
            <a:endParaRPr lang="en-US" altLang="ko-KR" sz="9000" b="1" dirty="0">
              <a:solidFill>
                <a:srgbClr val="FF66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890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27584" y="430447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4800" b="1" dirty="0"/>
              <a:t>2019</a:t>
            </a:r>
            <a:r>
              <a:rPr lang="ko-KR" altLang="en-US" sz="4800" b="1" dirty="0"/>
              <a:t> 예산 </a:t>
            </a:r>
            <a:r>
              <a:rPr lang="en-US" altLang="ko-KR" sz="4800" b="1" dirty="0"/>
              <a:t>– </a:t>
            </a:r>
            <a:r>
              <a:rPr lang="ko-KR" altLang="en-US" sz="4800" b="1" dirty="0"/>
              <a:t>수입 부분</a:t>
            </a:r>
            <a:endParaRPr lang="en-US" altLang="ko-KR" sz="4800" b="1" dirty="0"/>
          </a:p>
        </p:txBody>
      </p:sp>
      <p:sp>
        <p:nvSpPr>
          <p:cNvPr id="3" name="직사각형 2"/>
          <p:cNvSpPr/>
          <p:nvPr/>
        </p:nvSpPr>
        <p:spPr>
          <a:xfrm>
            <a:off x="269522" y="1484784"/>
            <a:ext cx="85509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/>
              <a:t>약 </a:t>
            </a:r>
            <a:r>
              <a:rPr lang="en-US" altLang="ko-KR" sz="2400" b="1" dirty="0"/>
              <a:t>850</a:t>
            </a:r>
            <a:r>
              <a:rPr lang="ko-KR" altLang="en-US" sz="2400" b="1" dirty="0"/>
              <a:t>여명의 회원 증가 목표로 후원금 책정 및 교육강좌 사업과 </a:t>
            </a:r>
            <a:r>
              <a:rPr lang="ko-KR" altLang="en-US" sz="2400" b="1" dirty="0" err="1"/>
              <a:t>영유아소책자</a:t>
            </a:r>
            <a:r>
              <a:rPr lang="ko-KR" altLang="en-US" sz="2400" b="1" dirty="0"/>
              <a:t> 제작 및 판매로 예산을</a:t>
            </a:r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</a:rPr>
              <a:t>15</a:t>
            </a:r>
            <a:r>
              <a:rPr lang="ko-KR" altLang="en-US" sz="2400" b="1" dirty="0">
                <a:solidFill>
                  <a:srgbClr val="FF0000"/>
                </a:solidFill>
              </a:rPr>
              <a:t>억 </a:t>
            </a:r>
            <a:r>
              <a:rPr lang="en-US" altLang="ko-KR" sz="2400" b="1" dirty="0">
                <a:solidFill>
                  <a:srgbClr val="FF0000"/>
                </a:solidFill>
              </a:rPr>
              <a:t>5,000</a:t>
            </a:r>
            <a:r>
              <a:rPr lang="ko-KR" altLang="en-US" sz="2400" b="1" dirty="0">
                <a:solidFill>
                  <a:srgbClr val="FF0000"/>
                </a:solidFill>
              </a:rPr>
              <a:t>만원으로 편성</a:t>
            </a:r>
            <a:r>
              <a:rPr lang="en-US" altLang="ko-KR" sz="2400" b="1" dirty="0">
                <a:solidFill>
                  <a:srgbClr val="FF0000"/>
                </a:solidFill>
              </a:rPr>
              <a:t>. </a:t>
            </a:r>
          </a:p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ko-KR" altLang="en-US" sz="2400" b="1" dirty="0"/>
              <a:t>수입 부분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▲연초모금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약</a:t>
            </a:r>
            <a:r>
              <a:rPr lang="en-US" altLang="ko-KR" sz="2400" b="1" dirty="0"/>
              <a:t>540</a:t>
            </a:r>
            <a:r>
              <a:rPr lang="ko-KR" altLang="en-US" sz="2400" b="1" dirty="0"/>
              <a:t>구좌</a:t>
            </a:r>
            <a:r>
              <a:rPr lang="en-US" altLang="ko-KR" sz="2400" b="1" dirty="0"/>
              <a:t>) </a:t>
            </a:r>
            <a:r>
              <a:rPr lang="ko-KR" altLang="en-US" sz="2400" b="1" dirty="0"/>
              <a:t>및 외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내부강의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연</a:t>
            </a:r>
            <a:r>
              <a:rPr lang="en-US" altLang="ko-KR" sz="2400" b="1" dirty="0"/>
              <a:t>720</a:t>
            </a:r>
            <a:r>
              <a:rPr lang="ko-KR" altLang="en-US" sz="2400" b="1" dirty="0"/>
              <a:t>구좌</a:t>
            </a:r>
            <a:r>
              <a:rPr lang="en-US" altLang="ko-KR" sz="2400" b="1" dirty="0"/>
              <a:t>) </a:t>
            </a:r>
            <a:br>
              <a:rPr lang="en-US" altLang="ko-KR" sz="2400" b="1" dirty="0"/>
            </a:br>
            <a:r>
              <a:rPr lang="ko-KR" altLang="en-US" sz="2400" b="1" dirty="0"/>
              <a:t>▲영유아 소책자 제작 및 판매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약 </a:t>
            </a:r>
            <a:r>
              <a:rPr lang="en-US" altLang="ko-KR" sz="2400" b="1" dirty="0"/>
              <a:t>1,900</a:t>
            </a:r>
            <a:r>
              <a:rPr lang="ko-KR" altLang="en-US" sz="2400" b="1" dirty="0"/>
              <a:t>만원</a:t>
            </a:r>
            <a:r>
              <a:rPr lang="en-US" altLang="ko-KR" sz="2400" b="1" dirty="0"/>
              <a:t>)</a:t>
            </a:r>
            <a:br>
              <a:rPr lang="en-US" altLang="ko-KR" sz="2400" b="1" dirty="0"/>
            </a:br>
            <a:r>
              <a:rPr lang="ko-KR" altLang="en-US" sz="2400" b="1" dirty="0"/>
              <a:t>▲교육강좌 수입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연 약 </a:t>
            </a:r>
            <a:r>
              <a:rPr lang="en-US" altLang="ko-KR" sz="2400" b="1" dirty="0"/>
              <a:t>1</a:t>
            </a:r>
            <a:r>
              <a:rPr lang="ko-KR" altLang="en-US" sz="2400" b="1" dirty="0"/>
              <a:t>억 </a:t>
            </a:r>
            <a:r>
              <a:rPr lang="en-US" altLang="ko-KR" sz="2400" b="1" dirty="0"/>
              <a:t>1,500</a:t>
            </a:r>
            <a:r>
              <a:rPr lang="ko-KR" altLang="en-US" sz="2400" b="1" dirty="0"/>
              <a:t>만원</a:t>
            </a:r>
            <a:r>
              <a:rPr lang="en-US" altLang="ko-KR" sz="2400" b="1" dirty="0"/>
              <a:t>)</a:t>
            </a:r>
            <a:br>
              <a:rPr lang="en-US" altLang="ko-KR" sz="2400" b="1" dirty="0"/>
            </a:br>
            <a:r>
              <a:rPr lang="ko-KR" altLang="en-US" sz="2400" b="1" dirty="0"/>
              <a:t>▲신규 후원 </a:t>
            </a:r>
            <a:r>
              <a:rPr lang="ko-KR" altLang="en-US" sz="2400" b="1" dirty="0" err="1"/>
              <a:t>순증</a:t>
            </a:r>
            <a:r>
              <a:rPr lang="ko-KR" altLang="en-US" sz="2400" b="1" dirty="0"/>
              <a:t> 숫자 </a:t>
            </a:r>
            <a:r>
              <a:rPr lang="en-US" altLang="ko-KR" sz="2400" b="1" dirty="0"/>
              <a:t>850</a:t>
            </a:r>
            <a:r>
              <a:rPr lang="ko-KR" altLang="en-US" sz="2400" b="1" dirty="0"/>
              <a:t>명 확보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7479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259632" y="650904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4000" b="1" dirty="0"/>
              <a:t>2019</a:t>
            </a:r>
            <a:r>
              <a:rPr lang="ko-KR" altLang="en-US" sz="4000" b="1" dirty="0"/>
              <a:t>년 전체 </a:t>
            </a:r>
            <a:r>
              <a:rPr lang="ko-KR" altLang="en-US" sz="4000" b="1" dirty="0" err="1"/>
              <a:t>예산표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: </a:t>
            </a:r>
            <a:r>
              <a:rPr lang="ko-KR" altLang="en-US" sz="4000" b="1" dirty="0"/>
              <a:t>수입</a:t>
            </a:r>
            <a:endParaRPr lang="en-US" altLang="ko-KR" sz="4000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467544" y="1628800"/>
          <a:ext cx="8064898" cy="4392487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8997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5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80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411">
                <a:tc rowSpan="2"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</a:rPr>
                        <a:t>계정과목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effectLst/>
                        </a:rPr>
                        <a:t>2019</a:t>
                      </a:r>
                      <a:r>
                        <a:rPr lang="ko-KR" altLang="en-US" sz="2000" b="1" kern="0" spc="0" dirty="0">
                          <a:effectLst/>
                        </a:rPr>
                        <a:t>년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</a:rPr>
                        <a:t>증감률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effectLst/>
                        </a:rPr>
                        <a:t>18</a:t>
                      </a:r>
                      <a:r>
                        <a:rPr lang="ko-KR" altLang="en-US" sz="1800" b="1" kern="0" spc="0" dirty="0">
                          <a:effectLst/>
                        </a:rPr>
                        <a:t>결산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돋움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effectLst/>
                        </a:rPr>
                        <a:t>19</a:t>
                      </a:r>
                      <a:r>
                        <a:rPr lang="ko-KR" altLang="en-US" sz="1800" b="1" kern="0" spc="0" dirty="0">
                          <a:effectLst/>
                        </a:rPr>
                        <a:t>예산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돋움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Ⅰ.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1,389,689,895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1,449,500,000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일반후원금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1,269,080,655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1,282,640,000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가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일반후원금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1,269,080,655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1,282,640,000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정기후원금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1,217,043,000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1,234,480,000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정기후원금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단체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25,150,000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24,160,000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0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비정기후원금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26,887,655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CAE927C3-AC35-47E3-9137-20A48BB00C1E}"/>
              </a:ext>
            </a:extLst>
          </p:cNvPr>
          <p:cNvSpPr/>
          <p:nvPr/>
        </p:nvSpPr>
        <p:spPr>
          <a:xfrm>
            <a:off x="467544" y="4365104"/>
            <a:ext cx="8064898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1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503548" y="404664"/>
          <a:ext cx="8064896" cy="590465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5137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95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95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목적후원금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가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목적후원금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특별후원금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행사수입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89,009,240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156,860,000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가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행사수입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89,009,240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156,860,000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행사참가수입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7,284,000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9,300,000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소책자신청비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5,126,500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교육강좌수입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76,598,740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115,360,000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7E7BA8DC-BF8E-457D-8E13-32A55E24B370}"/>
              </a:ext>
            </a:extLst>
          </p:cNvPr>
          <p:cNvSpPr/>
          <p:nvPr/>
        </p:nvSpPr>
        <p:spPr>
          <a:xfrm>
            <a:off x="503548" y="4941168"/>
            <a:ext cx="8136904" cy="1440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575556" y="404664"/>
          <a:ext cx="7956885" cy="597883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245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6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64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87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Ⅱ. </a:t>
                      </a:r>
                      <a:r>
                        <a:rPr lang="ko-KR" alt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사업외수익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35,820,817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36,835,000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이자수익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74,656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강의장이용수입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인세수입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6,270,120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도서판매수입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649,100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자료집판매수입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464,000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690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홍보물판매수입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타기금전입금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27,415,450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502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잡수입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13,400,000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1067CCA4-1F4D-40BE-9400-63D2F5796433}"/>
              </a:ext>
            </a:extLst>
          </p:cNvPr>
          <p:cNvSpPr/>
          <p:nvPr/>
        </p:nvSpPr>
        <p:spPr>
          <a:xfrm>
            <a:off x="611559" y="2420888"/>
            <a:ext cx="7956885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16B2ED6B-F9FD-47C1-A4E9-05AB00543EE4}"/>
              </a:ext>
            </a:extLst>
          </p:cNvPr>
          <p:cNvSpPr/>
          <p:nvPr/>
        </p:nvSpPr>
        <p:spPr>
          <a:xfrm>
            <a:off x="575556" y="5807436"/>
            <a:ext cx="7992888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b="1" dirty="0">
              <a:solidFill>
                <a:schemeClr val="tx1"/>
              </a:solidFill>
            </a:endParaRPr>
          </a:p>
          <a:p>
            <a:pPr algn="l"/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467544" y="332654"/>
          <a:ext cx="8208911" cy="4680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79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4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9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41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Ⅲ.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6,678,465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외상매출금의 처분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2,359,340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부가세예수금의 발생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2,592,865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예수금의 발생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1,726,260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Ⅳ.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전기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24,765,268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71,747,321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1,220,450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23,544,818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71,570,921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50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합      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1,456,954,445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1,558,082,321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F8B2E01-8D97-4602-8BFF-19ADE50F1129}"/>
              </a:ext>
            </a:extLst>
          </p:cNvPr>
          <p:cNvSpPr/>
          <p:nvPr/>
        </p:nvSpPr>
        <p:spPr>
          <a:xfrm>
            <a:off x="484019" y="4437110"/>
            <a:ext cx="8208911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6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698208"/>
            <a:ext cx="7092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4800" b="1" dirty="0"/>
              <a:t>2019</a:t>
            </a:r>
            <a:r>
              <a:rPr lang="ko-KR" altLang="en-US" sz="4800" b="1" dirty="0"/>
              <a:t>년 예산 </a:t>
            </a:r>
            <a:r>
              <a:rPr lang="en-US" altLang="ko-KR" sz="4800" b="1" dirty="0"/>
              <a:t>– </a:t>
            </a:r>
            <a:r>
              <a:rPr lang="ko-KR" altLang="en-US" sz="4800" b="1" dirty="0"/>
              <a:t>지출 부분</a:t>
            </a:r>
            <a:endParaRPr lang="en-US" altLang="ko-KR" sz="4800" b="1" dirty="0"/>
          </a:p>
        </p:txBody>
      </p:sp>
      <p:sp>
        <p:nvSpPr>
          <p:cNvPr id="8" name="직사각형 7"/>
          <p:cNvSpPr/>
          <p:nvPr/>
        </p:nvSpPr>
        <p:spPr>
          <a:xfrm>
            <a:off x="323528" y="1772816"/>
            <a:ext cx="8640960" cy="445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FontTx/>
              <a:buChar char="-"/>
            </a:pPr>
            <a:r>
              <a:rPr lang="en-US" altLang="ko-KR" sz="2400" b="1" dirty="0"/>
              <a:t>2019</a:t>
            </a:r>
            <a:r>
              <a:rPr lang="ko-KR" altLang="en-US" sz="2400" b="1" dirty="0"/>
              <a:t>년에는 영유아 소책자 제작 및 기존 소책자 추가 제작 사업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등으로 </a:t>
            </a:r>
            <a:r>
              <a:rPr lang="ko-KR" altLang="en-US" sz="2400" b="1" dirty="0">
                <a:solidFill>
                  <a:srgbClr val="FF0000"/>
                </a:solidFill>
              </a:rPr>
              <a:t>약 </a:t>
            </a:r>
            <a:r>
              <a:rPr lang="en-US" altLang="ko-KR" sz="2400" b="1" dirty="0">
                <a:solidFill>
                  <a:srgbClr val="FF0000"/>
                </a:solidFill>
              </a:rPr>
              <a:t>15</a:t>
            </a:r>
            <a:r>
              <a:rPr lang="ko-KR" altLang="en-US" sz="2400" b="1" dirty="0">
                <a:solidFill>
                  <a:srgbClr val="FF0000"/>
                </a:solidFill>
              </a:rPr>
              <a:t>억 </a:t>
            </a:r>
            <a:r>
              <a:rPr lang="en-US" altLang="ko-KR" sz="2400" b="1" dirty="0">
                <a:solidFill>
                  <a:srgbClr val="FF0000"/>
                </a:solidFill>
              </a:rPr>
              <a:t>5,000</a:t>
            </a:r>
            <a:r>
              <a:rPr lang="ko-KR" altLang="en-US" sz="2400" b="1" dirty="0">
                <a:solidFill>
                  <a:srgbClr val="FF0000"/>
                </a:solidFill>
              </a:rPr>
              <a:t>원 </a:t>
            </a:r>
            <a:r>
              <a:rPr lang="ko-KR" altLang="en-US" sz="2400" b="1" dirty="0"/>
              <a:t>예상</a:t>
            </a:r>
            <a:endParaRPr lang="en-US" altLang="ko-KR" sz="2400" b="1" dirty="0"/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▲ </a:t>
            </a:r>
            <a:r>
              <a:rPr lang="ko-KR" altLang="en-US" sz="2400" b="1" dirty="0">
                <a:solidFill>
                  <a:srgbClr val="FF0000"/>
                </a:solidFill>
              </a:rPr>
              <a:t>인건비 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ko-KR" altLang="en-US" sz="2400" b="1" dirty="0">
                <a:solidFill>
                  <a:srgbClr val="FF0000"/>
                </a:solidFill>
              </a:rPr>
              <a:t>약 </a:t>
            </a:r>
            <a:r>
              <a:rPr lang="en-US" altLang="ko-KR" sz="2400" b="1" dirty="0">
                <a:solidFill>
                  <a:srgbClr val="FF0000"/>
                </a:solidFill>
              </a:rPr>
              <a:t>10</a:t>
            </a:r>
            <a:r>
              <a:rPr lang="ko-KR" altLang="en-US" sz="2400" b="1" dirty="0">
                <a:solidFill>
                  <a:srgbClr val="FF0000"/>
                </a:solidFill>
              </a:rPr>
              <a:t>억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월 </a:t>
            </a:r>
            <a:r>
              <a:rPr lang="en-US" altLang="ko-KR" sz="2400" b="1" dirty="0"/>
              <a:t>8,700</a:t>
            </a:r>
            <a:r>
              <a:rPr lang="ko-KR" altLang="en-US" sz="2400" b="1" dirty="0"/>
              <a:t>만원</a:t>
            </a:r>
            <a:r>
              <a:rPr lang="en-US" altLang="ko-KR" sz="2400" b="1" dirty="0"/>
              <a:t>) </a:t>
            </a:r>
            <a:r>
              <a:rPr lang="ko-KR" altLang="en-US" sz="2400" b="1" dirty="0"/>
              <a:t>예상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현재 상근자 </a:t>
            </a:r>
            <a:r>
              <a:rPr lang="en-US" altLang="ko-KR" sz="2400" b="1" dirty="0"/>
              <a:t>29</a:t>
            </a:r>
            <a:r>
              <a:rPr lang="ko-KR" altLang="en-US" sz="2400" b="1" dirty="0"/>
              <a:t>명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복직 예정자 </a:t>
            </a:r>
            <a:r>
              <a:rPr lang="en-US" altLang="ko-KR" sz="2400" b="1" dirty="0"/>
              <a:t>2</a:t>
            </a:r>
            <a:r>
              <a:rPr lang="ko-KR" altLang="en-US" sz="2400" b="1" dirty="0"/>
              <a:t>명</a:t>
            </a:r>
            <a:endParaRPr lang="en-US" altLang="ko-KR" sz="2400" b="1" dirty="0"/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▲ </a:t>
            </a:r>
            <a:r>
              <a:rPr lang="ko-KR" altLang="en-US" sz="2400" b="1" dirty="0">
                <a:solidFill>
                  <a:srgbClr val="FF0000"/>
                </a:solidFill>
              </a:rPr>
              <a:t>소책자 제작 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ko-KR" altLang="en-US" sz="2400" b="1" dirty="0">
                <a:solidFill>
                  <a:srgbClr val="FF0000"/>
                </a:solidFill>
              </a:rPr>
              <a:t>약 </a:t>
            </a:r>
            <a:r>
              <a:rPr lang="en-US" altLang="ko-KR" sz="2400" b="1" dirty="0">
                <a:solidFill>
                  <a:srgbClr val="FF0000"/>
                </a:solidFill>
              </a:rPr>
              <a:t>4,100</a:t>
            </a:r>
            <a:r>
              <a:rPr lang="ko-KR" altLang="en-US" sz="2400" b="1" dirty="0">
                <a:solidFill>
                  <a:srgbClr val="FF0000"/>
                </a:solidFill>
              </a:rPr>
              <a:t>만원</a:t>
            </a:r>
            <a:r>
              <a:rPr lang="en-US" altLang="ko-KR" sz="2400" b="1" dirty="0"/>
              <a:t>(</a:t>
            </a:r>
            <a:r>
              <a:rPr lang="ko-KR" altLang="en-US" sz="2400" b="1" dirty="0" err="1"/>
              <a:t>영유아소책자</a:t>
            </a:r>
            <a:r>
              <a:rPr lang="ko-KR" altLang="en-US" sz="2400" b="1" dirty="0"/>
              <a:t> 제작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기존 소책자 추가 제작</a:t>
            </a:r>
            <a:r>
              <a:rPr lang="en-US" altLang="ko-KR" sz="2400" b="1" dirty="0"/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▲</a:t>
            </a:r>
            <a:r>
              <a:rPr lang="ko-KR" altLang="en-US" sz="2400" b="1" dirty="0">
                <a:solidFill>
                  <a:srgbClr val="FF0000"/>
                </a:solidFill>
              </a:rPr>
              <a:t> 소식지 제작  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ko-KR" altLang="en-US" sz="2400" b="1" dirty="0">
                <a:solidFill>
                  <a:srgbClr val="FF0000"/>
                </a:solidFill>
              </a:rPr>
              <a:t>약 </a:t>
            </a:r>
            <a:r>
              <a:rPr lang="en-US" altLang="ko-KR" sz="2400" b="1" dirty="0">
                <a:solidFill>
                  <a:srgbClr val="FF0000"/>
                </a:solidFill>
              </a:rPr>
              <a:t>1,300</a:t>
            </a:r>
            <a:r>
              <a:rPr lang="ko-KR" altLang="en-US" sz="2400" b="1" dirty="0">
                <a:solidFill>
                  <a:srgbClr val="FF0000"/>
                </a:solidFill>
              </a:rPr>
              <a:t>만원 </a:t>
            </a:r>
            <a:r>
              <a:rPr lang="ko-KR" altLang="en-US" sz="2400" b="1" dirty="0"/>
              <a:t>예상</a:t>
            </a:r>
            <a:endParaRPr lang="en-US" altLang="ko-KR" sz="2400" b="1" dirty="0"/>
          </a:p>
          <a:p>
            <a:pPr fontAlgn="base">
              <a:lnSpc>
                <a:spcPct val="150000"/>
              </a:lnSpc>
            </a:pPr>
            <a:r>
              <a:rPr lang="ko-KR" altLang="en-US" sz="2400" b="1" dirty="0"/>
              <a:t>▲</a:t>
            </a:r>
            <a:r>
              <a:rPr lang="ko-KR" altLang="en-US" sz="2400" b="1" dirty="0">
                <a:solidFill>
                  <a:srgbClr val="FF0000"/>
                </a:solidFill>
              </a:rPr>
              <a:t> 사업비 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ko-KR" altLang="en-US" sz="2400" b="1" dirty="0">
                <a:solidFill>
                  <a:srgbClr val="FF0000"/>
                </a:solidFill>
              </a:rPr>
              <a:t>약 </a:t>
            </a:r>
            <a:r>
              <a:rPr lang="en-US" altLang="ko-KR" sz="2400" b="1" dirty="0">
                <a:solidFill>
                  <a:srgbClr val="FF0000"/>
                </a:solidFill>
              </a:rPr>
              <a:t>3</a:t>
            </a:r>
            <a:r>
              <a:rPr lang="ko-KR" altLang="en-US" sz="2400" b="1" dirty="0">
                <a:solidFill>
                  <a:srgbClr val="FF0000"/>
                </a:solidFill>
              </a:rPr>
              <a:t>억 </a:t>
            </a:r>
            <a:r>
              <a:rPr lang="en-US" altLang="ko-KR" sz="2400" b="1" dirty="0">
                <a:solidFill>
                  <a:srgbClr val="FF0000"/>
                </a:solidFill>
              </a:rPr>
              <a:t>2</a:t>
            </a:r>
            <a:r>
              <a:rPr lang="ko-KR" altLang="en-US" sz="2400" b="1" dirty="0">
                <a:solidFill>
                  <a:srgbClr val="FF0000"/>
                </a:solidFill>
              </a:rPr>
              <a:t>천만원 </a:t>
            </a:r>
            <a:r>
              <a:rPr lang="ko-KR" altLang="en-US" sz="2400" b="1" dirty="0"/>
              <a:t>예상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17418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611560" y="1196752"/>
          <a:ext cx="7920880" cy="79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83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61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0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57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2529">
                <a:tc rowSpan="2"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effectLst/>
                        </a:rPr>
                        <a:t>계정과목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chemeClr val="dk1"/>
                          </a:solidFill>
                          <a:effectLst/>
                        </a:rPr>
                        <a:t>2019</a:t>
                      </a:r>
                      <a:r>
                        <a:rPr lang="ko-KR" altLang="en-US" sz="2000" b="1" kern="0" spc="0" dirty="0">
                          <a:solidFill>
                            <a:schemeClr val="dk1"/>
                          </a:solidFill>
                          <a:effectLst/>
                        </a:rPr>
                        <a:t>년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effectLst/>
                        </a:rPr>
                        <a:t>증감률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0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effectLst/>
                        </a:rPr>
                        <a:t>18</a:t>
                      </a:r>
                      <a:r>
                        <a:rPr lang="ko-KR" altLang="en-US" sz="2000" b="1" kern="0" spc="0" dirty="0">
                          <a:effectLst/>
                        </a:rPr>
                        <a:t>결산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돋움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effectLst/>
                        </a:rPr>
                        <a:t>19</a:t>
                      </a:r>
                      <a:r>
                        <a:rPr lang="ko-KR" altLang="en-US" sz="2000" b="1" kern="0" spc="0" dirty="0">
                          <a:effectLst/>
                        </a:rPr>
                        <a:t>예산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돋움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259632" y="332656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4000" b="1" dirty="0"/>
              <a:t>2019</a:t>
            </a:r>
            <a:r>
              <a:rPr lang="ko-KR" altLang="en-US" sz="4000" b="1" dirty="0"/>
              <a:t>년 전체 </a:t>
            </a:r>
            <a:r>
              <a:rPr lang="ko-KR" altLang="en-US" sz="4000" b="1" dirty="0" err="1"/>
              <a:t>예산표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: </a:t>
            </a:r>
            <a:r>
              <a:rPr lang="ko-KR" altLang="en-US" sz="4000" b="1" dirty="0"/>
              <a:t>지출</a:t>
            </a:r>
            <a:endParaRPr lang="en-US" altLang="ko-KR" sz="4000" b="1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611560" y="1988840"/>
          <a:ext cx="7992888" cy="3600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9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76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76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86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Ⅴ.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1,340,863,534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1,543,652,321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사무운영비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189,379,393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257,215,277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가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인건비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106,696,466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148,106,597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급여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90,057,303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126,329,640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4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대보험료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9,269,734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11,249,489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퇴직급여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7,369,429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10,527,468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F33981F9-BC49-4A4D-824F-7035CBE0E49B}"/>
              </a:ext>
            </a:extLst>
          </p:cNvPr>
          <p:cNvSpPr/>
          <p:nvPr/>
        </p:nvSpPr>
        <p:spPr>
          <a:xfrm>
            <a:off x="611560" y="3213173"/>
            <a:ext cx="7992888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b="1" dirty="0">
              <a:solidFill>
                <a:schemeClr val="tx1"/>
              </a:solidFill>
            </a:endParaRPr>
          </a:p>
          <a:p>
            <a:pPr algn="l"/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395536" y="548686"/>
          <a:ext cx="8424936" cy="6058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7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36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83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52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857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나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사무관리비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82,682,927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109,108,680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복리후생비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10,705,160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경조사비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1,165,000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30270182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사무용품비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1,740,560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수도광열비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6,295,320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건물관리비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1,411,200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1,411,200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운반비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73,510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3,677,670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5,100,000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통신비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10,314,724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12,689,000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(9)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소모품비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695,570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(10)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여비교통비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831,823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수선비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1,502,000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도서인쇄비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647,250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건물임차료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4,968,480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4,968,480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(14)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지급수수료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15,942,720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20,400,000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00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(15) </a:t>
                      </a: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교육훈련비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16,206,040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20,620,000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779B2412-F0C4-4E1E-917A-C17310D50A5D}"/>
              </a:ext>
            </a:extLst>
          </p:cNvPr>
          <p:cNvSpPr/>
          <p:nvPr/>
        </p:nvSpPr>
        <p:spPr>
          <a:xfrm>
            <a:off x="539552" y="980728"/>
            <a:ext cx="8280920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EA7ABA43-C0E4-4840-A96C-C6A191881CAC}"/>
              </a:ext>
            </a:extLst>
          </p:cNvPr>
          <p:cNvSpPr/>
          <p:nvPr/>
        </p:nvSpPr>
        <p:spPr>
          <a:xfrm>
            <a:off x="548979" y="6180241"/>
            <a:ext cx="8280920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8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b="1" dirty="0">
              <a:solidFill>
                <a:schemeClr val="tx1"/>
              </a:solidFill>
            </a:endParaRPr>
          </a:p>
          <a:p>
            <a:pPr algn="l"/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539552" y="692696"/>
          <a:ext cx="8064896" cy="5290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9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6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6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2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(16) </a:t>
                      </a: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영상장비부품비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101,920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(17)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도서구입비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2,143,680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(18)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홍보물제작비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274,400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3,800,000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1385%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(19)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회원관리비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3,985,900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사업운영비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1,151,484,141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1,286,437,044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513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가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사업인건비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869,161,225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954,381,227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17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강사비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19,301,970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26,600,000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482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잡급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1,932,600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21,400,000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1,107%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급여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719,978,844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791,409,807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(4) 4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대보험료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66,166,016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62,897,368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퇴직급여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61,781,795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52,074,052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5431">
                <a:tc>
                  <a:txBody>
                    <a:bodyPr/>
                    <a:lstStyle/>
                    <a:p>
                      <a:pPr algn="l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A662C963-6E48-41E0-A34C-6CD5551EB73F}"/>
              </a:ext>
            </a:extLst>
          </p:cNvPr>
          <p:cNvSpPr/>
          <p:nvPr/>
        </p:nvSpPr>
        <p:spPr>
          <a:xfrm>
            <a:off x="611560" y="3337991"/>
            <a:ext cx="7992888" cy="9551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6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b="1" dirty="0">
              <a:solidFill>
                <a:schemeClr val="tx1"/>
              </a:solidFill>
            </a:endParaRPr>
          </a:p>
          <a:p>
            <a:pPr algn="l"/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323528" y="260648"/>
          <a:ext cx="8496944" cy="6231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03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58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58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8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나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사업행사비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265,581,663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265,958,817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6,624,350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7,154,000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행사진행비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89,243,098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86,239,897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자료집제작비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7,121,600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사무용품비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987,510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(5)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접대비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363,500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(6)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현수막제작비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4,051,330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3,330,000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운반비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3,469,020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자료구입비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2329%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(9)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설문진행비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10,500,000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(10)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현장강의진행비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2,663,680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5,610,000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도서인쇄비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6,346,620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12,450,000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수선비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142,000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여비교통비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15,667,675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9,210,000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08C29B3F-B432-470C-9094-406CFFE7B02B}"/>
              </a:ext>
            </a:extLst>
          </p:cNvPr>
          <p:cNvSpPr/>
          <p:nvPr/>
        </p:nvSpPr>
        <p:spPr>
          <a:xfrm>
            <a:off x="348874" y="4725144"/>
            <a:ext cx="8496943" cy="936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7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539552" y="332656"/>
          <a:ext cx="8064896" cy="5976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9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6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66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2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(14) </a:t>
                      </a: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건물관리비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23,465,400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23,493,400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(15)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건물임차료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52,391,520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54,431,520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(16)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지급수수료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901,395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(17)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통신비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41,578,565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41,280,000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다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홍보사업비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16,741,253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66,097,000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홍보물제작비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16,741,253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24,597,000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소책자제작비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41,500,000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Ⅵ.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사업외비용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26,673,370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타기금전출금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27,415,450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잡지출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법인세등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-746,080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805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부가세 납부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5,300,000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A6800EFE-A112-4CE7-B4AA-7E73592E9166}"/>
              </a:ext>
            </a:extLst>
          </p:cNvPr>
          <p:cNvSpPr/>
          <p:nvPr/>
        </p:nvSpPr>
        <p:spPr>
          <a:xfrm>
            <a:off x="537271" y="2852936"/>
            <a:ext cx="8064896" cy="936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323528" y="332656"/>
          <a:ext cx="8496944" cy="6192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03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58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58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8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Ⅶ. 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17,670,220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8,130,000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부가세대급금의 발생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992,900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비품의 취득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16,677,320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7,930,000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</a:t>
                      </a:r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(3) </a:t>
                      </a:r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소프트웨어 취득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200,000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합      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1,385,207,124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1,558,082,321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 </a:t>
                      </a:r>
                      <a:r>
                        <a:rPr lang="ko-KR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수지차액 </a:t>
                      </a:r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71,747,321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1212">
                <a:tc>
                  <a:txBody>
                    <a:bodyPr/>
                    <a:lstStyle/>
                    <a:p>
                      <a:pPr algn="l" fontAlgn="ctr"/>
                      <a:endParaRPr lang="ko-KR" altLang="en-US" sz="20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80565">
                <a:tc>
                  <a:txBody>
                    <a:bodyPr/>
                    <a:lstStyle/>
                    <a:p>
                      <a:pPr algn="l" fontAlgn="ctr"/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19FE1B5-0EDA-479B-BD6F-DCAF9415A1ED}"/>
              </a:ext>
            </a:extLst>
          </p:cNvPr>
          <p:cNvSpPr/>
          <p:nvPr/>
        </p:nvSpPr>
        <p:spPr>
          <a:xfrm>
            <a:off x="340297" y="2564904"/>
            <a:ext cx="8496943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467544" y="908720"/>
          <a:ext cx="8208912" cy="5616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07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41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49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4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269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62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u="none" strike="noStrike" dirty="0">
                          <a:effectLst/>
                        </a:rPr>
                        <a:t>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effectLst/>
                        </a:rPr>
                        <a:t>수입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effectLst/>
                        </a:rPr>
                        <a:t>지출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 err="1">
                          <a:effectLst/>
                        </a:rPr>
                        <a:t>월운영성과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effectLst/>
                        </a:rPr>
                        <a:t>수지차액</a:t>
                      </a:r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187,057,321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110,538,444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76,518,877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127,210,000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159,077,685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-31,867,685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44,651,192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130,160,000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136,011,391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-5,851,391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38,799,801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122,930,000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134,270,470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-11,340,470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27,459,331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121,090,000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129,256,163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-8,166,163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19,293,168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133,610,000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128,262,163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5,347,837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24,641,005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122,990,000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132,858,434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-9,868,434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14,772,571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120,480,000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114,372,331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6,107,669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20,880,240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132,900,000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128,086,963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4,813,037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25,693,277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118,970,000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127,415,253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-8,445,253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17,248,024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123,800,000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132,826,627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-9,026,627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8,221,397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9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116,885,000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125,106,397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-8,221,397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651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1,558,082,321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1,558,082,321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1720" y="188640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/>
              <a:t>2019</a:t>
            </a:r>
            <a:r>
              <a:rPr lang="ko-KR" altLang="en-US" sz="3200" b="1" dirty="0"/>
              <a:t>년 월별 재정 </a:t>
            </a:r>
            <a:r>
              <a:rPr lang="ko-KR" altLang="en-US" sz="3200" b="1" dirty="0" err="1"/>
              <a:t>추이표</a:t>
            </a:r>
            <a:endParaRPr lang="ko-KR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7791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1481" y="2645621"/>
            <a:ext cx="46490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8000" b="1">
                <a:solidFill>
                  <a:srgbClr val="FF6600"/>
                </a:solidFill>
                <a:latin typeface="+mn-ea"/>
              </a:rPr>
              <a:t>기타 안건</a:t>
            </a:r>
            <a:endParaRPr lang="en-US" altLang="ko-KR" sz="8000" b="1" dirty="0">
              <a:solidFill>
                <a:srgbClr val="FF66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41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D1C8D4A-8B87-4A25-A051-2D9E49692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543404"/>
            <a:ext cx="7886700" cy="435133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ko-KR" altLang="en-US" b="1">
                <a:latin typeface="+mn-ea"/>
              </a:rPr>
              <a:t>부채 인수에 대한 의결</a:t>
            </a:r>
            <a:endParaRPr lang="en-US" altLang="ko-KR" b="1">
              <a:latin typeface="+mn-ea"/>
            </a:endParaRPr>
          </a:p>
          <a:p>
            <a:pPr marL="0" indent="0">
              <a:buNone/>
            </a:pPr>
            <a:endParaRPr lang="en-US" altLang="ko-KR" b="1">
              <a:latin typeface="+mn-ea"/>
            </a:endParaRPr>
          </a:p>
          <a:p>
            <a:pPr lvl="0" fontAlgn="base"/>
            <a:r>
              <a:rPr lang="ko-KR" altLang="en-US" b="1">
                <a:latin typeface="+mn-ea"/>
              </a:rPr>
              <a:t>비영리민간단체 사교육걱정없는세상이 비영리사단법인으로 전환하면서 비영리민간단체 사교육걱정없는세상의 부채를 비영리사단법인 사교육걱정없는세상이 인수한다는 것에 대해 총회의 의결이 필요합니다</a:t>
            </a:r>
            <a:r>
              <a:rPr lang="en-US" altLang="ko-KR" b="1">
                <a:latin typeface="+mn-ea"/>
              </a:rPr>
              <a:t>. </a:t>
            </a:r>
          </a:p>
          <a:p>
            <a:pPr lvl="0" fontAlgn="base"/>
            <a:r>
              <a:rPr lang="ko-KR" altLang="en-US" b="1">
                <a:latin typeface="+mn-ea"/>
              </a:rPr>
              <a:t>단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실제 채무는 없습니다</a:t>
            </a:r>
            <a:r>
              <a:rPr lang="en-US" altLang="ko-KR" b="1">
                <a:latin typeface="+mn-ea"/>
              </a:rPr>
              <a:t>. </a:t>
            </a:r>
            <a:endParaRPr lang="ko-KR" altLang="en-US" b="1">
              <a:latin typeface="+mn-ea"/>
            </a:endParaRPr>
          </a:p>
          <a:p>
            <a:pPr marL="514350" indent="-514350">
              <a:buAutoNum type="arabicPeriod"/>
            </a:pPr>
            <a:endParaRPr lang="ko-KR" altLang="en-US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54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50D609A-7A85-4D5E-BC71-6CA61FC27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8223"/>
            <a:ext cx="7886700" cy="4878742"/>
          </a:xfrm>
        </p:spPr>
        <p:txBody>
          <a:bodyPr/>
          <a:lstStyle/>
          <a:p>
            <a:pPr marL="0" indent="0" fontAlgn="base">
              <a:buNone/>
            </a:pPr>
            <a:r>
              <a:rPr lang="en-US" altLang="ko-KR" b="1">
                <a:latin typeface="+mn-ea"/>
              </a:rPr>
              <a:t>2. </a:t>
            </a:r>
            <a:r>
              <a:rPr lang="ko-KR" altLang="en-US" b="1">
                <a:latin typeface="+mn-ea"/>
              </a:rPr>
              <a:t>후원금의 운영재산 편입에 대한 의결</a:t>
            </a:r>
            <a:endParaRPr lang="en-US" altLang="ko-KR" b="1">
              <a:latin typeface="+mn-ea"/>
            </a:endParaRPr>
          </a:p>
          <a:p>
            <a:pPr marL="0" indent="0" fontAlgn="base">
              <a:buNone/>
            </a:pPr>
            <a:endParaRPr lang="ko-KR" altLang="en-US" b="1">
              <a:latin typeface="+mn-ea"/>
            </a:endParaRPr>
          </a:p>
          <a:p>
            <a:pPr lvl="0" fontAlgn="base"/>
            <a:r>
              <a:rPr lang="ko-KR" altLang="en-US" b="1">
                <a:latin typeface="+mn-ea"/>
              </a:rPr>
              <a:t>현재 본 단체의 재산은 기본재산과 운영재산으로 나뉘어져 있습니다</a:t>
            </a:r>
            <a:r>
              <a:rPr lang="en-US" altLang="ko-KR" b="1">
                <a:latin typeface="+mn-ea"/>
              </a:rPr>
              <a:t>. </a:t>
            </a:r>
            <a:r>
              <a:rPr lang="ko-KR" altLang="en-US" b="1">
                <a:latin typeface="+mn-ea"/>
              </a:rPr>
              <a:t>비영리 사단법인 관련 법령상 기본재산은 단체가 임의로 사용할 수 없는 재산이고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운영재산을 사업비나 경상비로 사용할 수 있습니다</a:t>
            </a:r>
            <a:r>
              <a:rPr lang="en-US" altLang="ko-KR" b="1">
                <a:latin typeface="+mn-ea"/>
              </a:rPr>
              <a:t>. </a:t>
            </a:r>
          </a:p>
          <a:p>
            <a:pPr lvl="0" fontAlgn="base"/>
            <a:r>
              <a:rPr lang="ko-KR" altLang="en-US" b="1">
                <a:latin typeface="+mn-ea"/>
              </a:rPr>
              <a:t>법령상 후원금은 기본재산에 포함되나 총회의 승인에 따라 운영재산으로 편입될 수 있습니다</a:t>
            </a:r>
            <a:r>
              <a:rPr lang="en-US" altLang="ko-KR" b="1">
                <a:latin typeface="+mn-ea"/>
              </a:rPr>
              <a:t>. </a:t>
            </a:r>
            <a:r>
              <a:rPr lang="ko-KR" altLang="en-US" b="1">
                <a:latin typeface="+mn-ea"/>
              </a:rPr>
              <a:t>이번 총회에서 이를 승인받아 후원금을 운영재산에 편입하여 사업비로 사용하겠습니다</a:t>
            </a:r>
            <a:r>
              <a:rPr lang="en-US" altLang="ko-KR" b="1">
                <a:latin typeface="+mn-ea"/>
              </a:rPr>
              <a:t>. </a:t>
            </a:r>
            <a:endParaRPr lang="ko-KR" altLang="en-US" b="1">
              <a:latin typeface="+mn-ea"/>
            </a:endParaRPr>
          </a:p>
          <a:p>
            <a:endParaRPr lang="ko-KR" altLang="en-US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784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1481" y="2645621"/>
            <a:ext cx="46490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8000" b="1" dirty="0">
                <a:solidFill>
                  <a:srgbClr val="FF6600"/>
                </a:solidFill>
                <a:latin typeface="+mn-ea"/>
              </a:rPr>
              <a:t>질의 응답</a:t>
            </a:r>
            <a:endParaRPr lang="en-US" altLang="ko-KR" sz="8000" b="1" dirty="0">
              <a:solidFill>
                <a:srgbClr val="FF66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310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3791" y="954473"/>
            <a:ext cx="713849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5000" b="1" dirty="0" smtClean="0">
                <a:solidFill>
                  <a:srgbClr val="FF6600"/>
                </a:solidFill>
                <a:latin typeface="+mn-ea"/>
              </a:rPr>
              <a:t>정회원 </a:t>
            </a:r>
            <a:endParaRPr lang="en-US" altLang="ko-KR" sz="5000" b="1" dirty="0" smtClean="0">
              <a:solidFill>
                <a:srgbClr val="FF6600"/>
              </a:solidFill>
              <a:latin typeface="+mn-ea"/>
            </a:endParaRPr>
          </a:p>
          <a:p>
            <a:pPr fontAlgn="base"/>
            <a:r>
              <a:rPr lang="ko-KR" altLang="en-US" sz="5000" b="1" dirty="0" smtClean="0">
                <a:solidFill>
                  <a:srgbClr val="FF6600"/>
                </a:solidFill>
                <a:latin typeface="+mn-ea"/>
              </a:rPr>
              <a:t>서명해주세요</a:t>
            </a:r>
            <a:endParaRPr lang="en-US" altLang="ko-KR" sz="5000" b="1" dirty="0" smtClean="0">
              <a:solidFill>
                <a:srgbClr val="FF6600"/>
              </a:solidFill>
              <a:latin typeface="+mn-ea"/>
            </a:endParaRPr>
          </a:p>
          <a:p>
            <a:pPr fontAlgn="base"/>
            <a:endParaRPr lang="en-US" altLang="ko-KR" sz="5000" b="1" dirty="0">
              <a:solidFill>
                <a:srgbClr val="FF6600"/>
              </a:solidFill>
              <a:latin typeface="+mn-ea"/>
            </a:endParaRPr>
          </a:p>
          <a:p>
            <a:pPr fontAlgn="base"/>
            <a:r>
              <a:rPr lang="ko-KR" altLang="en-US" sz="5000" b="1" dirty="0" smtClean="0">
                <a:latin typeface="+mn-ea"/>
              </a:rPr>
              <a:t>구현주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김선희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남형은</a:t>
            </a:r>
            <a:r>
              <a:rPr lang="en-US" altLang="ko-KR" sz="5000" b="1" dirty="0" smtClean="0">
                <a:latin typeface="+mn-ea"/>
              </a:rPr>
              <a:t>, </a:t>
            </a:r>
          </a:p>
          <a:p>
            <a:pPr fontAlgn="base"/>
            <a:r>
              <a:rPr lang="ko-KR" altLang="en-US" sz="5000" b="1" dirty="0" smtClean="0">
                <a:latin typeface="+mn-ea"/>
              </a:rPr>
              <a:t>박복남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박신영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손봉호</a:t>
            </a:r>
            <a:r>
              <a:rPr lang="en-US" altLang="ko-KR" sz="5000" b="1" dirty="0" smtClean="0">
                <a:latin typeface="+mn-ea"/>
              </a:rPr>
              <a:t>, </a:t>
            </a:r>
          </a:p>
          <a:p>
            <a:pPr fontAlgn="base"/>
            <a:r>
              <a:rPr lang="ko-KR" altLang="en-US" sz="5000" b="1" dirty="0" smtClean="0">
                <a:latin typeface="+mn-ea"/>
              </a:rPr>
              <a:t>신충식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이선경</a:t>
            </a:r>
            <a:r>
              <a:rPr lang="en-US" altLang="ko-KR" sz="5000" b="1" dirty="0" smtClean="0">
                <a:latin typeface="+mn-ea"/>
              </a:rPr>
              <a:t>, </a:t>
            </a:r>
            <a:r>
              <a:rPr lang="ko-KR" altLang="en-US" sz="5000" b="1" dirty="0" smtClean="0">
                <a:latin typeface="+mn-ea"/>
              </a:rPr>
              <a:t>한현호</a:t>
            </a:r>
            <a:endParaRPr lang="en-US" altLang="ko-KR" sz="5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72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[ì¤íìºì¤í¸] ë ìì¬ë¼! ë°©íìëë¨ ì ê·ì¨ë² &amp;quot;WINGS&amp;quot; ì¬í· ì´¬ìì¥!">
            <a:extLst>
              <a:ext uri="{FF2B5EF4-FFF2-40B4-BE49-F238E27FC236}">
                <a16:creationId xmlns:a16="http://schemas.microsoft.com/office/drawing/2014/main" xmlns="" id="{9AD8C5D0-0687-4A32-BF8E-4AD205708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36"/>
            <a:ext cx="9144000" cy="6096000"/>
          </a:xfrm>
          <a:prstGeom prst="rect">
            <a:avLst/>
          </a:prstGeom>
          <a:blipFill dpi="0" rotWithShape="1">
            <a:blip r:embed="rId4">
              <a:alphaModFix amt="20000"/>
            </a:blip>
            <a:srcRect/>
            <a:stretch>
              <a:fillRect/>
            </a:stretch>
          </a:blipFill>
        </p:spPr>
      </p:pic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3F8776AB-B7DC-485C-8A10-776EC73DAFE3}"/>
              </a:ext>
            </a:extLst>
          </p:cNvPr>
          <p:cNvSpPr/>
          <p:nvPr/>
        </p:nvSpPr>
        <p:spPr>
          <a:xfrm>
            <a:off x="0" y="357336"/>
            <a:ext cx="9144000" cy="609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344356" y="259341"/>
            <a:ext cx="1987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8000" b="1" dirty="0">
                <a:solidFill>
                  <a:srgbClr val="FF6600"/>
                </a:solidFill>
                <a:latin typeface="+mn-ea"/>
              </a:rPr>
              <a:t>BTS</a:t>
            </a:r>
          </a:p>
        </p:txBody>
      </p:sp>
    </p:spTree>
    <p:extLst>
      <p:ext uri="{BB962C8B-B14F-4D97-AF65-F5344CB8AC3E}">
        <p14:creationId xmlns:p14="http://schemas.microsoft.com/office/powerpoint/2010/main" val="20055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107504" y="1484784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ko-KR" altLang="en-US" sz="2800" dirty="0">
              <a:solidFill>
                <a:schemeClr val="tx1"/>
              </a:solidFill>
            </a:endParaRPr>
          </a:p>
          <a:p>
            <a:pPr algn="l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16" y="376788"/>
            <a:ext cx="85281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6600" b="1" dirty="0">
                <a:solidFill>
                  <a:srgbClr val="FF6600"/>
                </a:solidFill>
                <a:latin typeface="+mn-ea"/>
              </a:rPr>
              <a:t>B</a:t>
            </a:r>
            <a:r>
              <a:rPr lang="en-US" altLang="ko-KR" sz="6600" b="1" dirty="0">
                <a:latin typeface="+mn-ea"/>
              </a:rPr>
              <a:t>o</a:t>
            </a:r>
            <a:r>
              <a:rPr lang="en-US" altLang="ko-KR" sz="6600" b="1" dirty="0">
                <a:solidFill>
                  <a:srgbClr val="FF6600"/>
                </a:solidFill>
                <a:latin typeface="+mn-ea"/>
              </a:rPr>
              <a:t> T</a:t>
            </a:r>
            <a:r>
              <a:rPr lang="en-US" altLang="ko-KR" sz="6600" b="1" dirty="0">
                <a:latin typeface="+mn-ea"/>
              </a:rPr>
              <a:t>ong</a:t>
            </a:r>
            <a:r>
              <a:rPr lang="en-US" altLang="ko-KR" sz="6600" b="1" dirty="0">
                <a:solidFill>
                  <a:srgbClr val="FF6600"/>
                </a:solidFill>
                <a:latin typeface="+mn-ea"/>
              </a:rPr>
              <a:t> </a:t>
            </a:r>
            <a:r>
              <a:rPr lang="en-US" altLang="ko-KR" sz="6600" b="1" dirty="0" err="1">
                <a:solidFill>
                  <a:srgbClr val="FF6600"/>
                </a:solidFill>
                <a:latin typeface="+mn-ea"/>
              </a:rPr>
              <a:t>S</a:t>
            </a:r>
            <a:r>
              <a:rPr lang="en-US" altLang="ko-KR" sz="6600" b="1" dirty="0" err="1">
                <a:latin typeface="+mn-ea"/>
              </a:rPr>
              <a:t>anggeunja</a:t>
            </a:r>
            <a:endParaRPr lang="en-US" altLang="ko-KR" sz="6600" b="1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ECC9618-F19C-4868-9C53-AA6C19E88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5225"/>
            <a:ext cx="9144000" cy="353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1" y="0"/>
            <a:ext cx="9326880" cy="6858000"/>
          </a:xfrm>
          <a:prstGeom prst="rect">
            <a:avLst/>
          </a:prstGeom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539552" y="836712"/>
            <a:ext cx="8435063" cy="4275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7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뒷풀이</a:t>
            </a:r>
            <a:r>
              <a:rPr lang="ko-KR" altLang="en-US" sz="7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 안내</a:t>
            </a:r>
            <a:endParaRPr lang="en-US" altLang="ko-KR" sz="7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marL="0" indent="0" algn="ctr">
              <a:buNone/>
            </a:pPr>
            <a:endParaRPr lang="en-US" altLang="ko-K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marL="0" indent="0" algn="ctr">
              <a:buNone/>
            </a:pPr>
            <a:r>
              <a:rPr lang="ko-KR" altLang="en-US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우리은행 맞은편 </a:t>
            </a:r>
            <a:endParaRPr lang="en-US" altLang="ko-KR" sz="6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marL="0" indent="0" algn="ctr">
              <a:buNone/>
            </a:pPr>
            <a:r>
              <a:rPr lang="ko-KR" altLang="en-US" sz="6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호프 </a:t>
            </a:r>
            <a:r>
              <a:rPr lang="en-US" altLang="ko-KR" sz="6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6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핑계없는날</a:t>
            </a:r>
            <a:r>
              <a:rPr lang="en-US" altLang="ko-K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41283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noworry color">
      <a:dk1>
        <a:srgbClr val="0D0D0D"/>
      </a:dk1>
      <a:lt1>
        <a:sysClr val="window" lastClr="FFFFFF"/>
      </a:lt1>
      <a:dk2>
        <a:srgbClr val="4D4D4D"/>
      </a:dk2>
      <a:lt2>
        <a:srgbClr val="E7E6E6"/>
      </a:lt2>
      <a:accent1>
        <a:srgbClr val="E94709"/>
      </a:accent1>
      <a:accent2>
        <a:srgbClr val="EA6000"/>
      </a:accent2>
      <a:accent3>
        <a:srgbClr val="EF821E"/>
      </a:accent3>
      <a:accent4>
        <a:srgbClr val="F08D1D"/>
      </a:accent4>
      <a:accent5>
        <a:srgbClr val="4472C4"/>
      </a:accent5>
      <a:accent6>
        <a:srgbClr val="6E6E6E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5719</TotalTime>
  <Words>6680</Words>
  <Application>Microsoft Office PowerPoint</Application>
  <PresentationFormat>화면 슬라이드 쇼(4:3)</PresentationFormat>
  <Paragraphs>1855</Paragraphs>
  <Slides>215</Slides>
  <Notes>15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215</vt:i4>
      </vt:variant>
    </vt:vector>
  </HeadingPairs>
  <TitlesOfParts>
    <vt:vector size="218" baseType="lpstr">
      <vt:lpstr>Office 테마</vt:lpstr>
      <vt:lpstr>2_Office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등대합창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회원 점명 및 정족수 확인   개회선언</vt:lpstr>
      <vt:lpstr>PowerPoint 프레젠테이션</vt:lpstr>
      <vt:lpstr>회순 채택</vt:lpstr>
      <vt:lpstr>PowerPoint 프레젠테이션</vt:lpstr>
      <vt:lpstr>서기 선출</vt:lpstr>
      <vt:lpstr>전회 회의록 채택</vt:lpstr>
      <vt:lpstr>PowerPoint 프레젠테이션</vt:lpstr>
      <vt:lpstr>2018년 사업 결산 보고</vt:lpstr>
      <vt:lpstr>15대 과제  사업 추진 정도 평가</vt:lpstr>
      <vt:lpstr>PowerPoint 프레젠테이션</vt:lpstr>
      <vt:lpstr>PowerPoint 프레젠테이션</vt:lpstr>
      <vt:lpstr>PowerPoint 프레젠테이션</vt:lpstr>
      <vt:lpstr>PowerPoint 프레젠테이션</vt:lpstr>
      <vt:lpstr>사교육걱정없는세상으로 인해 달라진 세상  영향력 평가</vt:lpstr>
      <vt:lpstr>PowerPoint 프레젠테이션</vt:lpstr>
      <vt:lpstr>PowerPoint 프레젠테이션</vt:lpstr>
      <vt:lpstr>PowerPoint 프레젠테이션</vt:lpstr>
      <vt:lpstr>회원 만족도 평가</vt:lpstr>
      <vt:lpstr>※ 회원 총회를 앞두고 사교육걱정없는세상 정/후원회원을 대상으로 설문조사를 실시한 결과입니다.    조사 기간 : 2019년 1월 11일~1월 18일  응답자 수 : 212명 </vt:lpstr>
      <vt:lpstr>영역별 결과 및 해석  긍정적 반응이 높은 영역(매우 그렇다+그렇다 합 : 80% 이상)</vt:lpstr>
      <vt:lpstr>PowerPoint 프레젠테이션</vt:lpstr>
      <vt:lpstr>개별 사업 영역(사업의 적절성에 대한 평가)</vt:lpstr>
      <vt:lpstr>제도개선활동   입시 고통, 사교육 걱정을 해결하는 정책 대안 운동</vt:lpstr>
      <vt:lpstr>■ 여론조사(리얼미터 실시, 사교육기관 선행교육 상품 규제 찬성 70.9%)를 통해 사교육 기관의 과도한 선행상품을 규제해야 한다는 다수 국민 여론을 사회적으로 환기시킴.  ■ 사교육 기관을 규제 대상에 포함하는 선행교육 규제법 개정과 관련해서는 더불어 민주당 이상민 의원과 개정안 발의를 협의하였으나 하반기 국회 일정상 발의까지 진행하지는 못함.  ■이미 일몰된 초 1·2 영어 방과후를 무제한 허용하겠다는 교육부와 국회의 선행교육 규제법 개정안 추진에 사립초의 방과후과정을 이용한 영어 몰입 추진을 막아 교육불평등을 해소할 수 있도록 방과후 운영 시수, 내용, 방법 등을 시행령으로 정할 것을 요구했으며 관련 시행령을 마련하겠다는 장관의 발언과 국회의 결정을 유도함. 관련 개정안은 현재 국회 계류 중  ■ 대입 논술, 구술고사에서 서울대와 연세대 등 일부 대학이 여전히 고교 교육과정을 벗어난 문제를 출제하는 문제를 개선함.</vt:lpstr>
      <vt:lpstr>PowerPoint 프레젠테이션</vt:lpstr>
      <vt:lpstr>PowerPoint 프레젠테이션</vt:lpstr>
      <vt:lpstr>PowerPoint 프레젠테이션</vt:lpstr>
      <vt:lpstr>■ 영유아 사교육 관련 법적 대안을 &lt;영유아인권법&gt;으로 정리하고, 법제정에 뜻을 같이 하는 몇 개의 단체와 함께 이를 법제화하기 위한 구체적 논의를 시작하는 등 대중기반을 확산함.   ■ 영유아 사교육에 대한 인식 개선을 위해 영유아 소책자 초안을 완성하였으며 올해 상반기 출간을 앞두고 있음.   ■ 학원 겸업, 정규 수업 내 사립유치원에서 이루어지는 불법적 학원 겸업과 정규 교육과정 내 영어 교육 등 불법적이고 비교육적인 행태를 고발함.</vt:lpstr>
      <vt:lpstr>PowerPoint 프레젠테이션</vt:lpstr>
      <vt:lpstr>PowerPoint 프레젠테이션</vt:lpstr>
      <vt:lpstr>■ 교육부 및 시도교육청의 자사고 재지정 평가기준 강화를 유도함.  ■ 고입 동시 실시 시행령 개정에 대해 전국 자사고의 헌법소원과 서울 자사고 행정소송이 운동의 장애요소로 작용하는 상황에서 이에 대해 적극적으로 대응함. 서울 행정법원은 자사고 행정소송을 기각함.  ■ 학교 혁신을 위한 리더십 강화를 위해 내부형 교장공모제가 확대되어야 한다는 국민여론을(리얼미터 설문조사 내부형 교장공모제 확대 찬성 66%) 확인하고 정부도 내부형 교장공모제 100% 확대 안을 발표하였으나 교총 등의 반대로 확대 범위가 50%대로 결정됨.  ■ 학교교육 혁신을 위한 학생성장평가제 운동은 대입개편 등의 현안에 주력하면서 진행하지 못함.</vt:lpstr>
      <vt:lpstr>PowerPoint 프레젠테이션</vt:lpstr>
      <vt:lpstr>PowerPoint 프레젠테이션</vt:lpstr>
      <vt:lpstr>PowerPoint 프레젠테이션</vt:lpstr>
      <vt:lpstr>■수능 전형 50% 이상 확대 여론이 강한 상황에서 2022 대입 개편 확정안에서 수능전형 비율을 30% 정도로 결정되도록 방어함.  ■학생부종합전형 공정성 담보를 위한 필수 방안을 발표, 정부에 지속적 촉구 중 ■국민권익위원회와 협업하여 대학입학전형료 인하 및 산정기준을 마련하는 사업을 추진하였으며 4년제 대학입학전형료가 전년대비 6.9% 인하됨.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■ 2022대입공론화 과정이 교육 이슈를 전반적으로 주도하는 상황에서 대학입학보장제를 적극적으로 알리고 공론화할 여건을 마련하기 어려웠음. ■ 좋은학과설명회를 개최해 서열 중심의 대입 결정이 아닌 내실있는 진로직학 정보를 제공함. </vt:lpstr>
      <vt:lpstr>■ 정부의 공공기관 블라인드 채용 결정을 유도하여 출신학교 차별 개선 성과를 거둠. ■ 출신학교 차별 금지법 제정을 완료하지는 못했지만 단체의 지속적인 운동 진행으로 현재 5개 관련법안이 국회에 발의됨.</vt:lpstr>
      <vt:lpstr>PowerPoint 프레젠테이션</vt:lpstr>
      <vt:lpstr>■ 서울시교육청의 학원 ‘일요휴무제‘ 추진을 이끌어냄. ■ 민사고의 불법적 수학/과학 캠프 운영 등 사학의 불법적이고 비교육적인 행태를 사회적으로 고발함. ■ 매년 상승하는 사교육비와 관련해 정부의 종합대책 마련을 촉구함.</vt:lpstr>
      <vt:lpstr>PowerPoint 프레젠테이션</vt:lpstr>
      <vt:lpstr>■ 국민이 직접 미래교육 10년 청사진을 마련하고, 교육이 나아갈 길에 대한 비전을 제시하는 새로운 시민운동이라는 점에서 대중의 큰 공감을 얻음.  ■ 폭넓은 대중기반 지지를 바탕으로 한 지속적이고 설득력 있는 운동 전개 필요  </vt:lpstr>
      <vt:lpstr> ■ 교육감 교육 공약을 평가해 사교육 문제 등 교육정책 변화를 유도</vt:lpstr>
      <vt:lpstr>실천활동   시민이 주인되는 시민운동 삶의 변화를 이끌어내는 시민운동 </vt:lpstr>
      <vt:lpstr>안정화된 지역(47개)</vt:lpstr>
      <vt:lpstr>PowerPoint 프레젠테이션</vt:lpstr>
      <vt:lpstr>PowerPoint 프레젠테이션</vt:lpstr>
      <vt:lpstr>지역밀착사업 – 지역등대지기학교 개최</vt:lpstr>
      <vt:lpstr>지역밀착사업 - 지역등대지기학교</vt:lpstr>
      <vt:lpstr>지역밀착사업 – 지역 행사에서 단체 홍보 부스 운영</vt:lpstr>
      <vt:lpstr>사교육절감 연구 1차 결과 발표</vt:lpstr>
      <vt:lpstr>PowerPoint 프레젠테이션</vt:lpstr>
      <vt:lpstr>PowerPoint 프레젠테이션</vt:lpstr>
      <vt:lpstr>PowerPoint 프레젠테이션</vt:lpstr>
      <vt:lpstr>100인강사클럽: 98회 강의, 73명의 후원자, 5천명의 관심자를 얻음</vt:lpstr>
      <vt:lpstr>오픈강연회 – ‘사교육걱정을 줄이는 15분’</vt:lpstr>
      <vt:lpstr>온라인에서 87명의 부모들을 만남 (11명 상담위원, 5명 서포터즈 활동)</vt:lpstr>
      <vt:lpstr>찾아가는 상담넷</vt:lpstr>
      <vt:lpstr>PowerPoint 프레젠테이션</vt:lpstr>
      <vt:lpstr>조직 정비   조직 컨설팅 1년차 건강한 조직문화 만들기</vt:lpstr>
      <vt:lpstr>조직 역량 강화를 위한 계획 수립 </vt:lpstr>
      <vt:lpstr>PowerPoint 프레젠테이션</vt:lpstr>
      <vt:lpstr>PowerPoint 프레젠테이션</vt:lpstr>
      <vt:lpstr>리더십 역량을 높이기 위해 팀국장 리더십 코스를 진행함.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2018년  재정 결산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※ 이틀에 걸쳐 회계 감사를 받음     (2019. 1. 16~17)</vt:lpstr>
      <vt:lpstr> 2018년   사업감사</vt:lpstr>
      <vt:lpstr>PowerPoint 프레젠테이션</vt:lpstr>
      <vt:lpstr>사업감사에 대한 답변</vt:lpstr>
      <vt:lpstr>사업감사에 대한 답변</vt:lpstr>
      <vt:lpstr>  2019년 신년  계획 발표</vt:lpstr>
      <vt:lpstr>PowerPoint 프레젠테이션</vt:lpstr>
      <vt:lpstr>‘가치TF 워크숍’- 우리 현실</vt:lpstr>
      <vt:lpstr>PowerPoint 프레젠테이션</vt:lpstr>
      <vt:lpstr>PowerPoint 프레젠테이션</vt:lpstr>
      <vt:lpstr>2.리더십 전환기 대비①: 조직 정비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3.리더십 전환기 대비 ② :  핵심 회원들이 운동의 실질  주체로 참여하는 구조 확립.</vt:lpstr>
      <vt:lpstr>PowerPoint 프레젠테이션</vt:lpstr>
      <vt:lpstr>PowerPoint 프레젠테이션</vt:lpstr>
      <vt:lpstr>참여연대 조직에서 배운다</vt:lpstr>
      <vt:lpstr>PowerPoint 프레젠테이션</vt:lpstr>
      <vt:lpstr>PowerPoint 프레젠테이션</vt:lpstr>
      <vt:lpstr>4.정치적 악조건 속에서도 운동의 대중적 기반을 튼튼히 하여 운동의 후퇴를 막을 태세 구축. </vt:lpstr>
      <vt:lpstr>쉬운 싸움, 어려운 싸움</vt:lpstr>
      <vt:lpstr>중심잡기와 전략이 필요할 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시민들과 함께 한 의식개선 캠페인</vt:lpstr>
      <vt:lpstr>대중의 흐름을 바꾸는 전략4</vt:lpstr>
      <vt:lpstr>PowerPoint 프레젠테이션</vt:lpstr>
      <vt:lpstr>이미 우리 속에 있는 회원 참여모임</vt:lpstr>
      <vt:lpstr>PowerPoint 프레젠테이션</vt:lpstr>
      <vt:lpstr>■ 정책국</vt:lpstr>
      <vt:lpstr>※ 신규운동: 사교육소비자 주권 운동 등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■ 사업국</vt:lpstr>
      <vt:lpstr>PowerPoint 프레젠테이션</vt:lpstr>
      <vt:lpstr>PowerPoint 프레젠테이션</vt:lpstr>
      <vt:lpstr>■ 나눔국</vt:lpstr>
      <vt:lpstr>■ 미디어국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201612_PPT사용가이드_ver1.0</dc:title>
  <dc:creator>JHyun</dc:creator>
  <cp:lastModifiedBy>3F</cp:lastModifiedBy>
  <cp:revision>430</cp:revision>
  <cp:lastPrinted>2019-02-15T07:00:51Z</cp:lastPrinted>
  <dcterms:created xsi:type="dcterms:W3CDTF">2015-12-14T05:07:50Z</dcterms:created>
  <dcterms:modified xsi:type="dcterms:W3CDTF">2019-02-15T12:40:09Z</dcterms:modified>
</cp:coreProperties>
</file>