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 bookmarkIdSeed="3">
  <p:sldMasterIdLst>
    <p:sldMasterId id="2147483660" r:id="rId1"/>
  </p:sldMasterIdLst>
  <p:notesMasterIdLst>
    <p:notesMasterId r:id="rId15"/>
  </p:notesMasterIdLst>
  <p:handoutMasterIdLst>
    <p:handoutMasterId r:id="rId16"/>
  </p:handoutMasterIdLst>
  <p:sldIdLst>
    <p:sldId id="459" r:id="rId2"/>
    <p:sldId id="2037" r:id="rId3"/>
    <p:sldId id="2119" r:id="rId4"/>
    <p:sldId id="2126" r:id="rId5"/>
    <p:sldId id="2125" r:id="rId6"/>
    <p:sldId id="2132" r:id="rId7"/>
    <p:sldId id="2118" r:id="rId8"/>
    <p:sldId id="2131" r:id="rId9"/>
    <p:sldId id="2129" r:id="rId10"/>
    <p:sldId id="2128" r:id="rId11"/>
    <p:sldId id="2130" r:id="rId12"/>
    <p:sldId id="2123" r:id="rId13"/>
    <p:sldId id="465" r:id="rId14"/>
  </p:sldIdLst>
  <p:sldSz cx="9144000" cy="6858000" type="screen4x3"/>
  <p:notesSz cx="10021888" cy="688975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사교육걱정없는세상" initials="사" lastIdx="1" clrIdx="0">
    <p:extLst>
      <p:ext uri="{19B8F6BF-5375-455C-9EA6-DF929625EA0E}">
        <p15:presenceInfo xmlns:p15="http://schemas.microsoft.com/office/powerpoint/2012/main" userId="ef2a5aa83b08ed96" providerId="Windows Live"/>
      </p:ext>
    </p:extLst>
  </p:cmAuthor>
  <p:cmAuthor id="2" name="NOWORRY-501" initials="N" lastIdx="1" clrIdx="1">
    <p:extLst>
      <p:ext uri="{19B8F6BF-5375-455C-9EA6-DF929625EA0E}">
        <p15:presenceInfo xmlns:p15="http://schemas.microsoft.com/office/powerpoint/2012/main" userId="NOWORRY-501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69ABDE"/>
    <a:srgbClr val="F3771B"/>
    <a:srgbClr val="CC3300"/>
    <a:srgbClr val="EA6B0C"/>
    <a:srgbClr val="E9480B"/>
    <a:srgbClr val="003366"/>
    <a:srgbClr val="4D4D4D"/>
    <a:srgbClr val="FF5050"/>
    <a:srgbClr val="F9B2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CAF9ED-07DC-4A11-8D7F-57B35C25682E}" styleName="보통 스타일 1 - 강조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84E427A-3D55-4303-BF80-6455036E1DE7}" styleName="테마 스타일 1 - 강조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72833802-FEF1-4C79-8D5D-14CF1EAF98D9}" styleName="밝은 스타일 2 - 강조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0E3FDE45-AF77-4B5C-9715-49D594BDF05E}" styleName="밝은 스타일 1 - 강조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BDBED569-4797-4DF1-A0F4-6AAB3CD982D8}" styleName="밝은 스타일 3 - 강조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74"/>
  </p:normalViewPr>
  <p:slideViewPr>
    <p:cSldViewPr snapToGrid="0" snapToObjects="1">
      <p:cViewPr varScale="1">
        <p:scale>
          <a:sx n="90" d="100"/>
          <a:sy n="90" d="100"/>
        </p:scale>
        <p:origin x="1386" y="90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116" d="100"/>
          <a:sy n="116" d="100"/>
        </p:scale>
        <p:origin x="2088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42818" cy="344488"/>
          </a:xfrm>
          <a:prstGeom prst="rect">
            <a:avLst/>
          </a:prstGeom>
        </p:spPr>
        <p:txBody>
          <a:bodyPr vert="horz" lIns="92345" tIns="46173" rIns="92345" bIns="46173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676751" y="0"/>
            <a:ext cx="4342818" cy="344488"/>
          </a:xfrm>
          <a:prstGeom prst="rect">
            <a:avLst/>
          </a:prstGeom>
        </p:spPr>
        <p:txBody>
          <a:bodyPr vert="horz" lIns="92345" tIns="46173" rIns="92345" bIns="46173" rtlCol="0"/>
          <a:lstStyle>
            <a:lvl1pPr algn="r">
              <a:defRPr sz="1200"/>
            </a:lvl1pPr>
          </a:lstStyle>
          <a:p>
            <a:fld id="{0A2DCEC6-34C8-447E-89B0-2B86C743D64A}" type="datetimeFigureOut">
              <a:rPr lang="ko-KR" altLang="en-US" smtClean="0"/>
              <a:t>2023-09-26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6544067"/>
            <a:ext cx="4342818" cy="344488"/>
          </a:xfrm>
          <a:prstGeom prst="rect">
            <a:avLst/>
          </a:prstGeom>
        </p:spPr>
        <p:txBody>
          <a:bodyPr vert="horz" lIns="92345" tIns="46173" rIns="92345" bIns="46173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676751" y="6544067"/>
            <a:ext cx="4342818" cy="344488"/>
          </a:xfrm>
          <a:prstGeom prst="rect">
            <a:avLst/>
          </a:prstGeom>
        </p:spPr>
        <p:txBody>
          <a:bodyPr vert="horz" lIns="92345" tIns="46173" rIns="92345" bIns="46173" rtlCol="0" anchor="b"/>
          <a:lstStyle>
            <a:lvl1pPr algn="r">
              <a:defRPr sz="1200"/>
            </a:lvl1pPr>
          </a:lstStyle>
          <a:p>
            <a:fld id="{36AA6632-C959-4443-A5EE-F5204D28C41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356585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42818" cy="344488"/>
          </a:xfrm>
          <a:prstGeom prst="rect">
            <a:avLst/>
          </a:prstGeom>
        </p:spPr>
        <p:txBody>
          <a:bodyPr vert="horz" lIns="92345" tIns="46173" rIns="92345" bIns="46173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76751" y="0"/>
            <a:ext cx="4342818" cy="344488"/>
          </a:xfrm>
          <a:prstGeom prst="rect">
            <a:avLst/>
          </a:prstGeom>
        </p:spPr>
        <p:txBody>
          <a:bodyPr vert="horz" lIns="92345" tIns="46173" rIns="92345" bIns="46173" rtlCol="0"/>
          <a:lstStyle>
            <a:lvl1pPr algn="r">
              <a:defRPr sz="1200"/>
            </a:lvl1pPr>
          </a:lstStyle>
          <a:p>
            <a:fld id="{4550983C-84DB-4224-B192-E2CFD993C933}" type="datetimeFigureOut">
              <a:rPr lang="ko-KR" altLang="en-US" smtClean="0"/>
              <a:t>2023-09-26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289300" y="517525"/>
            <a:ext cx="3443288" cy="2582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345" tIns="46173" rIns="92345" bIns="46173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1002189" y="3272631"/>
            <a:ext cx="8017510" cy="3100388"/>
          </a:xfrm>
          <a:prstGeom prst="rect">
            <a:avLst/>
          </a:prstGeom>
        </p:spPr>
        <p:txBody>
          <a:bodyPr vert="horz" lIns="92345" tIns="46173" rIns="92345" bIns="46173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6544067"/>
            <a:ext cx="4342818" cy="344488"/>
          </a:xfrm>
          <a:prstGeom prst="rect">
            <a:avLst/>
          </a:prstGeom>
        </p:spPr>
        <p:txBody>
          <a:bodyPr vert="horz" lIns="92345" tIns="46173" rIns="92345" bIns="46173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76751" y="6544067"/>
            <a:ext cx="4342818" cy="344488"/>
          </a:xfrm>
          <a:prstGeom prst="rect">
            <a:avLst/>
          </a:prstGeom>
        </p:spPr>
        <p:txBody>
          <a:bodyPr vert="horz" lIns="92345" tIns="46173" rIns="92345" bIns="46173" rtlCol="0" anchor="b"/>
          <a:lstStyle>
            <a:lvl1pPr algn="r">
              <a:defRPr sz="1200"/>
            </a:lvl1pPr>
          </a:lstStyle>
          <a:p>
            <a:fld id="{34DC98B8-D851-49CB-B9BC-4EC395D9C91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914024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DC98B8-D851-49CB-B9BC-4EC395D9C91D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547951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DC98B8-D851-49CB-B9BC-4EC395D9C91D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516889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DC98B8-D851-49CB-B9BC-4EC395D9C91D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343675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DC98B8-D851-49CB-B9BC-4EC395D9C91D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585283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DC98B8-D851-49CB-B9BC-4EC395D9C91D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827371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DC98B8-D851-49CB-B9BC-4EC395D9C91D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435533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DC98B8-D851-49CB-B9BC-4EC395D9C91D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586492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DC98B8-D851-49CB-B9BC-4EC395D9C91D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659235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DC98B8-D851-49CB-B9BC-4EC395D9C91D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898794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DC98B8-D851-49CB-B9BC-4EC395D9C91D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3865930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DC98B8-D851-49CB-B9BC-4EC395D9C91D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236958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DC98B8-D851-49CB-B9BC-4EC395D9C91D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92886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E3D28-38CD-0B46-ABA8-96BD67AF88C0}" type="datetimeFigureOut">
              <a:rPr kumimoji="1" lang="ko-KR" altLang="en-US" smtClean="0"/>
              <a:t>2023-09-26</a:t>
            </a:fld>
            <a:endParaRPr kumimoji="1"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117A5-6DDE-5349-B77D-87964A4FC318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5039426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E3D28-38CD-0B46-ABA8-96BD67AF88C0}" type="datetimeFigureOut">
              <a:rPr kumimoji="1" lang="ko-KR" altLang="en-US" smtClean="0"/>
              <a:t>2023-09-26</a:t>
            </a:fld>
            <a:endParaRPr kumimoji="1"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117A5-6DDE-5349-B77D-87964A4FC318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1727778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E3D28-38CD-0B46-ABA8-96BD67AF88C0}" type="datetimeFigureOut">
              <a:rPr kumimoji="1" lang="ko-KR" altLang="en-US" smtClean="0"/>
              <a:t>2023-09-26</a:t>
            </a:fld>
            <a:endParaRPr kumimoji="1"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117A5-6DDE-5349-B77D-87964A4FC318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182193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E3D28-38CD-0B46-ABA8-96BD67AF88C0}" type="datetimeFigureOut">
              <a:rPr kumimoji="1" lang="ko-KR" altLang="en-US" smtClean="0"/>
              <a:t>2023-09-26</a:t>
            </a:fld>
            <a:endParaRPr kumimoji="1"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117A5-6DDE-5349-B77D-87964A4FC318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3511252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E3D28-38CD-0B46-ABA8-96BD67AF88C0}" type="datetimeFigureOut">
              <a:rPr kumimoji="1" lang="ko-KR" altLang="en-US" smtClean="0"/>
              <a:t>2023-09-26</a:t>
            </a:fld>
            <a:endParaRPr kumimoji="1"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117A5-6DDE-5349-B77D-87964A4FC318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7073814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E3D28-38CD-0B46-ABA8-96BD67AF88C0}" type="datetimeFigureOut">
              <a:rPr kumimoji="1" lang="ko-KR" altLang="en-US" smtClean="0"/>
              <a:t>2023-09-26</a:t>
            </a:fld>
            <a:endParaRPr kumimoji="1"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117A5-6DDE-5349-B77D-87964A4FC318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8163998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E3D28-38CD-0B46-ABA8-96BD67AF88C0}" type="datetimeFigureOut">
              <a:rPr kumimoji="1" lang="ko-KR" altLang="en-US" smtClean="0"/>
              <a:t>2023-09-26</a:t>
            </a:fld>
            <a:endParaRPr kumimoji="1"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117A5-6DDE-5349-B77D-87964A4FC318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5775094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E3D28-38CD-0B46-ABA8-96BD67AF88C0}" type="datetimeFigureOut">
              <a:rPr kumimoji="1" lang="ko-KR" altLang="en-US" smtClean="0"/>
              <a:t>2023-09-26</a:t>
            </a:fld>
            <a:endParaRPr kumimoji="1"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117A5-6DDE-5349-B77D-87964A4FC318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3992236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E3D28-38CD-0B46-ABA8-96BD67AF88C0}" type="datetimeFigureOut">
              <a:rPr kumimoji="1" lang="ko-KR" altLang="en-US" smtClean="0"/>
              <a:t>2023-09-26</a:t>
            </a:fld>
            <a:endParaRPr kumimoji="1"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117A5-6DDE-5349-B77D-87964A4FC318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4112568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E3D28-38CD-0B46-ABA8-96BD67AF88C0}" type="datetimeFigureOut">
              <a:rPr kumimoji="1" lang="ko-KR" altLang="en-US" smtClean="0"/>
              <a:t>2023-09-26</a:t>
            </a:fld>
            <a:endParaRPr kumimoji="1"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117A5-6DDE-5349-B77D-87964A4FC318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6614355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E3D28-38CD-0B46-ABA8-96BD67AF88C0}" type="datetimeFigureOut">
              <a:rPr kumimoji="1" lang="ko-KR" altLang="en-US" smtClean="0"/>
              <a:t>2023-09-26</a:t>
            </a:fld>
            <a:endParaRPr kumimoji="1"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117A5-6DDE-5349-B77D-87964A4FC318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4068021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EE3D28-38CD-0B46-ABA8-96BD67AF88C0}" type="datetimeFigureOut">
              <a:rPr kumimoji="1" lang="ko-KR" altLang="en-US" smtClean="0"/>
              <a:t>2023-09-26</a:t>
            </a:fld>
            <a:endParaRPr kumimoji="1"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A117A5-6DDE-5349-B77D-87964A4FC318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1304834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://www.noworry.kr/" TargetMode="External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1.em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edu@noworry.kr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1"/>
          <p:cNvSpPr>
            <a:spLocks noGrp="1"/>
          </p:cNvSpPr>
          <p:nvPr>
            <p:ph type="ctrTitle"/>
          </p:nvPr>
        </p:nvSpPr>
        <p:spPr>
          <a:xfrm>
            <a:off x="395998" y="575783"/>
            <a:ext cx="8542203" cy="5600089"/>
          </a:xfrm>
        </p:spPr>
        <p:txBody>
          <a:bodyPr lIns="0" tIns="0" rIns="0" bIns="0">
            <a:noAutofit/>
          </a:bodyPr>
          <a:lstStyle/>
          <a:p>
            <a:pPr>
              <a:lnSpc>
                <a:spcPct val="150000"/>
              </a:lnSpc>
            </a:pPr>
            <a:br>
              <a:rPr kumimoji="1" lang="en-US" altLang="ko-KR" sz="5400" b="1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</a:br>
            <a:br>
              <a:rPr kumimoji="1" lang="en-US" altLang="ko-KR" sz="5400" b="1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</a:br>
            <a:r>
              <a:rPr kumimoji="1" lang="en-US" altLang="ko-KR" sz="6800" b="1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endParaRPr lang="ko-KR" altLang="en-US" sz="6800" b="1" spc="-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86243" y="268256"/>
            <a:ext cx="2157590" cy="413871"/>
          </a:xfrm>
          <a:prstGeom prst="rect">
            <a:avLst/>
          </a:prstGeom>
        </p:spPr>
      </p:pic>
      <p:sp>
        <p:nvSpPr>
          <p:cNvPr id="11" name="제목 1">
            <a:extLst>
              <a:ext uri="{FF2B5EF4-FFF2-40B4-BE49-F238E27FC236}">
                <a16:creationId xmlns:a16="http://schemas.microsoft.com/office/drawing/2014/main" id="{CC272246-B736-46FF-9C53-1B87CD5A2544}"/>
              </a:ext>
            </a:extLst>
          </p:cNvPr>
          <p:cNvSpPr txBox="1">
            <a:spLocks/>
          </p:cNvSpPr>
          <p:nvPr/>
        </p:nvSpPr>
        <p:spPr>
          <a:xfrm>
            <a:off x="536904" y="2375732"/>
            <a:ext cx="7995356" cy="207068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600"/>
              </a:lnSpc>
            </a:pPr>
            <a:r>
              <a:rPr kumimoji="1" lang="ko-KR" altLang="en-US" sz="3600" b="1" spc="-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부모교육 프로그램 제안</a:t>
            </a:r>
            <a:endParaRPr kumimoji="1" lang="en-US" altLang="ko-KR" sz="3600" b="1" spc="-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9820316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/>
          <p:cNvGrpSpPr/>
          <p:nvPr/>
        </p:nvGrpSpPr>
        <p:grpSpPr>
          <a:xfrm>
            <a:off x="0" y="0"/>
            <a:ext cx="9144000" cy="836002"/>
            <a:chOff x="0" y="0"/>
            <a:chExt cx="9144000" cy="836002"/>
          </a:xfrm>
          <a:solidFill>
            <a:srgbClr val="F3771B"/>
          </a:solidFill>
        </p:grpSpPr>
        <p:sp>
          <p:nvSpPr>
            <p:cNvPr id="6" name="직사각형 5"/>
            <p:cNvSpPr/>
            <p:nvPr/>
          </p:nvSpPr>
          <p:spPr>
            <a:xfrm>
              <a:off x="0" y="0"/>
              <a:ext cx="9144000" cy="683172"/>
            </a:xfrm>
            <a:prstGeom prst="rect">
              <a:avLst/>
            </a:prstGeom>
            <a:grpFill/>
            <a:ln>
              <a:solidFill>
                <a:srgbClr val="EF821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오각형 6"/>
            <p:cNvSpPr/>
            <p:nvPr/>
          </p:nvSpPr>
          <p:spPr>
            <a:xfrm rot="5400000">
              <a:off x="577906" y="426977"/>
              <a:ext cx="373548" cy="444501"/>
            </a:xfrm>
            <a:prstGeom prst="homePlat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137140" y="70863"/>
            <a:ext cx="88749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b="1" spc="-300">
                <a:ln>
                  <a:solidFill>
                    <a:prstClr val="white">
                      <a:lumMod val="75000"/>
                      <a:alpha val="0"/>
                    </a:prstClr>
                  </a:solidFill>
                </a:ln>
                <a:solidFill>
                  <a:schemeClr val="bg1"/>
                </a:solidFill>
                <a:latin typeface="맑은 고딕"/>
                <a:ea typeface="맑은 고딕"/>
                <a:cs typeface="Arial" pitchFamily="34" charset="0"/>
              </a:rPr>
              <a:t>1. </a:t>
            </a:r>
            <a:r>
              <a:rPr lang="ko-KR" altLang="en-US" sz="3200" b="1" spc="-300">
                <a:ln>
                  <a:solidFill>
                    <a:prstClr val="white">
                      <a:lumMod val="75000"/>
                      <a:alpha val="0"/>
                    </a:prstClr>
                  </a:solidFill>
                </a:ln>
                <a:solidFill>
                  <a:schemeClr val="bg1"/>
                </a:solidFill>
                <a:latin typeface="맑은 고딕"/>
                <a:ea typeface="맑은 고딕"/>
                <a:cs typeface="Arial" pitchFamily="34" charset="0"/>
              </a:rPr>
              <a:t>사교육걱정없는세상 소개</a:t>
            </a:r>
            <a:endParaRPr kumimoji="0" lang="ko-KR" altLang="en-US" sz="3000" b="1" dirty="0">
              <a:latin typeface="맑은 고딕"/>
              <a:ea typeface="맑은 고딕"/>
            </a:endParaRPr>
          </a:p>
        </p:txBody>
      </p:sp>
      <p:grpSp>
        <p:nvGrpSpPr>
          <p:cNvPr id="8" name="그룹 7">
            <a:extLst>
              <a:ext uri="{FF2B5EF4-FFF2-40B4-BE49-F238E27FC236}">
                <a16:creationId xmlns:a16="http://schemas.microsoft.com/office/drawing/2014/main" id="{F0A4221C-84DD-2B9B-205D-A90B083BED54}"/>
              </a:ext>
            </a:extLst>
          </p:cNvPr>
          <p:cNvGrpSpPr/>
          <p:nvPr/>
        </p:nvGrpSpPr>
        <p:grpSpPr>
          <a:xfrm>
            <a:off x="1483119" y="2722210"/>
            <a:ext cx="6737936" cy="1174673"/>
            <a:chOff x="2182224" y="2486615"/>
            <a:chExt cx="8114809" cy="1440000"/>
          </a:xfrm>
        </p:grpSpPr>
        <p:pic>
          <p:nvPicPr>
            <p:cNvPr id="9" name="그림 8">
              <a:extLst>
                <a:ext uri="{FF2B5EF4-FFF2-40B4-BE49-F238E27FC236}">
                  <a16:creationId xmlns:a16="http://schemas.microsoft.com/office/drawing/2014/main" id="{32E65DEE-FE95-B8AA-B461-26536B21416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182224" y="2486615"/>
              <a:ext cx="1476151" cy="1440000"/>
            </a:xfrm>
            <a:prstGeom prst="rect">
              <a:avLst/>
            </a:prstGeom>
          </p:spPr>
        </p:pic>
        <p:pic>
          <p:nvPicPr>
            <p:cNvPr id="10" name="그림 9">
              <a:extLst>
                <a:ext uri="{FF2B5EF4-FFF2-40B4-BE49-F238E27FC236}">
                  <a16:creationId xmlns:a16="http://schemas.microsoft.com/office/drawing/2014/main" id="{69E49D00-AF61-31D6-3DE3-6DE02545E48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853888" y="2486615"/>
              <a:ext cx="1464202" cy="1440000"/>
            </a:xfrm>
            <a:prstGeom prst="rect">
              <a:avLst/>
            </a:prstGeom>
          </p:spPr>
        </p:pic>
        <p:pic>
          <p:nvPicPr>
            <p:cNvPr id="11" name="그림 10">
              <a:extLst>
                <a:ext uri="{FF2B5EF4-FFF2-40B4-BE49-F238E27FC236}">
                  <a16:creationId xmlns:a16="http://schemas.microsoft.com/office/drawing/2014/main" id="{21BED89D-F601-6696-5723-33917ECD3B6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513603" y="2486615"/>
              <a:ext cx="1446154" cy="1440000"/>
            </a:xfrm>
            <a:prstGeom prst="rect">
              <a:avLst/>
            </a:prstGeom>
          </p:spPr>
        </p:pic>
        <p:pic>
          <p:nvPicPr>
            <p:cNvPr id="12" name="그림 11">
              <a:extLst>
                <a:ext uri="{FF2B5EF4-FFF2-40B4-BE49-F238E27FC236}">
                  <a16:creationId xmlns:a16="http://schemas.microsoft.com/office/drawing/2014/main" id="{E33EAC3B-E746-A47F-8F7F-BB73432A039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155270" y="2486615"/>
              <a:ext cx="1470252" cy="1440000"/>
            </a:xfrm>
            <a:prstGeom prst="rect">
              <a:avLst/>
            </a:prstGeom>
          </p:spPr>
        </p:pic>
        <p:pic>
          <p:nvPicPr>
            <p:cNvPr id="13" name="그림 12">
              <a:extLst>
                <a:ext uri="{FF2B5EF4-FFF2-40B4-BE49-F238E27FC236}">
                  <a16:creationId xmlns:a16="http://schemas.microsoft.com/office/drawing/2014/main" id="{952BAF18-1956-33C5-31AD-D28D895AB75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821033" y="2486615"/>
              <a:ext cx="1476000" cy="1440000"/>
            </a:xfrm>
            <a:prstGeom prst="rect">
              <a:avLst/>
            </a:prstGeom>
          </p:spPr>
        </p:pic>
      </p:grp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ABD72C0E-E195-B007-F05C-12CF75C02B7A}"/>
              </a:ext>
            </a:extLst>
          </p:cNvPr>
          <p:cNvGrpSpPr/>
          <p:nvPr/>
        </p:nvGrpSpPr>
        <p:grpSpPr>
          <a:xfrm>
            <a:off x="1184320" y="4207700"/>
            <a:ext cx="7247156" cy="2202485"/>
            <a:chOff x="1656354" y="4085299"/>
            <a:chExt cx="7247156" cy="2202485"/>
          </a:xfrm>
        </p:grpSpPr>
        <p:sp>
          <p:nvSpPr>
            <p:cNvPr id="16" name="사각형: 둥근 모서리 13">
              <a:extLst>
                <a:ext uri="{FF2B5EF4-FFF2-40B4-BE49-F238E27FC236}">
                  <a16:creationId xmlns:a16="http://schemas.microsoft.com/office/drawing/2014/main" id="{E69FB1E2-CE51-C8ED-E592-594C92386A4E}"/>
                </a:ext>
              </a:extLst>
            </p:cNvPr>
            <p:cNvSpPr/>
            <p:nvPr/>
          </p:nvSpPr>
          <p:spPr>
            <a:xfrm>
              <a:off x="1656354" y="4397386"/>
              <a:ext cx="3481688" cy="1890398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2">
                <a:lnSpc>
                  <a:spcPct val="150000"/>
                </a:lnSpc>
              </a:pPr>
              <a:endParaRPr lang="ko-KR" altLang="en-US" sz="800" dirty="0">
                <a:solidFill>
                  <a:prstClr val="black">
                    <a:lumMod val="65000"/>
                    <a:lumOff val="35000"/>
                  </a:prstClr>
                </a:solidFill>
              </a:endParaRPr>
            </a:p>
          </p:txBody>
        </p:sp>
        <p:sp>
          <p:nvSpPr>
            <p:cNvPr id="17" name="타원 16">
              <a:extLst>
                <a:ext uri="{FF2B5EF4-FFF2-40B4-BE49-F238E27FC236}">
                  <a16:creationId xmlns:a16="http://schemas.microsoft.com/office/drawing/2014/main" id="{34C0EE87-3269-27E3-B91F-960603315788}"/>
                </a:ext>
              </a:extLst>
            </p:cNvPr>
            <p:cNvSpPr/>
            <p:nvPr/>
          </p:nvSpPr>
          <p:spPr>
            <a:xfrm>
              <a:off x="2920605" y="4085299"/>
              <a:ext cx="910445" cy="864802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b="1" dirty="0">
                  <a:solidFill>
                    <a:prstClr val="white"/>
                  </a:solidFill>
                </a:rPr>
                <a:t>정책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80327682-0844-8520-732F-11ECB1297B6B}"/>
                </a:ext>
              </a:extLst>
            </p:cNvPr>
            <p:cNvSpPr txBox="1"/>
            <p:nvPr/>
          </p:nvSpPr>
          <p:spPr>
            <a:xfrm>
              <a:off x="1774868" y="4997163"/>
              <a:ext cx="3262609" cy="10997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000"/>
                </a:lnSpc>
              </a:pPr>
              <a:r>
                <a:rPr lang="ko-KR" altLang="en-US" sz="1400" b="1" spc="-150" dirty="0">
                  <a:ea typeface="맑은 고딕" panose="020B0503020000020004" pitchFamily="50" charset="-127"/>
                </a:rPr>
                <a:t>영유아사교육          수학교육혁신센터</a:t>
              </a:r>
              <a:endParaRPr lang="en-US" altLang="ko-KR" sz="1400" b="1" spc="-150" dirty="0">
                <a:ea typeface="맑은 고딕" panose="020B0503020000020004" pitchFamily="50" charset="-127"/>
              </a:endParaRPr>
            </a:p>
            <a:p>
              <a:pPr>
                <a:lnSpc>
                  <a:spcPts val="2000"/>
                </a:lnSpc>
              </a:pPr>
              <a:r>
                <a:rPr lang="ko-KR" altLang="en-US" sz="1400" b="1" spc="-150" dirty="0">
                  <a:ea typeface="맑은 고딕" panose="020B0503020000020004" pitchFamily="50" charset="-127"/>
                </a:rPr>
                <a:t>사교육시장                  학교 교육과정</a:t>
              </a:r>
              <a:r>
                <a:rPr lang="en-US" altLang="ko-KR" sz="1400" b="1" spc="-15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·</a:t>
              </a:r>
              <a:r>
                <a:rPr lang="ko-KR" altLang="en-US" sz="1400" b="1" spc="-150" dirty="0">
                  <a:ea typeface="맑은 고딕" panose="020B0503020000020004" pitchFamily="50" charset="-127"/>
                </a:rPr>
                <a:t>평가</a:t>
              </a:r>
              <a:endParaRPr lang="en-US" altLang="ko-KR" sz="1400" b="1" spc="-150" dirty="0">
                <a:ea typeface="맑은 고딕" panose="020B0503020000020004" pitchFamily="50" charset="-127"/>
              </a:endParaRPr>
            </a:p>
            <a:p>
              <a:pPr>
                <a:lnSpc>
                  <a:spcPts val="2000"/>
                </a:lnSpc>
              </a:pPr>
              <a:r>
                <a:rPr lang="ko-KR" altLang="en-US" sz="1400" b="1" spc="-150" dirty="0">
                  <a:ea typeface="맑은 고딕" panose="020B0503020000020004" pitchFamily="50" charset="-127"/>
                </a:rPr>
                <a:t>고교체제                         대학체제 </a:t>
              </a:r>
              <a:endParaRPr lang="en-US" altLang="ko-KR" sz="1400" b="1" spc="-150" dirty="0">
                <a:ea typeface="맑은 고딕" panose="020B0503020000020004" pitchFamily="50" charset="-127"/>
              </a:endParaRPr>
            </a:p>
            <a:p>
              <a:pPr>
                <a:lnSpc>
                  <a:spcPts val="2000"/>
                </a:lnSpc>
              </a:pPr>
              <a:r>
                <a:rPr lang="ko-KR" altLang="en-US" sz="1400" b="1" spc="-150" dirty="0"/>
                <a:t>대입전형                        </a:t>
              </a:r>
              <a:r>
                <a:rPr lang="ko-KR" altLang="en-US" sz="1400" b="1" spc="-150" dirty="0">
                  <a:ea typeface="맑은 고딕" panose="020B0503020000020004" pitchFamily="50" charset="-127"/>
                </a:rPr>
                <a:t>채용시장</a:t>
              </a:r>
              <a:r>
                <a:rPr lang="en-US" altLang="ko-KR" sz="1400" b="1" spc="-15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·</a:t>
              </a:r>
              <a:r>
                <a:rPr lang="ko-KR" altLang="en-US" sz="1400" b="1" spc="-150" dirty="0">
                  <a:ea typeface="맑은 고딕" panose="020B0503020000020004" pitchFamily="50" charset="-127"/>
                </a:rPr>
                <a:t>직업 간 임금격차</a:t>
              </a:r>
            </a:p>
          </p:txBody>
        </p:sp>
        <p:sp>
          <p:nvSpPr>
            <p:cNvPr id="19" name="사각형: 둥근 모서리 13">
              <a:extLst>
                <a:ext uri="{FF2B5EF4-FFF2-40B4-BE49-F238E27FC236}">
                  <a16:creationId xmlns:a16="http://schemas.microsoft.com/office/drawing/2014/main" id="{98672555-EC5A-3205-416D-72FB803FC546}"/>
                </a:ext>
              </a:extLst>
            </p:cNvPr>
            <p:cNvSpPr/>
            <p:nvPr/>
          </p:nvSpPr>
          <p:spPr>
            <a:xfrm>
              <a:off x="5417265" y="4383473"/>
              <a:ext cx="3486245" cy="1890398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2">
                <a:lnSpc>
                  <a:spcPct val="150000"/>
                </a:lnSpc>
              </a:pPr>
              <a:endParaRPr lang="ko-KR" altLang="en-US" sz="800" dirty="0">
                <a:solidFill>
                  <a:prstClr val="black">
                    <a:lumMod val="65000"/>
                    <a:lumOff val="35000"/>
                  </a:prstClr>
                </a:solidFill>
              </a:endParaRPr>
            </a:p>
          </p:txBody>
        </p:sp>
        <p:sp>
          <p:nvSpPr>
            <p:cNvPr id="22" name="타원 21">
              <a:extLst>
                <a:ext uri="{FF2B5EF4-FFF2-40B4-BE49-F238E27FC236}">
                  <a16:creationId xmlns:a16="http://schemas.microsoft.com/office/drawing/2014/main" id="{2E175E64-8961-B974-6FCA-075BD3B63C18}"/>
                </a:ext>
              </a:extLst>
            </p:cNvPr>
            <p:cNvSpPr/>
            <p:nvPr/>
          </p:nvSpPr>
          <p:spPr>
            <a:xfrm>
              <a:off x="6815785" y="4085299"/>
              <a:ext cx="910445" cy="864802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b="1" dirty="0">
                  <a:solidFill>
                    <a:prstClr val="white"/>
                  </a:solidFill>
                </a:rPr>
                <a:t>시민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757A6B1E-7664-9F10-95C0-64D5FB8370D3}"/>
                </a:ext>
              </a:extLst>
            </p:cNvPr>
            <p:cNvSpPr txBox="1"/>
            <p:nvPr/>
          </p:nvSpPr>
          <p:spPr>
            <a:xfrm>
              <a:off x="5624248" y="4989468"/>
              <a:ext cx="3162849" cy="1107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000"/>
                </a:lnSpc>
              </a:pPr>
              <a:r>
                <a:rPr lang="ko-KR" altLang="en-US" sz="1400" b="1" spc="-15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부모</a:t>
              </a:r>
              <a:r>
                <a:rPr lang="en-US" altLang="ko-KR" sz="1400" b="1" spc="-15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·</a:t>
              </a:r>
              <a:r>
                <a:rPr lang="ko-KR" altLang="en-US" sz="1400" b="1" spc="-15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시민강좌                  시민참여 캠페인</a:t>
              </a:r>
              <a:endParaRPr lang="en-US" altLang="ko-KR" sz="1400" b="1" spc="-150" dirty="0">
                <a:ea typeface="맑은 고딕" panose="020B0503020000020004" pitchFamily="50" charset="-127"/>
              </a:endParaRPr>
            </a:p>
            <a:p>
              <a:pPr>
                <a:lnSpc>
                  <a:spcPts val="2000"/>
                </a:lnSpc>
              </a:pPr>
              <a:r>
                <a:rPr lang="ko-KR" altLang="en-US" sz="1400" b="1" spc="-150" dirty="0">
                  <a:ea typeface="맑은 고딕" panose="020B0503020000020004" pitchFamily="50" charset="-127"/>
                </a:rPr>
                <a:t>전국 지역등대모임 </a:t>
              </a:r>
              <a:r>
                <a:rPr lang="en-US" altLang="ko-KR" sz="1200" spc="-150" dirty="0">
                  <a:ea typeface="맑은 고딕" panose="020B0503020000020004" pitchFamily="50" charset="-127"/>
                </a:rPr>
                <a:t>(47</a:t>
              </a:r>
              <a:r>
                <a:rPr lang="ko-KR" altLang="en-US" sz="1200" spc="-150" dirty="0">
                  <a:ea typeface="맑은 고딕" panose="020B0503020000020004" pitchFamily="50" charset="-127"/>
                </a:rPr>
                <a:t>개</a:t>
              </a:r>
              <a:r>
                <a:rPr lang="en-US" altLang="ko-KR" sz="1200" spc="-150" dirty="0">
                  <a:ea typeface="맑은 고딕" panose="020B0503020000020004" pitchFamily="50" charset="-127"/>
                </a:rPr>
                <a:t>)        </a:t>
              </a:r>
              <a:r>
                <a:rPr lang="ko-KR" altLang="en-US" sz="1400" b="1" spc="-150" dirty="0">
                  <a:ea typeface="맑은 고딕" panose="020B0503020000020004" pitchFamily="50" charset="-127"/>
                </a:rPr>
                <a:t>노워리 상담넷  </a:t>
              </a:r>
              <a:endParaRPr lang="en-US" altLang="ko-KR" sz="1400" b="1" spc="-150" dirty="0">
                <a:ea typeface="맑은 고딕" panose="020B0503020000020004" pitchFamily="50" charset="-127"/>
              </a:endParaRPr>
            </a:p>
            <a:p>
              <a:pPr marL="0" marR="0" lvl="0" indent="0" algn="l" defTabSz="914400" rtl="0" eaLnBrk="1" fontAlgn="auto" latinLnBrk="1" hangingPunct="1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ko-KR" altLang="en-US" sz="1400" b="1" spc="-150" dirty="0">
                  <a:ea typeface="맑은 고딕" panose="020B0503020000020004" pitchFamily="50" charset="-127"/>
                </a:rPr>
                <a:t>도서출판</a:t>
              </a:r>
              <a:r>
                <a:rPr lang="en-US" altLang="ko-KR" sz="1200" b="1" spc="-150" dirty="0">
                  <a:ea typeface="맑은 고딕" panose="020B0503020000020004" pitchFamily="50" charset="-127"/>
                </a:rPr>
                <a:t>                                </a:t>
              </a:r>
              <a:r>
                <a:rPr lang="en-US" altLang="ko-KR" sz="1200" spc="-150" dirty="0">
                  <a:ea typeface="맑은 고딕" panose="020B0503020000020004" pitchFamily="50" charset="-127"/>
                </a:rPr>
                <a:t>                                     </a:t>
              </a:r>
              <a:r>
                <a:rPr kumimoji="0" lang="ko-KR" altLang="en-US" sz="1400" b="1" i="0" u="none" strike="noStrike" kern="1200" cap="none" spc="-15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rPr>
                <a:t>노워리 기자단   </a:t>
              </a:r>
              <a:endParaRPr lang="en-US" altLang="ko-KR" sz="1200" spc="-150" dirty="0">
                <a:ea typeface="맑은 고딕" panose="020B0503020000020004" pitchFamily="50" charset="-127"/>
              </a:endParaRPr>
            </a:p>
            <a:p>
              <a:pPr>
                <a:lnSpc>
                  <a:spcPts val="2000"/>
                </a:lnSpc>
              </a:pPr>
              <a:r>
                <a:rPr lang="ko-KR" altLang="en-US" sz="1400" b="1" spc="-150" dirty="0">
                  <a:ea typeface="맑은 고딕" panose="020B0503020000020004" pitchFamily="50" charset="-127"/>
                </a:rPr>
                <a:t>소책자 배포</a:t>
              </a:r>
              <a:r>
                <a:rPr lang="en-US" altLang="ko-KR" sz="1200" spc="-150" dirty="0">
                  <a:ea typeface="맑은 고딕" panose="020B0503020000020004" pitchFamily="50" charset="-127"/>
                </a:rPr>
                <a:t>( </a:t>
              </a:r>
              <a:r>
                <a:rPr lang="ko-KR" altLang="en-US" sz="1200" spc="-150" dirty="0">
                  <a:ea typeface="맑은 고딕" panose="020B0503020000020004" pitchFamily="50" charset="-127"/>
                </a:rPr>
                <a:t>영유아</a:t>
              </a:r>
              <a:r>
                <a:rPr lang="en-US" altLang="ko-KR" sz="1200" spc="-150" dirty="0">
                  <a:ea typeface="맑은 고딕" panose="020B0503020000020004" pitchFamily="50" charset="-127"/>
                </a:rPr>
                <a:t>·</a:t>
              </a:r>
              <a:r>
                <a:rPr lang="ko-KR" altLang="en-US" sz="1200" spc="-150" dirty="0">
                  <a:ea typeface="맑은 고딕" panose="020B0503020000020004" pitchFamily="50" charset="-127"/>
                </a:rPr>
                <a:t>사교육</a:t>
              </a:r>
              <a:r>
                <a:rPr lang="en-US" altLang="ko-KR" sz="1200" spc="-150" dirty="0">
                  <a:ea typeface="맑은 고딕" panose="020B0503020000020004" pitchFamily="50" charset="-127"/>
                </a:rPr>
                <a:t>·</a:t>
              </a:r>
              <a:r>
                <a:rPr lang="ko-KR" altLang="en-US" sz="1200" spc="-150" dirty="0">
                  <a:ea typeface="맑은 고딕" panose="020B0503020000020004" pitchFamily="50" charset="-127"/>
                </a:rPr>
                <a:t>수학</a:t>
              </a:r>
              <a:r>
                <a:rPr lang="en-US" altLang="ko-KR" sz="1200" spc="-150" dirty="0">
                  <a:ea typeface="맑은 고딕" panose="020B0503020000020004" pitchFamily="50" charset="-127"/>
                </a:rPr>
                <a:t>·</a:t>
              </a:r>
              <a:r>
                <a:rPr lang="ko-KR" altLang="en-US" sz="1200" spc="-150" dirty="0">
                  <a:ea typeface="맑은 고딕" panose="020B0503020000020004" pitchFamily="50" charset="-127"/>
                </a:rPr>
                <a:t>진로</a:t>
              </a:r>
              <a:r>
                <a:rPr lang="en-US" altLang="ko-KR" sz="1200" spc="-150" dirty="0">
                  <a:ea typeface="맑은 고딕" panose="020B0503020000020004" pitchFamily="50" charset="-127"/>
                </a:rPr>
                <a:t>)</a:t>
              </a:r>
            </a:p>
          </p:txBody>
        </p:sp>
      </p:grp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262E0275-43E1-0E05-5D42-EC637DB43530}"/>
              </a:ext>
            </a:extLst>
          </p:cNvPr>
          <p:cNvSpPr/>
          <p:nvPr/>
        </p:nvSpPr>
        <p:spPr>
          <a:xfrm>
            <a:off x="297880" y="931491"/>
            <a:ext cx="8461559" cy="5624583"/>
          </a:xfrm>
          <a:prstGeom prst="rect">
            <a:avLst/>
          </a:prstGeom>
          <a:noFill/>
          <a:ln w="9525">
            <a:solidFill>
              <a:srgbClr val="54B03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8967EA0C-761F-AFE7-095A-AEB70EFE4308}"/>
              </a:ext>
            </a:extLst>
          </p:cNvPr>
          <p:cNvGrpSpPr/>
          <p:nvPr/>
        </p:nvGrpSpPr>
        <p:grpSpPr>
          <a:xfrm>
            <a:off x="730263" y="1143419"/>
            <a:ext cx="7527740" cy="1245021"/>
            <a:chOff x="730263" y="1220333"/>
            <a:chExt cx="7527740" cy="1245021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E81CED36-186E-96A5-1E97-7BA75643E90B}"/>
                </a:ext>
              </a:extLst>
            </p:cNvPr>
            <p:cNvSpPr txBox="1"/>
            <p:nvPr/>
          </p:nvSpPr>
          <p:spPr>
            <a:xfrm>
              <a:off x="730263" y="1220333"/>
              <a:ext cx="7527740" cy="12450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indent="0" algn="just" fontAlgn="base" latinLnBrk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ko-KR" altLang="en-US" sz="2000" b="1" kern="0" spc="0" dirty="0">
                  <a:solidFill>
                    <a:srgbClr val="000000"/>
                  </a:solidFill>
                  <a:effectLst/>
                  <a:latin typeface="+mj-ea"/>
                  <a:ea typeface="+mj-ea"/>
                </a:rPr>
                <a:t>                       은</a:t>
              </a:r>
              <a:r>
                <a:rPr lang="en-US" altLang="ko-KR" sz="2000" b="1" kern="0" spc="0" dirty="0">
                  <a:solidFill>
                    <a:srgbClr val="000000"/>
                  </a:solidFill>
                  <a:effectLst/>
                  <a:latin typeface="+mj-ea"/>
                  <a:ea typeface="+mj-ea"/>
                </a:rPr>
                <a:t>? </a:t>
              </a:r>
              <a:r>
                <a:rPr lang="en-US" altLang="ko-KR" sz="2000" b="1" kern="0" spc="0" dirty="0">
                  <a:solidFill>
                    <a:srgbClr val="000000"/>
                  </a:solidFill>
                  <a:effectLst/>
                  <a:latin typeface="+mj-ea"/>
                  <a:ea typeface="+mj-ea"/>
                  <a:hlinkClick r:id="rId8"/>
                </a:rPr>
                <a:t>www.noworry.kr</a:t>
              </a:r>
              <a:endParaRPr lang="en-US" altLang="ko-KR" sz="2000" b="1" kern="0" spc="0" dirty="0">
                <a:solidFill>
                  <a:srgbClr val="000000"/>
                </a:solidFill>
                <a:effectLst/>
                <a:latin typeface="+mj-ea"/>
                <a:ea typeface="+mj-ea"/>
              </a:endParaRPr>
            </a:p>
            <a:p>
              <a:pPr algn="just" fontAlgn="base">
                <a:lnSpc>
                  <a:spcPct val="150000"/>
                </a:lnSpc>
              </a:pPr>
              <a:r>
                <a:rPr lang="ko-KR" altLang="en-US" sz="1600" b="1" kern="0" dirty="0">
                  <a:solidFill>
                    <a:srgbClr val="000000"/>
                  </a:solidFill>
                  <a:latin typeface="+mj-ea"/>
                  <a:ea typeface="+mj-ea"/>
                </a:rPr>
                <a:t>입시 경쟁과 사교육 고통을 해결하는 대중운동</a:t>
              </a:r>
              <a:r>
                <a:rPr lang="en-US" altLang="ko-KR" sz="1600" b="1" kern="0" dirty="0">
                  <a:solidFill>
                    <a:srgbClr val="000000"/>
                  </a:solidFill>
                  <a:latin typeface="+mj-ea"/>
                  <a:ea typeface="+mj-ea"/>
                </a:rPr>
                <a:t>,</a:t>
              </a:r>
              <a:endParaRPr lang="ko-KR" altLang="en-US" sz="1600" b="1" kern="0" dirty="0">
                <a:solidFill>
                  <a:srgbClr val="000000"/>
                </a:solidFill>
                <a:latin typeface="+mj-ea"/>
                <a:ea typeface="+mj-ea"/>
              </a:endParaRPr>
            </a:p>
            <a:p>
              <a:pPr marL="0" marR="0" indent="0" algn="just" fontAlgn="base" latinLnBrk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ko-KR" sz="1600" b="1" kern="0" spc="0" dirty="0">
                  <a:solidFill>
                    <a:srgbClr val="000000"/>
                  </a:solidFill>
                  <a:effectLst/>
                  <a:latin typeface="+mj-ea"/>
                  <a:ea typeface="+mj-ea"/>
                </a:rPr>
                <a:t>2008</a:t>
              </a:r>
              <a:r>
                <a:rPr lang="ko-KR" altLang="en-US" sz="1600" b="1" kern="0" spc="0" dirty="0">
                  <a:solidFill>
                    <a:srgbClr val="000000"/>
                  </a:solidFill>
                  <a:effectLst/>
                  <a:latin typeface="+mj-ea"/>
                  <a:ea typeface="+mj-ea"/>
                </a:rPr>
                <a:t>년 </a:t>
              </a:r>
              <a:r>
                <a:rPr lang="en-US" altLang="ko-KR" sz="1600" b="1" kern="0" spc="0" dirty="0">
                  <a:solidFill>
                    <a:srgbClr val="000000"/>
                  </a:solidFill>
                  <a:effectLst/>
                  <a:latin typeface="+mj-ea"/>
                  <a:ea typeface="+mj-ea"/>
                </a:rPr>
                <a:t>6</a:t>
              </a:r>
              <a:r>
                <a:rPr lang="ko-KR" altLang="en-US" sz="1600" b="1" kern="0" spc="0" dirty="0">
                  <a:solidFill>
                    <a:srgbClr val="000000"/>
                  </a:solidFill>
                  <a:effectLst/>
                  <a:latin typeface="+mj-ea"/>
                  <a:ea typeface="+mj-ea"/>
                </a:rPr>
                <a:t>월 대한민국 최초로 ‘사교육’ 문제를 푸는 교육 시민단체로 출범</a:t>
              </a:r>
              <a:r>
                <a:rPr lang="en-US" altLang="ko-KR" sz="1600" b="1" kern="0" spc="0" dirty="0">
                  <a:solidFill>
                    <a:srgbClr val="000000"/>
                  </a:solidFill>
                  <a:effectLst/>
                  <a:latin typeface="+mj-ea"/>
                  <a:ea typeface="+mj-ea"/>
                </a:rPr>
                <a:t>! </a:t>
              </a:r>
              <a:endParaRPr lang="ko-KR" altLang="en-US" sz="1600" b="1" kern="0" spc="0" dirty="0">
                <a:solidFill>
                  <a:srgbClr val="000000"/>
                </a:solidFill>
                <a:effectLst/>
                <a:latin typeface="+mj-ea"/>
                <a:ea typeface="+mj-ea"/>
              </a:endParaRPr>
            </a:p>
          </p:txBody>
        </p:sp>
        <p:pic>
          <p:nvPicPr>
            <p:cNvPr id="29" name="그림 28">
              <a:extLst>
                <a:ext uri="{FF2B5EF4-FFF2-40B4-BE49-F238E27FC236}">
                  <a16:creationId xmlns:a16="http://schemas.microsoft.com/office/drawing/2014/main" id="{28DB929C-CF5A-EBEE-589B-E8E4B3002E5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756370" y="1333142"/>
              <a:ext cx="2021526" cy="387771"/>
            </a:xfrm>
            <a:prstGeom prst="rect">
              <a:avLst/>
            </a:prstGeom>
          </p:spPr>
        </p:pic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id="{B4FD7ED3-F776-8AAF-8333-C0A926F2F8A4}"/>
              </a:ext>
            </a:extLst>
          </p:cNvPr>
          <p:cNvSpPr txBox="1"/>
          <p:nvPr/>
        </p:nvSpPr>
        <p:spPr>
          <a:xfrm>
            <a:off x="487113" y="2654319"/>
            <a:ext cx="1055828" cy="373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>
              <a:lnSpc>
                <a:spcPct val="150000"/>
              </a:lnSpc>
            </a:pPr>
            <a:r>
              <a:rPr lang="ko-KR" altLang="en-US" sz="1400" b="1" i="1" u="sng" kern="0" spc="0" dirty="0">
                <a:solidFill>
                  <a:srgbClr val="000000"/>
                </a:solidFill>
                <a:effectLst/>
                <a:latin typeface="+mj-ea"/>
                <a:ea typeface="+mj-ea"/>
              </a:rPr>
              <a:t>핵심가치</a:t>
            </a:r>
            <a:endParaRPr lang="ko-KR" altLang="en-US" sz="1100" b="1" i="1" u="sng" kern="0" dirty="0">
              <a:solidFill>
                <a:srgbClr val="000000"/>
              </a:solidFill>
              <a:latin typeface="+mj-ea"/>
              <a:ea typeface="+mj-ea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14A9216-6CB3-A750-2207-BA6E1C6A40C3}"/>
              </a:ext>
            </a:extLst>
          </p:cNvPr>
          <p:cNvSpPr txBox="1"/>
          <p:nvPr/>
        </p:nvSpPr>
        <p:spPr>
          <a:xfrm>
            <a:off x="485686" y="4122773"/>
            <a:ext cx="1055828" cy="373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>
              <a:lnSpc>
                <a:spcPct val="150000"/>
              </a:lnSpc>
            </a:pPr>
            <a:r>
              <a:rPr lang="ko-KR" altLang="en-US" sz="1400" b="1" i="1" u="sng" kern="0" spc="0" dirty="0">
                <a:solidFill>
                  <a:srgbClr val="000000"/>
                </a:solidFill>
                <a:effectLst/>
                <a:latin typeface="+mj-ea"/>
                <a:ea typeface="+mj-ea"/>
              </a:rPr>
              <a:t>활동영역</a:t>
            </a:r>
            <a:endParaRPr lang="ko-KR" altLang="en-US" sz="1100" b="1" i="1" u="sng" kern="0" dirty="0">
              <a:solidFill>
                <a:srgbClr val="000000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9126448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/>
          <p:cNvGrpSpPr/>
          <p:nvPr/>
        </p:nvGrpSpPr>
        <p:grpSpPr>
          <a:xfrm>
            <a:off x="0" y="0"/>
            <a:ext cx="9144000" cy="836002"/>
            <a:chOff x="0" y="0"/>
            <a:chExt cx="9144000" cy="836002"/>
          </a:xfrm>
          <a:solidFill>
            <a:srgbClr val="F3771B"/>
          </a:solidFill>
        </p:grpSpPr>
        <p:sp>
          <p:nvSpPr>
            <p:cNvPr id="6" name="직사각형 5"/>
            <p:cNvSpPr/>
            <p:nvPr/>
          </p:nvSpPr>
          <p:spPr>
            <a:xfrm>
              <a:off x="0" y="0"/>
              <a:ext cx="9144000" cy="683172"/>
            </a:xfrm>
            <a:prstGeom prst="rect">
              <a:avLst/>
            </a:prstGeom>
            <a:grpFill/>
            <a:ln>
              <a:solidFill>
                <a:srgbClr val="EF821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오각형 6"/>
            <p:cNvSpPr/>
            <p:nvPr/>
          </p:nvSpPr>
          <p:spPr>
            <a:xfrm rot="5400000">
              <a:off x="577906" y="426977"/>
              <a:ext cx="373548" cy="444501"/>
            </a:xfrm>
            <a:prstGeom prst="homePlat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137140" y="70863"/>
            <a:ext cx="88749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b="1" spc="-300" dirty="0" err="1">
                <a:ln>
                  <a:solidFill>
                    <a:prstClr val="white">
                      <a:lumMod val="75000"/>
                      <a:alpha val="0"/>
                    </a:prstClr>
                  </a:solidFill>
                </a:ln>
                <a:solidFill>
                  <a:schemeClr val="bg1"/>
                </a:solidFill>
                <a:latin typeface="맑은 고딕"/>
                <a:ea typeface="맑은 고딕"/>
                <a:cs typeface="Arial" pitchFamily="34" charset="0"/>
              </a:rPr>
              <a:t>사교육걱정없는세상이</a:t>
            </a:r>
            <a:r>
              <a:rPr lang="ko-KR" altLang="en-US" sz="3200" b="1" spc="-300" dirty="0">
                <a:ln>
                  <a:solidFill>
                    <a:prstClr val="white">
                      <a:lumMod val="75000"/>
                      <a:alpha val="0"/>
                    </a:prstClr>
                  </a:solidFill>
                </a:ln>
                <a:solidFill>
                  <a:schemeClr val="bg1"/>
                </a:solidFill>
                <a:latin typeface="맑은 고딕"/>
                <a:ea typeface="맑은 고딕"/>
                <a:cs typeface="Arial" pitchFamily="34" charset="0"/>
              </a:rPr>
              <a:t> 만들어 온 길</a:t>
            </a:r>
            <a:endParaRPr kumimoji="0" lang="ko-KR" altLang="en-US" sz="3000" b="1" dirty="0">
              <a:latin typeface="맑은 고딕"/>
              <a:ea typeface="맑은 고딕"/>
            </a:endParaRP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262E0275-43E1-0E05-5D42-EC637DB43530}"/>
              </a:ext>
            </a:extLst>
          </p:cNvPr>
          <p:cNvSpPr/>
          <p:nvPr/>
        </p:nvSpPr>
        <p:spPr>
          <a:xfrm>
            <a:off x="297880" y="931491"/>
            <a:ext cx="8461559" cy="5624583"/>
          </a:xfrm>
          <a:prstGeom prst="rect">
            <a:avLst/>
          </a:prstGeom>
          <a:noFill/>
          <a:ln w="9525">
            <a:solidFill>
              <a:srgbClr val="54B03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B269DFAB-87E7-C8C4-8A51-39F90FE5478F}"/>
              </a:ext>
            </a:extLst>
          </p:cNvPr>
          <p:cNvSpPr/>
          <p:nvPr/>
        </p:nvSpPr>
        <p:spPr>
          <a:xfrm>
            <a:off x="398809" y="998351"/>
            <a:ext cx="908006" cy="2462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en-US" altLang="ko-KR" sz="2000" b="1" spc="300" dirty="0"/>
              <a:t>2008</a:t>
            </a:r>
            <a:endParaRPr lang="ko-KR" altLang="en-US" sz="2000" b="1" spc="3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868AC6F-1264-0FC2-92D0-6FCC04139C82}"/>
              </a:ext>
            </a:extLst>
          </p:cNvPr>
          <p:cNvSpPr txBox="1"/>
          <p:nvPr/>
        </p:nvSpPr>
        <p:spPr>
          <a:xfrm>
            <a:off x="389571" y="1280506"/>
            <a:ext cx="4555997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altLang="ko-KR" sz="1300" b="0" i="0" spc="-150" dirty="0">
                <a:solidFill>
                  <a:srgbClr val="757575"/>
                </a:solidFill>
                <a:effectLst/>
                <a:latin typeface="montserrat"/>
              </a:rPr>
              <a:t>- </a:t>
            </a:r>
            <a:r>
              <a:rPr lang="ko-KR" altLang="en-US" sz="1300" b="0" i="0" spc="-150" dirty="0">
                <a:solidFill>
                  <a:srgbClr val="757575"/>
                </a:solidFill>
                <a:effectLst/>
                <a:latin typeface="montserrat"/>
              </a:rPr>
              <a:t>대한민국 최초로 ‘사교육’ 문제 푸는 시민단체 출범</a:t>
            </a:r>
            <a:r>
              <a:rPr lang="en-US" altLang="ko-KR" sz="1300" b="0" i="0" spc="-150" dirty="0">
                <a:solidFill>
                  <a:srgbClr val="757575"/>
                </a:solidFill>
                <a:effectLst/>
                <a:latin typeface="montserrat"/>
              </a:rPr>
              <a:t>!</a:t>
            </a:r>
            <a:endParaRPr lang="ko-KR" altLang="en-US" sz="1300" b="0" i="0" spc="-150" dirty="0">
              <a:solidFill>
                <a:srgbClr val="252525"/>
              </a:solidFill>
              <a:effectLst/>
              <a:latin typeface="montserrat"/>
            </a:endParaRPr>
          </a:p>
          <a:p>
            <a:pPr algn="l"/>
            <a:r>
              <a:rPr lang="en-US" altLang="ko-KR" sz="1300" b="0" i="0" spc="-150" dirty="0">
                <a:solidFill>
                  <a:srgbClr val="757575"/>
                </a:solidFill>
                <a:effectLst/>
                <a:latin typeface="montserrat"/>
              </a:rPr>
              <a:t>- </a:t>
            </a:r>
            <a:r>
              <a:rPr lang="ko-KR" altLang="en-US" sz="1300" b="0" i="0" spc="-150" dirty="0">
                <a:solidFill>
                  <a:srgbClr val="757575"/>
                </a:solidFill>
                <a:effectLst/>
                <a:latin typeface="montserrat"/>
              </a:rPr>
              <a:t>사교육 관련 종합 강좌</a:t>
            </a:r>
            <a:r>
              <a:rPr lang="en-US" altLang="ko-KR" sz="1300" b="0" i="0" spc="-150" dirty="0">
                <a:solidFill>
                  <a:srgbClr val="757575"/>
                </a:solidFill>
                <a:effectLst/>
                <a:latin typeface="montserrat"/>
              </a:rPr>
              <a:t>, </a:t>
            </a:r>
            <a:r>
              <a:rPr lang="ko-KR" altLang="en-US" sz="1300" b="0" i="0" spc="-150" dirty="0">
                <a:solidFill>
                  <a:srgbClr val="757575"/>
                </a:solidFill>
                <a:effectLst/>
                <a:latin typeface="montserrat"/>
              </a:rPr>
              <a:t>국내 최초로 개발</a:t>
            </a:r>
            <a:endParaRPr lang="ko-KR" altLang="en-US" sz="1300" b="0" i="0" spc="-150" dirty="0">
              <a:solidFill>
                <a:srgbClr val="252525"/>
              </a:solidFill>
              <a:effectLst/>
              <a:latin typeface="montserrat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C8ACDEE1-8839-2DF7-5F6C-C1B1E8BE7610}"/>
              </a:ext>
            </a:extLst>
          </p:cNvPr>
          <p:cNvSpPr/>
          <p:nvPr/>
        </p:nvSpPr>
        <p:spPr>
          <a:xfrm>
            <a:off x="389571" y="1820472"/>
            <a:ext cx="917244" cy="2448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en-US" altLang="ko-KR" sz="2000" b="1" spc="300" dirty="0"/>
              <a:t>2009</a:t>
            </a:r>
            <a:endParaRPr lang="ko-KR" altLang="en-US" sz="2000" b="1" spc="3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E1BF0FF-0316-6D43-E5C5-71E063C6CBC7}"/>
              </a:ext>
            </a:extLst>
          </p:cNvPr>
          <p:cNvSpPr txBox="1"/>
          <p:nvPr/>
        </p:nvSpPr>
        <p:spPr>
          <a:xfrm>
            <a:off x="398809" y="2111487"/>
            <a:ext cx="5393764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altLang="ko-KR" sz="1300" b="0" i="0" spc="-150" dirty="0">
                <a:solidFill>
                  <a:srgbClr val="757575"/>
                </a:solidFill>
                <a:effectLst/>
                <a:latin typeface="montserrat"/>
              </a:rPr>
              <a:t>- </a:t>
            </a:r>
            <a:r>
              <a:rPr lang="ko-KR" altLang="en-US" sz="1300" b="1" i="0" spc="-150" dirty="0">
                <a:solidFill>
                  <a:schemeClr val="accent2"/>
                </a:solidFill>
                <a:effectLst/>
                <a:latin typeface="montserrat"/>
              </a:rPr>
              <a:t>외고 입시 듣기 시험 문제 폐지</a:t>
            </a:r>
            <a:r>
              <a:rPr lang="ko-KR" altLang="en-US" sz="1300" b="0" i="0" spc="-150" dirty="0">
                <a:solidFill>
                  <a:srgbClr val="757575"/>
                </a:solidFill>
                <a:effectLst/>
                <a:latin typeface="montserrat"/>
              </a:rPr>
              <a:t>에 결정적 기여</a:t>
            </a:r>
            <a:endParaRPr lang="ko-KR" altLang="en-US" sz="1300" b="0" i="0" spc="-150" dirty="0">
              <a:solidFill>
                <a:srgbClr val="252525"/>
              </a:solidFill>
              <a:effectLst/>
              <a:latin typeface="montserrat"/>
            </a:endParaRPr>
          </a:p>
          <a:p>
            <a:pPr algn="l"/>
            <a:r>
              <a:rPr lang="en-US" altLang="ko-KR" sz="1300" b="0" i="0" spc="-150" dirty="0">
                <a:solidFill>
                  <a:srgbClr val="757575"/>
                </a:solidFill>
                <a:effectLst/>
                <a:latin typeface="montserrat"/>
              </a:rPr>
              <a:t>- </a:t>
            </a:r>
            <a:r>
              <a:rPr lang="ko-KR" altLang="en-US" sz="1300" b="0" i="0" spc="-150" dirty="0">
                <a:solidFill>
                  <a:srgbClr val="757575"/>
                </a:solidFill>
                <a:effectLst/>
                <a:latin typeface="montserrat"/>
              </a:rPr>
              <a:t>불필요한 사교육비 </a:t>
            </a:r>
            <a:r>
              <a:rPr lang="ko-KR" altLang="en-US" sz="1300" b="1" i="0" spc="-150" dirty="0">
                <a:solidFill>
                  <a:schemeClr val="accent2"/>
                </a:solidFill>
                <a:effectLst/>
                <a:latin typeface="montserrat"/>
              </a:rPr>
              <a:t>줄일 </a:t>
            </a:r>
            <a:r>
              <a:rPr lang="en-US" altLang="ko-KR" sz="1300" b="1" i="0" spc="-150" dirty="0">
                <a:solidFill>
                  <a:schemeClr val="accent2"/>
                </a:solidFill>
                <a:effectLst/>
                <a:latin typeface="montserrat"/>
              </a:rPr>
              <a:t>&lt;</a:t>
            </a:r>
            <a:r>
              <a:rPr lang="ko-KR" altLang="en-US" sz="1300" b="1" i="0" spc="-150" dirty="0">
                <a:solidFill>
                  <a:schemeClr val="accent2"/>
                </a:solidFill>
                <a:effectLst/>
                <a:latin typeface="montserrat"/>
              </a:rPr>
              <a:t>아깝다 학원비</a:t>
            </a:r>
            <a:r>
              <a:rPr lang="en-US" altLang="ko-KR" sz="1300" b="1" i="0" spc="-150" dirty="0">
                <a:solidFill>
                  <a:schemeClr val="accent2"/>
                </a:solidFill>
                <a:effectLst/>
                <a:latin typeface="montserrat"/>
              </a:rPr>
              <a:t>&gt; </a:t>
            </a:r>
            <a:r>
              <a:rPr lang="ko-KR" altLang="en-US" sz="1300" b="1" i="0" spc="-150" dirty="0">
                <a:solidFill>
                  <a:schemeClr val="accent2"/>
                </a:solidFill>
                <a:effectLst/>
                <a:latin typeface="montserrat"/>
              </a:rPr>
              <a:t>소책자</a:t>
            </a:r>
            <a:r>
              <a:rPr lang="en-US" altLang="ko-KR" sz="1300" b="0" i="0" spc="-150" dirty="0">
                <a:solidFill>
                  <a:srgbClr val="757575"/>
                </a:solidFill>
                <a:effectLst/>
                <a:latin typeface="montserrat"/>
              </a:rPr>
              <a:t>, 100</a:t>
            </a:r>
            <a:r>
              <a:rPr lang="ko-KR" altLang="en-US" sz="1300" b="0" i="0" spc="-150" dirty="0">
                <a:solidFill>
                  <a:srgbClr val="757575"/>
                </a:solidFill>
                <a:effectLst/>
                <a:latin typeface="montserrat"/>
              </a:rPr>
              <a:t>만 시민 배포</a:t>
            </a:r>
            <a:endParaRPr lang="ko-KR" altLang="en-US" sz="1300" b="0" i="0" spc="-150" dirty="0">
              <a:solidFill>
                <a:srgbClr val="252525"/>
              </a:solidFill>
              <a:effectLst/>
              <a:latin typeface="montserrat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5FC9534B-2323-C5AF-2CCC-4DE695F0681D}"/>
              </a:ext>
            </a:extLst>
          </p:cNvPr>
          <p:cNvSpPr/>
          <p:nvPr/>
        </p:nvSpPr>
        <p:spPr>
          <a:xfrm>
            <a:off x="401671" y="2656814"/>
            <a:ext cx="917244" cy="2448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en-US" altLang="ko-KR" sz="2000" b="1" spc="300" dirty="0"/>
              <a:t>2011</a:t>
            </a:r>
            <a:endParaRPr lang="ko-KR" altLang="en-US" sz="2000" b="1" spc="3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E8C04DC-6355-DBB3-80BC-C0D05EED57A6}"/>
              </a:ext>
            </a:extLst>
          </p:cNvPr>
          <p:cNvSpPr txBox="1"/>
          <p:nvPr/>
        </p:nvSpPr>
        <p:spPr>
          <a:xfrm>
            <a:off x="401671" y="2965164"/>
            <a:ext cx="5220606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300" spc="-150" dirty="0">
                <a:solidFill>
                  <a:srgbClr val="757575"/>
                </a:solidFill>
                <a:effectLst/>
              </a:rPr>
              <a:t>- </a:t>
            </a:r>
            <a:r>
              <a:rPr lang="ko-KR" altLang="en-US" sz="1300" spc="-150" dirty="0">
                <a:solidFill>
                  <a:srgbClr val="757575"/>
                </a:solidFill>
                <a:effectLst/>
              </a:rPr>
              <a:t>사교육 걱정 없는 </a:t>
            </a:r>
            <a:r>
              <a:rPr lang="ko-KR" altLang="en-US" sz="1300" b="1" spc="-150" dirty="0">
                <a:solidFill>
                  <a:schemeClr val="accent2"/>
                </a:solidFill>
                <a:effectLst/>
              </a:rPr>
              <a:t>대학 체제 개편 운동</a:t>
            </a:r>
            <a:r>
              <a:rPr lang="ko-KR" altLang="en-US" sz="1300" spc="-150" dirty="0">
                <a:solidFill>
                  <a:srgbClr val="757575"/>
                </a:solidFill>
                <a:effectLst/>
              </a:rPr>
              <a:t> 출범</a:t>
            </a:r>
            <a:endParaRPr lang="ko-KR" altLang="en-US" sz="1300" spc="-150" dirty="0">
              <a:effectLst/>
            </a:endParaRPr>
          </a:p>
          <a:p>
            <a:r>
              <a:rPr lang="en-US" altLang="ko-KR" sz="1300" spc="-150" dirty="0">
                <a:solidFill>
                  <a:srgbClr val="757575"/>
                </a:solidFill>
                <a:effectLst/>
              </a:rPr>
              <a:t>- </a:t>
            </a:r>
            <a:r>
              <a:rPr lang="en-US" altLang="ko-KR" sz="1300" b="1" spc="-150" dirty="0">
                <a:solidFill>
                  <a:schemeClr val="accent2"/>
                </a:solidFill>
                <a:effectLst/>
              </a:rPr>
              <a:t>&lt;</a:t>
            </a:r>
            <a:r>
              <a:rPr lang="ko-KR" altLang="en-US" sz="1300" b="1" spc="-150" dirty="0">
                <a:solidFill>
                  <a:schemeClr val="accent2"/>
                </a:solidFill>
                <a:effectLst/>
              </a:rPr>
              <a:t>아깝다 영어 헛고생</a:t>
            </a:r>
            <a:r>
              <a:rPr lang="en-US" altLang="ko-KR" sz="1300" b="1" spc="-150" dirty="0">
                <a:solidFill>
                  <a:schemeClr val="accent2"/>
                </a:solidFill>
                <a:effectLst/>
              </a:rPr>
              <a:t>&gt; </a:t>
            </a:r>
            <a:r>
              <a:rPr lang="ko-KR" altLang="en-US" sz="1300" b="1" spc="-150" dirty="0">
                <a:solidFill>
                  <a:schemeClr val="accent2"/>
                </a:solidFill>
                <a:effectLst/>
              </a:rPr>
              <a:t>소책자 </a:t>
            </a:r>
            <a:r>
              <a:rPr lang="ko-KR" altLang="en-US" sz="1300" spc="-150" dirty="0">
                <a:solidFill>
                  <a:srgbClr val="757575"/>
                </a:solidFill>
                <a:effectLst/>
              </a:rPr>
              <a:t>출간</a:t>
            </a:r>
            <a:endParaRPr lang="ko-KR" altLang="en-US" sz="1300" spc="-150" dirty="0">
              <a:effectLst/>
            </a:endParaRPr>
          </a:p>
          <a:p>
            <a:r>
              <a:rPr lang="en-US" altLang="ko-KR" sz="1300" spc="-150" dirty="0">
                <a:solidFill>
                  <a:srgbClr val="757575"/>
                </a:solidFill>
                <a:effectLst/>
              </a:rPr>
              <a:t>- </a:t>
            </a:r>
            <a:r>
              <a:rPr lang="ko-KR" altLang="en-US" sz="1300" spc="-150" dirty="0" err="1">
                <a:solidFill>
                  <a:srgbClr val="757575"/>
                </a:solidFill>
                <a:effectLst/>
              </a:rPr>
              <a:t>학원법</a:t>
            </a:r>
            <a:r>
              <a:rPr lang="ko-KR" altLang="en-US" sz="1300" spc="-150" dirty="0">
                <a:solidFill>
                  <a:srgbClr val="757575"/>
                </a:solidFill>
                <a:effectLst/>
              </a:rPr>
              <a:t> 개정으로 온라인 학원도 학원 등록</a:t>
            </a:r>
            <a:r>
              <a:rPr lang="en-US" altLang="ko-KR" sz="1300" spc="-150" dirty="0">
                <a:solidFill>
                  <a:srgbClr val="757575"/>
                </a:solidFill>
                <a:effectLst/>
              </a:rPr>
              <a:t>, </a:t>
            </a:r>
          </a:p>
          <a:p>
            <a:r>
              <a:rPr lang="ko-KR" altLang="en-US" sz="1300" spc="-150" dirty="0">
                <a:solidFill>
                  <a:srgbClr val="757575"/>
                </a:solidFill>
                <a:effectLst/>
              </a:rPr>
              <a:t>  </a:t>
            </a:r>
            <a:r>
              <a:rPr lang="ko-KR" altLang="en-US" sz="1300" b="1" spc="-150" dirty="0">
                <a:solidFill>
                  <a:schemeClr val="accent2"/>
                </a:solidFill>
                <a:effectLst/>
              </a:rPr>
              <a:t>모든 학원이 카드 결제</a:t>
            </a:r>
            <a:r>
              <a:rPr lang="ko-KR" altLang="en-US" sz="1300" spc="-150" dirty="0">
                <a:solidFill>
                  <a:srgbClr val="757575"/>
                </a:solidFill>
                <a:effectLst/>
              </a:rPr>
              <a:t>를 허용하도록 변화 유도</a:t>
            </a:r>
            <a:endParaRPr lang="ko-KR" altLang="en-US" sz="1300" spc="-150" dirty="0">
              <a:effectLst/>
            </a:endParaRP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543049AA-6332-59FD-7A19-3510DCD9B2A6}"/>
              </a:ext>
            </a:extLst>
          </p:cNvPr>
          <p:cNvSpPr/>
          <p:nvPr/>
        </p:nvSpPr>
        <p:spPr>
          <a:xfrm>
            <a:off x="401671" y="3950918"/>
            <a:ext cx="923732" cy="2448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en-US" altLang="ko-KR" sz="2000" b="1" spc="300" dirty="0"/>
              <a:t>2012</a:t>
            </a:r>
            <a:endParaRPr lang="ko-KR" altLang="en-US" sz="2000" b="1" spc="300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75FC43A-3C79-EFD8-7EE2-776E88E3DD73}"/>
              </a:ext>
            </a:extLst>
          </p:cNvPr>
          <p:cNvSpPr txBox="1"/>
          <p:nvPr/>
        </p:nvSpPr>
        <p:spPr>
          <a:xfrm>
            <a:off x="402583" y="4269107"/>
            <a:ext cx="6097712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altLang="ko-KR" sz="1300" b="0" i="0" spc="-150" dirty="0">
                <a:solidFill>
                  <a:srgbClr val="757575"/>
                </a:solidFill>
                <a:effectLst/>
                <a:latin typeface="montserrat"/>
              </a:rPr>
              <a:t>- </a:t>
            </a:r>
            <a:r>
              <a:rPr lang="ko-KR" altLang="en-US" sz="1300" b="1" i="0" spc="-150" dirty="0">
                <a:solidFill>
                  <a:schemeClr val="accent2"/>
                </a:solidFill>
                <a:effectLst/>
                <a:latin typeface="montserrat"/>
              </a:rPr>
              <a:t>입시 사교육 제로 </a:t>
            </a:r>
            <a:r>
              <a:rPr lang="en-US" altLang="ko-KR" sz="1300" b="1" i="0" spc="-150" dirty="0">
                <a:solidFill>
                  <a:schemeClr val="accent2"/>
                </a:solidFill>
                <a:effectLst/>
                <a:latin typeface="montserrat"/>
              </a:rPr>
              <a:t>7</a:t>
            </a:r>
            <a:r>
              <a:rPr lang="ko-KR" altLang="en-US" sz="1300" b="1" i="0" spc="-150" dirty="0">
                <a:solidFill>
                  <a:schemeClr val="accent2"/>
                </a:solidFill>
                <a:effectLst/>
                <a:latin typeface="montserrat"/>
              </a:rPr>
              <a:t>대 특별 공약</a:t>
            </a:r>
            <a:r>
              <a:rPr lang="ko-KR" altLang="en-US" sz="1300" b="0" i="0" spc="-150" dirty="0">
                <a:solidFill>
                  <a:srgbClr val="757575"/>
                </a:solidFill>
                <a:effectLst/>
                <a:latin typeface="montserrat"/>
              </a:rPr>
              <a:t> 운동 출범</a:t>
            </a:r>
            <a:endParaRPr lang="ko-KR" altLang="en-US" sz="1300" b="0" i="0" spc="-150" dirty="0">
              <a:solidFill>
                <a:srgbClr val="252525"/>
              </a:solidFill>
              <a:effectLst/>
              <a:latin typeface="montserrat"/>
            </a:endParaRPr>
          </a:p>
          <a:p>
            <a:pPr algn="l"/>
            <a:r>
              <a:rPr lang="en-US" altLang="ko-KR" sz="1300" b="0" i="0" spc="-150" dirty="0">
                <a:solidFill>
                  <a:srgbClr val="757575"/>
                </a:solidFill>
                <a:effectLst/>
                <a:latin typeface="montserrat"/>
              </a:rPr>
              <a:t>- </a:t>
            </a:r>
            <a:r>
              <a:rPr lang="ko-KR" altLang="en-US" sz="1300" i="0" spc="-150" dirty="0">
                <a:solidFill>
                  <a:srgbClr val="757575"/>
                </a:solidFill>
                <a:effectLst/>
                <a:latin typeface="montserrat"/>
              </a:rPr>
              <a:t>선행학습 규제법 </a:t>
            </a:r>
            <a:r>
              <a:rPr lang="ko-KR" altLang="en-US" sz="1300" b="0" i="0" spc="-150" dirty="0">
                <a:solidFill>
                  <a:srgbClr val="757575"/>
                </a:solidFill>
                <a:effectLst/>
                <a:latin typeface="montserrat"/>
              </a:rPr>
              <a:t>제정 국민 운동 출범</a:t>
            </a:r>
            <a:endParaRPr lang="ko-KR" altLang="en-US" sz="1300" b="0" i="0" spc="-150" dirty="0">
              <a:solidFill>
                <a:srgbClr val="252525"/>
              </a:solidFill>
              <a:effectLst/>
              <a:latin typeface="montserrat"/>
            </a:endParaRPr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4A6EE74E-7C48-1E55-4913-BA028A426A9E}"/>
              </a:ext>
            </a:extLst>
          </p:cNvPr>
          <p:cNvSpPr/>
          <p:nvPr/>
        </p:nvSpPr>
        <p:spPr>
          <a:xfrm>
            <a:off x="417396" y="4851881"/>
            <a:ext cx="908007" cy="2448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en-US" altLang="ko-KR" sz="2000" b="1" spc="300" dirty="0"/>
              <a:t>2014</a:t>
            </a:r>
            <a:endParaRPr lang="ko-KR" altLang="en-US" sz="2000" b="1" spc="300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04D90543-DCBA-E25E-F987-0D60310FF012}"/>
              </a:ext>
            </a:extLst>
          </p:cNvPr>
          <p:cNvSpPr txBox="1"/>
          <p:nvPr/>
        </p:nvSpPr>
        <p:spPr>
          <a:xfrm>
            <a:off x="417396" y="5111288"/>
            <a:ext cx="4436960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altLang="ko-KR" sz="1300" b="0" i="0" spc="-150" dirty="0">
                <a:solidFill>
                  <a:srgbClr val="757575"/>
                </a:solidFill>
                <a:effectLst/>
                <a:latin typeface="montserrat"/>
              </a:rPr>
              <a:t>- </a:t>
            </a:r>
            <a:r>
              <a:rPr lang="ko-KR" altLang="en-US" sz="1300" b="1" i="0" spc="-150" dirty="0">
                <a:solidFill>
                  <a:schemeClr val="accent2"/>
                </a:solidFill>
                <a:effectLst/>
                <a:latin typeface="montserrat"/>
              </a:rPr>
              <a:t>선행교육 규제법 제정</a:t>
            </a:r>
          </a:p>
          <a:p>
            <a:pPr algn="l"/>
            <a:r>
              <a:rPr lang="en-US" altLang="ko-KR" sz="1300" b="0" i="0" spc="-150" dirty="0">
                <a:solidFill>
                  <a:srgbClr val="757575"/>
                </a:solidFill>
                <a:effectLst/>
                <a:latin typeface="montserrat"/>
              </a:rPr>
              <a:t>-</a:t>
            </a:r>
            <a:r>
              <a:rPr lang="en-US" altLang="ko-KR" sz="1300" b="1" i="0" spc="-150" dirty="0">
                <a:solidFill>
                  <a:schemeClr val="accent2"/>
                </a:solidFill>
                <a:effectLst/>
                <a:latin typeface="montserrat"/>
              </a:rPr>
              <a:t> &lt;</a:t>
            </a:r>
            <a:r>
              <a:rPr lang="ko-KR" altLang="en-US" sz="1300" b="1" spc="-150" dirty="0">
                <a:solidFill>
                  <a:schemeClr val="accent2"/>
                </a:solidFill>
                <a:latin typeface="montserrat"/>
              </a:rPr>
              <a:t>찾았다 진로</a:t>
            </a:r>
            <a:r>
              <a:rPr lang="en-US" altLang="ko-KR" sz="1300" b="1" spc="-150" dirty="0">
                <a:solidFill>
                  <a:schemeClr val="accent2"/>
                </a:solidFill>
                <a:latin typeface="montserrat"/>
              </a:rPr>
              <a:t>&gt; </a:t>
            </a:r>
            <a:r>
              <a:rPr lang="ko-KR" altLang="en-US" sz="1300" b="1" spc="-150" dirty="0">
                <a:solidFill>
                  <a:schemeClr val="accent2"/>
                </a:solidFill>
                <a:latin typeface="montserrat"/>
              </a:rPr>
              <a:t>소책자 </a:t>
            </a:r>
            <a:r>
              <a:rPr lang="ko-KR" altLang="en-US" sz="1300" b="0" i="0" spc="-150" dirty="0">
                <a:solidFill>
                  <a:srgbClr val="757575"/>
                </a:solidFill>
                <a:effectLst/>
                <a:latin typeface="montserrat"/>
              </a:rPr>
              <a:t>출간</a:t>
            </a:r>
            <a:endParaRPr lang="ko-KR" altLang="en-US" sz="1300" b="0" i="0" spc="-150" dirty="0">
              <a:solidFill>
                <a:srgbClr val="252525"/>
              </a:solidFill>
              <a:effectLst/>
              <a:latin typeface="montserrat"/>
            </a:endParaRPr>
          </a:p>
          <a:p>
            <a:pPr algn="l"/>
            <a:r>
              <a:rPr lang="en-US" altLang="ko-KR" sz="1300" b="0" i="0" spc="-150" dirty="0">
                <a:solidFill>
                  <a:srgbClr val="757575"/>
                </a:solidFill>
                <a:effectLst/>
                <a:latin typeface="montserrat"/>
              </a:rPr>
              <a:t>- </a:t>
            </a:r>
            <a:r>
              <a:rPr lang="ko-KR" altLang="en-US" sz="1300" b="0" i="0" spc="-150" dirty="0">
                <a:solidFill>
                  <a:srgbClr val="757575"/>
                </a:solidFill>
                <a:effectLst/>
                <a:latin typeface="montserrat"/>
              </a:rPr>
              <a:t>다중지능 세계적 권위자 </a:t>
            </a:r>
            <a:r>
              <a:rPr lang="ko-KR" altLang="en-US" sz="1300" b="0" i="0" spc="-150" dirty="0" err="1">
                <a:solidFill>
                  <a:srgbClr val="757575"/>
                </a:solidFill>
                <a:effectLst/>
                <a:latin typeface="montserrat"/>
              </a:rPr>
              <a:t>하워드</a:t>
            </a:r>
            <a:r>
              <a:rPr lang="ko-KR" altLang="en-US" sz="1300" b="0" i="0" spc="-150" dirty="0">
                <a:solidFill>
                  <a:srgbClr val="757575"/>
                </a:solidFill>
                <a:effectLst/>
                <a:latin typeface="montserrat"/>
              </a:rPr>
              <a:t> 가드너 박사와 편지 왕래로</a:t>
            </a:r>
            <a:endParaRPr lang="en-US" altLang="ko-KR" sz="1300" b="0" i="0" spc="-150" dirty="0">
              <a:solidFill>
                <a:srgbClr val="757575"/>
              </a:solidFill>
              <a:effectLst/>
              <a:latin typeface="montserrat"/>
            </a:endParaRPr>
          </a:p>
          <a:p>
            <a:pPr algn="l"/>
            <a:r>
              <a:rPr lang="en-US" altLang="ko-KR" sz="1300" spc="-150" dirty="0">
                <a:solidFill>
                  <a:srgbClr val="757575"/>
                </a:solidFill>
                <a:latin typeface="montserrat"/>
              </a:rPr>
              <a:t> </a:t>
            </a:r>
            <a:r>
              <a:rPr lang="ko-KR" altLang="en-US" sz="1300" b="0" i="0" spc="-150" dirty="0">
                <a:solidFill>
                  <a:srgbClr val="757575"/>
                </a:solidFill>
                <a:effectLst/>
                <a:latin typeface="montserrat"/>
              </a:rPr>
              <a:t> 다중지능이론을 악용한 영유아 사교육을 바로잡을 기반 확보</a:t>
            </a:r>
            <a:endParaRPr lang="ko-KR" altLang="en-US" sz="1300" b="0" i="0" spc="-150" dirty="0">
              <a:solidFill>
                <a:srgbClr val="252525"/>
              </a:solidFill>
              <a:effectLst/>
              <a:latin typeface="montserrat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0806B1D9-9316-12ED-153B-DEBD818C8A44}"/>
              </a:ext>
            </a:extLst>
          </p:cNvPr>
          <p:cNvSpPr txBox="1"/>
          <p:nvPr/>
        </p:nvSpPr>
        <p:spPr>
          <a:xfrm>
            <a:off x="5002423" y="1217727"/>
            <a:ext cx="3974867" cy="1292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altLang="ko-KR" sz="1300" b="0" i="0" spc="-150" dirty="0">
                <a:solidFill>
                  <a:srgbClr val="757575"/>
                </a:solidFill>
                <a:effectLst/>
                <a:latin typeface="+mn-ea"/>
              </a:rPr>
              <a:t>- </a:t>
            </a:r>
            <a:r>
              <a:rPr lang="ko-KR" altLang="en-US" sz="1300" b="0" i="0" spc="-150" dirty="0">
                <a:solidFill>
                  <a:srgbClr val="757575"/>
                </a:solidFill>
                <a:effectLst/>
                <a:latin typeface="+mn-ea"/>
              </a:rPr>
              <a:t>초등 </a:t>
            </a:r>
            <a:r>
              <a:rPr lang="en-US" altLang="ko-KR" sz="1300" b="0" i="0" spc="-150" dirty="0">
                <a:solidFill>
                  <a:srgbClr val="757575"/>
                </a:solidFill>
                <a:effectLst/>
                <a:latin typeface="+mn-ea"/>
              </a:rPr>
              <a:t>1</a:t>
            </a:r>
            <a:r>
              <a:rPr lang="ko-KR" altLang="en-US" sz="1300" b="0" i="0" spc="-150" dirty="0">
                <a:solidFill>
                  <a:srgbClr val="757575"/>
                </a:solidFill>
                <a:effectLst/>
                <a:latin typeface="+mn-ea"/>
              </a:rPr>
              <a:t>학년 </a:t>
            </a:r>
            <a:r>
              <a:rPr lang="ko-KR" altLang="en-US" sz="1300" b="1" i="0" spc="-150" dirty="0">
                <a:solidFill>
                  <a:schemeClr val="accent2"/>
                </a:solidFill>
                <a:effectLst/>
                <a:latin typeface="+mn-ea"/>
              </a:rPr>
              <a:t>한글수업 시수를 </a:t>
            </a:r>
            <a:r>
              <a:rPr lang="en-US" altLang="ko-KR" sz="1300" b="1" i="0" spc="-150" dirty="0">
                <a:solidFill>
                  <a:schemeClr val="accent2"/>
                </a:solidFill>
                <a:effectLst/>
                <a:latin typeface="+mn-ea"/>
              </a:rPr>
              <a:t>26</a:t>
            </a:r>
            <a:r>
              <a:rPr lang="ko-KR" altLang="en-US" sz="1300" b="1" i="0" spc="-150" dirty="0">
                <a:solidFill>
                  <a:schemeClr val="accent2"/>
                </a:solidFill>
                <a:effectLst/>
                <a:latin typeface="+mn-ea"/>
              </a:rPr>
              <a:t>시간</a:t>
            </a:r>
            <a:r>
              <a:rPr lang="ko-KR" altLang="en-US" sz="1300" b="1" spc="-150" dirty="0">
                <a:solidFill>
                  <a:schemeClr val="accent2"/>
                </a:solidFill>
                <a:latin typeface="+mn-ea"/>
              </a:rPr>
              <a:t>에서</a:t>
            </a:r>
            <a:r>
              <a:rPr lang="ko-KR" altLang="en-US" sz="1300" b="1" i="0" spc="-150" dirty="0">
                <a:solidFill>
                  <a:schemeClr val="accent2"/>
                </a:solidFill>
                <a:effectLst/>
                <a:latin typeface="+mn-ea"/>
              </a:rPr>
              <a:t> </a:t>
            </a:r>
            <a:r>
              <a:rPr lang="en-US" altLang="ko-KR" sz="1300" b="1" i="0" spc="-150" dirty="0">
                <a:solidFill>
                  <a:schemeClr val="accent2"/>
                </a:solidFill>
                <a:effectLst/>
                <a:latin typeface="+mn-ea"/>
              </a:rPr>
              <a:t>68</a:t>
            </a:r>
            <a:r>
              <a:rPr lang="ko-KR" altLang="en-US" sz="1300" b="1" i="0" spc="-150" dirty="0">
                <a:solidFill>
                  <a:schemeClr val="accent2"/>
                </a:solidFill>
                <a:effectLst/>
                <a:latin typeface="+mn-ea"/>
              </a:rPr>
              <a:t>시간으로</a:t>
            </a:r>
            <a:r>
              <a:rPr lang="ko-KR" altLang="en-US" sz="1300" b="0" i="0" spc="-150" dirty="0">
                <a:solidFill>
                  <a:srgbClr val="757575"/>
                </a:solidFill>
                <a:effectLst/>
                <a:latin typeface="+mn-ea"/>
              </a:rPr>
              <a:t> </a:t>
            </a:r>
            <a:endParaRPr lang="en-US" altLang="ko-KR" sz="1300" b="0" i="0" spc="-150" dirty="0">
              <a:solidFill>
                <a:srgbClr val="757575"/>
              </a:solidFill>
              <a:effectLst/>
              <a:latin typeface="+mn-ea"/>
            </a:endParaRPr>
          </a:p>
          <a:p>
            <a:pPr algn="l"/>
            <a:r>
              <a:rPr lang="ko-KR" altLang="en-US" sz="1300" b="0" i="0" spc="-150" dirty="0">
                <a:solidFill>
                  <a:srgbClr val="757575"/>
                </a:solidFill>
                <a:effectLst/>
                <a:latin typeface="+mn-ea"/>
              </a:rPr>
              <a:t>  늘려 취학 전 한글 사교육 부담 해소</a:t>
            </a:r>
          </a:p>
          <a:p>
            <a:pPr algn="l"/>
            <a:r>
              <a:rPr lang="en-US" altLang="ko-KR" sz="1300" b="0" i="0" spc="-150" dirty="0">
                <a:solidFill>
                  <a:srgbClr val="757575"/>
                </a:solidFill>
                <a:effectLst/>
                <a:latin typeface="+mn-ea"/>
              </a:rPr>
              <a:t>- </a:t>
            </a:r>
            <a:r>
              <a:rPr lang="ko-KR" altLang="en-US" sz="1300" b="0" i="0" spc="-150" dirty="0">
                <a:solidFill>
                  <a:srgbClr val="757575"/>
                </a:solidFill>
                <a:effectLst/>
                <a:latin typeface="+mn-ea"/>
              </a:rPr>
              <a:t>수포자 없는 입시 플랜 캠페인 결과 </a:t>
            </a:r>
            <a:endParaRPr lang="en-US" altLang="ko-KR" sz="1300" b="0" i="0" spc="-150" dirty="0">
              <a:solidFill>
                <a:srgbClr val="757575"/>
              </a:solidFill>
              <a:effectLst/>
              <a:latin typeface="+mn-ea"/>
            </a:endParaRPr>
          </a:p>
          <a:p>
            <a:pPr algn="l"/>
            <a:r>
              <a:rPr lang="ko-KR" altLang="en-US" sz="1300" b="0" i="0" spc="-150" dirty="0">
                <a:solidFill>
                  <a:srgbClr val="757575"/>
                </a:solidFill>
                <a:effectLst/>
                <a:latin typeface="+mn-ea"/>
              </a:rPr>
              <a:t>  ‘</a:t>
            </a:r>
            <a:r>
              <a:rPr lang="en-US" altLang="ko-KR" sz="1300" b="1" i="0" spc="-150" dirty="0">
                <a:solidFill>
                  <a:schemeClr val="accent2"/>
                </a:solidFill>
                <a:effectLst/>
                <a:latin typeface="+mn-ea"/>
              </a:rPr>
              <a:t>2015 </a:t>
            </a:r>
            <a:r>
              <a:rPr lang="ko-KR" altLang="en-US" sz="1300" b="1" i="0" spc="-150" dirty="0">
                <a:solidFill>
                  <a:schemeClr val="accent2"/>
                </a:solidFill>
                <a:effectLst/>
                <a:latin typeface="+mn-ea"/>
              </a:rPr>
              <a:t>개정 </a:t>
            </a:r>
            <a:r>
              <a:rPr lang="ko-KR" altLang="en-US" sz="1300" b="1" i="0" spc="-150" dirty="0" err="1">
                <a:solidFill>
                  <a:schemeClr val="accent2"/>
                </a:solidFill>
                <a:effectLst/>
                <a:latin typeface="+mn-ea"/>
              </a:rPr>
              <a:t>수학교육과정’에서</a:t>
            </a:r>
            <a:r>
              <a:rPr lang="ko-KR" altLang="en-US" sz="1300" b="1" i="0" spc="-150" dirty="0">
                <a:solidFill>
                  <a:schemeClr val="accent2"/>
                </a:solidFill>
                <a:effectLst/>
                <a:latin typeface="+mn-ea"/>
              </a:rPr>
              <a:t> 약 </a:t>
            </a:r>
            <a:r>
              <a:rPr lang="en-US" altLang="ko-KR" sz="1300" b="1" i="0" spc="-150" dirty="0">
                <a:solidFill>
                  <a:schemeClr val="accent2"/>
                </a:solidFill>
                <a:effectLst/>
                <a:latin typeface="+mn-ea"/>
              </a:rPr>
              <a:t>8.7% </a:t>
            </a:r>
            <a:r>
              <a:rPr lang="ko-KR" altLang="en-US" sz="1300" b="1" i="0" spc="-150" dirty="0">
                <a:solidFill>
                  <a:schemeClr val="accent2"/>
                </a:solidFill>
                <a:effectLst/>
                <a:latin typeface="+mn-ea"/>
              </a:rPr>
              <a:t>감소</a:t>
            </a:r>
          </a:p>
          <a:p>
            <a:pPr algn="l"/>
            <a:r>
              <a:rPr lang="en-US" altLang="ko-KR" sz="1300" b="0" i="0" spc="-150" dirty="0">
                <a:solidFill>
                  <a:srgbClr val="757575"/>
                </a:solidFill>
                <a:effectLst/>
                <a:latin typeface="+mn-ea"/>
              </a:rPr>
              <a:t>- </a:t>
            </a:r>
            <a:r>
              <a:rPr lang="ko-KR" altLang="en-US" sz="1300" b="0" i="0" spc="-150" dirty="0">
                <a:solidFill>
                  <a:srgbClr val="757575"/>
                </a:solidFill>
                <a:effectLst/>
                <a:latin typeface="+mn-ea"/>
              </a:rPr>
              <a:t>출신학교 차별 철폐를 문재인 정부가 공약으로 수용</a:t>
            </a:r>
            <a:endParaRPr lang="en-US" altLang="ko-KR" sz="1300" b="0" i="0" spc="-150" dirty="0">
              <a:solidFill>
                <a:srgbClr val="757575"/>
              </a:solidFill>
              <a:effectLst/>
              <a:latin typeface="+mn-ea"/>
            </a:endParaRPr>
          </a:p>
          <a:p>
            <a:pPr algn="l"/>
            <a:r>
              <a:rPr lang="en-US" altLang="ko-KR" sz="1300" spc="-150" dirty="0">
                <a:solidFill>
                  <a:srgbClr val="757575"/>
                </a:solidFill>
                <a:latin typeface="+mn-ea"/>
              </a:rPr>
              <a:t>  </a:t>
            </a:r>
            <a:r>
              <a:rPr lang="ko-KR" altLang="en-US" sz="1300" b="1" i="0" spc="-150" dirty="0">
                <a:solidFill>
                  <a:schemeClr val="accent2"/>
                </a:solidFill>
                <a:effectLst/>
                <a:latin typeface="+mn-ea"/>
              </a:rPr>
              <a:t>공공기관 블라인드 채용 의무화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F0CFD8CA-E304-CAA8-0CD6-00BBB62DB9C2}"/>
              </a:ext>
            </a:extLst>
          </p:cNvPr>
          <p:cNvSpPr txBox="1"/>
          <p:nvPr/>
        </p:nvSpPr>
        <p:spPr>
          <a:xfrm>
            <a:off x="5002424" y="3923613"/>
            <a:ext cx="3757016" cy="6924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altLang="ko-KR" sz="1300" b="0" i="0" spc="-150" dirty="0">
                <a:solidFill>
                  <a:srgbClr val="757575"/>
                </a:solidFill>
                <a:effectLst/>
                <a:latin typeface="montserrat"/>
              </a:rPr>
              <a:t>- </a:t>
            </a:r>
            <a:r>
              <a:rPr lang="ko-KR" altLang="en-US" sz="1300" b="1" i="0" spc="-150" dirty="0">
                <a:solidFill>
                  <a:schemeClr val="accent2"/>
                </a:solidFill>
                <a:effectLst/>
                <a:latin typeface="montserrat"/>
              </a:rPr>
              <a:t>수학 대안교과서 ‘수학의 발견’ 출간</a:t>
            </a:r>
          </a:p>
          <a:p>
            <a:pPr algn="l"/>
            <a:r>
              <a:rPr lang="en-US" altLang="ko-KR" sz="1300" b="0" i="0" spc="-150" dirty="0">
                <a:solidFill>
                  <a:srgbClr val="757575"/>
                </a:solidFill>
                <a:effectLst/>
                <a:latin typeface="montserrat"/>
              </a:rPr>
              <a:t>- 2018</a:t>
            </a:r>
            <a:r>
              <a:rPr lang="ko-KR" altLang="en-US" sz="1300" b="0" i="0" spc="-150" dirty="0">
                <a:solidFill>
                  <a:srgbClr val="757575"/>
                </a:solidFill>
                <a:effectLst/>
                <a:latin typeface="montserrat"/>
              </a:rPr>
              <a:t>년 한국가이드스타</a:t>
            </a:r>
            <a:r>
              <a:rPr lang="en-US" altLang="ko-KR" sz="1300" b="0" i="0" spc="-150" dirty="0">
                <a:solidFill>
                  <a:srgbClr val="757575"/>
                </a:solidFill>
                <a:effectLst/>
                <a:latin typeface="montserrat"/>
              </a:rPr>
              <a:t>,</a:t>
            </a:r>
            <a:r>
              <a:rPr lang="ko-KR" altLang="en-US" sz="1300" b="0" i="0" spc="-150" dirty="0">
                <a:solidFill>
                  <a:srgbClr val="757575"/>
                </a:solidFill>
                <a:effectLst/>
                <a:latin typeface="montserrat"/>
              </a:rPr>
              <a:t> </a:t>
            </a:r>
            <a:r>
              <a:rPr lang="ko-KR" altLang="en-US" sz="1300" b="1" i="0" spc="-150" dirty="0">
                <a:solidFill>
                  <a:schemeClr val="accent2"/>
                </a:solidFill>
                <a:effectLst/>
                <a:latin typeface="montserrat"/>
              </a:rPr>
              <a:t>공익법인 정보공개 투명성</a:t>
            </a:r>
            <a:r>
              <a:rPr lang="en-US" altLang="ko-KR" sz="1300" b="1" i="0" spc="-150" dirty="0">
                <a:solidFill>
                  <a:schemeClr val="accent2"/>
                </a:solidFill>
                <a:effectLst/>
                <a:latin typeface="montserrat"/>
              </a:rPr>
              <a:t>,</a:t>
            </a:r>
            <a:r>
              <a:rPr lang="ko-KR" altLang="en-US" sz="1300" b="1" i="0" spc="-150" dirty="0">
                <a:solidFill>
                  <a:schemeClr val="accent2"/>
                </a:solidFill>
                <a:effectLst/>
                <a:latin typeface="montserrat"/>
              </a:rPr>
              <a:t> </a:t>
            </a:r>
            <a:endParaRPr lang="en-US" altLang="ko-KR" sz="1300" b="1" i="0" spc="-150" dirty="0">
              <a:solidFill>
                <a:schemeClr val="accent2"/>
              </a:solidFill>
              <a:effectLst/>
              <a:latin typeface="montserrat"/>
            </a:endParaRPr>
          </a:p>
          <a:p>
            <a:pPr algn="l"/>
            <a:r>
              <a:rPr lang="en-US" altLang="ko-KR" sz="1300" b="1" spc="-150" dirty="0">
                <a:solidFill>
                  <a:schemeClr val="accent2"/>
                </a:solidFill>
                <a:latin typeface="montserrat"/>
              </a:rPr>
              <a:t>    </a:t>
            </a:r>
            <a:r>
              <a:rPr lang="ko-KR" altLang="en-US" sz="1300" b="1" i="0" spc="-150" dirty="0">
                <a:solidFill>
                  <a:schemeClr val="accent2"/>
                </a:solidFill>
                <a:effectLst/>
                <a:latin typeface="montserrat"/>
              </a:rPr>
              <a:t>재무안정성 부문 만점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E4083D05-7908-69E4-779E-AB977A9FC5BC}"/>
              </a:ext>
            </a:extLst>
          </p:cNvPr>
          <p:cNvSpPr txBox="1"/>
          <p:nvPr/>
        </p:nvSpPr>
        <p:spPr>
          <a:xfrm>
            <a:off x="5035608" y="2820020"/>
            <a:ext cx="6154192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altLang="ko-KR" sz="1300" b="0" i="0" spc="-150" dirty="0">
                <a:solidFill>
                  <a:srgbClr val="757575"/>
                </a:solidFill>
                <a:effectLst/>
                <a:latin typeface="montserrat"/>
              </a:rPr>
              <a:t>-</a:t>
            </a:r>
            <a:r>
              <a:rPr lang="ko-KR" altLang="en-US" sz="1300" b="0" i="0" spc="-150" dirty="0">
                <a:solidFill>
                  <a:srgbClr val="757575"/>
                </a:solidFill>
                <a:effectLst/>
                <a:latin typeface="montserrat"/>
              </a:rPr>
              <a:t>외고</a:t>
            </a:r>
            <a:r>
              <a:rPr lang="en-US" altLang="ko-KR" sz="1300" b="0" i="0" spc="-150" dirty="0">
                <a:solidFill>
                  <a:srgbClr val="757575"/>
                </a:solidFill>
                <a:effectLst/>
                <a:latin typeface="montserrat"/>
              </a:rPr>
              <a:t>, </a:t>
            </a:r>
            <a:r>
              <a:rPr lang="ko-KR" altLang="en-US" sz="1300" b="0" i="0" spc="-150" dirty="0" err="1">
                <a:solidFill>
                  <a:srgbClr val="757575"/>
                </a:solidFill>
                <a:effectLst/>
                <a:latin typeface="montserrat"/>
              </a:rPr>
              <a:t>자사고</a:t>
            </a:r>
            <a:r>
              <a:rPr lang="ko-KR" altLang="en-US" sz="1300" b="0" i="0" spc="-150" dirty="0">
                <a:solidFill>
                  <a:srgbClr val="757575"/>
                </a:solidFill>
                <a:effectLst/>
                <a:latin typeface="montserrat"/>
              </a:rPr>
              <a:t> 등 </a:t>
            </a:r>
            <a:r>
              <a:rPr lang="en-US" altLang="ko-KR" sz="1300" b="0" i="0" spc="-150" dirty="0">
                <a:solidFill>
                  <a:srgbClr val="757575"/>
                </a:solidFill>
                <a:effectLst/>
                <a:latin typeface="montserrat"/>
              </a:rPr>
              <a:t>2025</a:t>
            </a:r>
            <a:r>
              <a:rPr lang="ko-KR" altLang="en-US" sz="1300" b="0" i="0" spc="-150" dirty="0">
                <a:solidFill>
                  <a:srgbClr val="757575"/>
                </a:solidFill>
                <a:effectLst/>
                <a:latin typeface="montserrat"/>
              </a:rPr>
              <a:t>년부터 </a:t>
            </a:r>
            <a:r>
              <a:rPr lang="ko-KR" altLang="en-US" sz="1300" b="1" i="0" spc="-150" dirty="0">
                <a:solidFill>
                  <a:schemeClr val="accent2"/>
                </a:solidFill>
                <a:effectLst/>
                <a:latin typeface="montserrat"/>
              </a:rPr>
              <a:t>일반고로 전환</a:t>
            </a:r>
            <a:r>
              <a:rPr lang="ko-KR" altLang="en-US" sz="1300" b="0" i="0" spc="-150" dirty="0">
                <a:solidFill>
                  <a:srgbClr val="757575"/>
                </a:solidFill>
                <a:effectLst/>
                <a:latin typeface="montserrat"/>
              </a:rPr>
              <a:t>하는 시행령 </a:t>
            </a:r>
            <a:endParaRPr lang="en-US" altLang="ko-KR" sz="1300" b="0" i="0" spc="-150" dirty="0">
              <a:solidFill>
                <a:srgbClr val="757575"/>
              </a:solidFill>
              <a:effectLst/>
              <a:latin typeface="montserrat"/>
            </a:endParaRPr>
          </a:p>
          <a:p>
            <a:pPr algn="l"/>
            <a:r>
              <a:rPr lang="en-US" altLang="ko-KR" sz="1300" spc="-150" dirty="0">
                <a:solidFill>
                  <a:srgbClr val="757575"/>
                </a:solidFill>
                <a:latin typeface="montserrat"/>
              </a:rPr>
              <a:t>   </a:t>
            </a:r>
            <a:r>
              <a:rPr lang="ko-KR" altLang="en-US" sz="1300" b="0" i="0" spc="-150" dirty="0">
                <a:solidFill>
                  <a:srgbClr val="757575"/>
                </a:solidFill>
                <a:effectLst/>
                <a:latin typeface="montserrat"/>
              </a:rPr>
              <a:t>개정 유도</a:t>
            </a:r>
          </a:p>
          <a:p>
            <a:pPr algn="l"/>
            <a:r>
              <a:rPr lang="en-US" altLang="ko-KR" sz="1300" b="0" i="0" spc="-150" dirty="0">
                <a:solidFill>
                  <a:srgbClr val="757575"/>
                </a:solidFill>
                <a:effectLst/>
                <a:latin typeface="montserrat"/>
              </a:rPr>
              <a:t>-</a:t>
            </a:r>
            <a:r>
              <a:rPr lang="ko-KR" altLang="en-US" sz="1300" b="0" i="0" spc="-150" dirty="0">
                <a:solidFill>
                  <a:srgbClr val="757575"/>
                </a:solidFill>
                <a:effectLst/>
                <a:latin typeface="montserrat"/>
              </a:rPr>
              <a:t>대입 학생 지원서에서 </a:t>
            </a:r>
            <a:r>
              <a:rPr lang="ko-KR" altLang="en-US" sz="1300" b="1" i="0" spc="-150" dirty="0">
                <a:solidFill>
                  <a:schemeClr val="accent2"/>
                </a:solidFill>
                <a:effectLst/>
                <a:latin typeface="montserrat"/>
              </a:rPr>
              <a:t>출신학교를 블라인드 처리</a:t>
            </a:r>
            <a:endParaRPr lang="en-US" altLang="ko-KR" sz="1300" b="1" i="0" spc="-150" dirty="0">
              <a:solidFill>
                <a:schemeClr val="accent2"/>
              </a:solidFill>
              <a:effectLst/>
              <a:latin typeface="montserrat"/>
            </a:endParaRPr>
          </a:p>
          <a:p>
            <a:pPr algn="l"/>
            <a:r>
              <a:rPr lang="en-US" altLang="ko-KR" sz="1300" b="1" spc="-150" dirty="0">
                <a:solidFill>
                  <a:schemeClr val="accent2"/>
                </a:solidFill>
                <a:latin typeface="montserrat"/>
              </a:rPr>
              <a:t>   </a:t>
            </a:r>
            <a:r>
              <a:rPr lang="ko-KR" altLang="en-US" sz="1300" b="0" i="0" spc="-150" dirty="0">
                <a:solidFill>
                  <a:srgbClr val="757575"/>
                </a:solidFill>
                <a:effectLst/>
                <a:latin typeface="montserrat"/>
              </a:rPr>
              <a:t>정책으로 고교 간 차별시비 차단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38534E1-772E-722E-26C4-A111EF0F1C3C}"/>
              </a:ext>
            </a:extLst>
          </p:cNvPr>
          <p:cNvSpPr txBox="1"/>
          <p:nvPr/>
        </p:nvSpPr>
        <p:spPr>
          <a:xfrm>
            <a:off x="4972222" y="4854199"/>
            <a:ext cx="378721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altLang="ko-KR" sz="1200" b="0" i="0" spc="-150">
                <a:solidFill>
                  <a:srgbClr val="757575"/>
                </a:solidFill>
                <a:effectLst/>
                <a:latin typeface="montserrat"/>
              </a:rPr>
              <a:t>-</a:t>
            </a:r>
            <a:r>
              <a:rPr lang="ko-KR" altLang="en-US" sz="1200" b="0" i="0" spc="-150">
                <a:solidFill>
                  <a:srgbClr val="FF0000"/>
                </a:solidFill>
                <a:effectLst/>
                <a:latin typeface="montserrat"/>
              </a:rPr>
              <a:t>수능 킬러문항 국가손배소 진행 </a:t>
            </a:r>
            <a:endParaRPr lang="en-US" altLang="ko-KR" sz="1200" b="0" i="0" spc="-150">
              <a:solidFill>
                <a:srgbClr val="FF0000"/>
              </a:solidFill>
              <a:effectLst/>
              <a:latin typeface="montserrat"/>
            </a:endParaRPr>
          </a:p>
          <a:p>
            <a:pPr algn="l"/>
            <a:r>
              <a:rPr lang="en-US" altLang="ko-KR" sz="1200" spc="-150">
                <a:solidFill>
                  <a:srgbClr val="757575"/>
                </a:solidFill>
                <a:latin typeface="montserrat"/>
              </a:rPr>
              <a:t>-</a:t>
            </a:r>
            <a:r>
              <a:rPr lang="ko-KR" altLang="en-US" sz="1200" b="0" i="0" spc="-150">
                <a:solidFill>
                  <a:srgbClr val="757575"/>
                </a:solidFill>
                <a:effectLst/>
                <a:latin typeface="montserrat"/>
              </a:rPr>
              <a:t>국내 </a:t>
            </a:r>
            <a:r>
              <a:rPr lang="ko-KR" altLang="en-US" sz="1200" b="0" i="0" spc="-150" dirty="0">
                <a:solidFill>
                  <a:srgbClr val="757575"/>
                </a:solidFill>
                <a:effectLst/>
                <a:latin typeface="montserrat"/>
              </a:rPr>
              <a:t>최초  수학 대안 교과서 중학교 </a:t>
            </a:r>
            <a:r>
              <a:rPr lang="en-US" altLang="ko-KR" sz="1200" b="0" i="0" spc="-150" dirty="0">
                <a:solidFill>
                  <a:srgbClr val="757575"/>
                </a:solidFill>
                <a:effectLst/>
                <a:latin typeface="montserrat"/>
              </a:rPr>
              <a:t>3</a:t>
            </a:r>
            <a:r>
              <a:rPr lang="ko-KR" altLang="en-US" sz="1200" b="0" i="0" spc="-150" dirty="0">
                <a:solidFill>
                  <a:srgbClr val="757575"/>
                </a:solidFill>
                <a:effectLst/>
                <a:latin typeface="montserrat"/>
              </a:rPr>
              <a:t>년 과정  완간</a:t>
            </a:r>
          </a:p>
          <a:p>
            <a:pPr algn="l"/>
            <a:r>
              <a:rPr lang="en-US" altLang="ko-KR" sz="1200" b="0" i="0" spc="-150" dirty="0">
                <a:solidFill>
                  <a:srgbClr val="757575"/>
                </a:solidFill>
                <a:effectLst/>
                <a:latin typeface="montserrat"/>
              </a:rPr>
              <a:t>-'</a:t>
            </a:r>
            <a:r>
              <a:rPr lang="ko-KR" altLang="en-US" sz="1200" b="0" i="0" spc="-150" dirty="0">
                <a:solidFill>
                  <a:srgbClr val="757575"/>
                </a:solidFill>
                <a:effectLst/>
                <a:latin typeface="montserrat"/>
              </a:rPr>
              <a:t>아깝다 학원비</a:t>
            </a:r>
            <a:r>
              <a:rPr lang="en-US" altLang="ko-KR" sz="1200" b="0" i="0" spc="-150" dirty="0">
                <a:solidFill>
                  <a:srgbClr val="757575"/>
                </a:solidFill>
                <a:effectLst/>
                <a:latin typeface="montserrat"/>
              </a:rPr>
              <a:t>’ , ‘</a:t>
            </a:r>
            <a:r>
              <a:rPr lang="ko-KR" altLang="en-US" sz="1200" b="0" i="0" spc="-150" dirty="0">
                <a:solidFill>
                  <a:srgbClr val="757575"/>
                </a:solidFill>
                <a:effectLst/>
                <a:latin typeface="montserrat"/>
              </a:rPr>
              <a:t>안심해요 육아</a:t>
            </a:r>
            <a:r>
              <a:rPr lang="en-US" altLang="ko-KR" sz="1200" b="0" i="0" spc="-150" dirty="0">
                <a:solidFill>
                  <a:srgbClr val="757575"/>
                </a:solidFill>
                <a:effectLst/>
                <a:latin typeface="montserrat"/>
              </a:rPr>
              <a:t>’</a:t>
            </a:r>
            <a:r>
              <a:rPr lang="ko-KR" altLang="en-US" sz="1200" b="0" i="0" spc="-150" dirty="0">
                <a:solidFill>
                  <a:srgbClr val="757575"/>
                </a:solidFill>
                <a:effectLst/>
                <a:latin typeface="montserrat"/>
              </a:rPr>
              <a:t>등 불필요한 사교육</a:t>
            </a:r>
            <a:endParaRPr lang="en-US" altLang="ko-KR" sz="1200" b="0" i="0" spc="-150" dirty="0">
              <a:solidFill>
                <a:srgbClr val="757575"/>
              </a:solidFill>
              <a:effectLst/>
              <a:latin typeface="montserrat"/>
            </a:endParaRPr>
          </a:p>
          <a:p>
            <a:pPr algn="l"/>
            <a:r>
              <a:rPr lang="ko-KR" altLang="en-US" sz="1200" b="0" i="0" spc="-150" dirty="0">
                <a:solidFill>
                  <a:srgbClr val="757575"/>
                </a:solidFill>
                <a:effectLst/>
                <a:latin typeface="montserrat"/>
              </a:rPr>
              <a:t>  정보를  </a:t>
            </a:r>
            <a:r>
              <a:rPr lang="en-US" altLang="ko-KR" sz="1200" spc="-150" dirty="0">
                <a:solidFill>
                  <a:srgbClr val="757575"/>
                </a:solidFill>
                <a:latin typeface="montserrat"/>
              </a:rPr>
              <a:t> </a:t>
            </a:r>
            <a:r>
              <a:rPr lang="ko-KR" altLang="en-US" sz="1200" b="1" i="0" spc="-150" dirty="0">
                <a:solidFill>
                  <a:schemeClr val="accent2"/>
                </a:solidFill>
                <a:effectLst/>
                <a:latin typeface="montserrat"/>
              </a:rPr>
              <a:t>알리는 소책자 </a:t>
            </a:r>
            <a:r>
              <a:rPr lang="en-US" altLang="ko-KR" sz="1200" b="1" i="0" spc="-150" dirty="0">
                <a:solidFill>
                  <a:schemeClr val="accent2"/>
                </a:solidFill>
                <a:effectLst/>
                <a:latin typeface="montserrat"/>
              </a:rPr>
              <a:t>5</a:t>
            </a:r>
            <a:r>
              <a:rPr lang="ko-KR" altLang="en-US" sz="1200" b="1" i="0" spc="-150" dirty="0">
                <a:solidFill>
                  <a:schemeClr val="accent2"/>
                </a:solidFill>
                <a:effectLst/>
                <a:latin typeface="montserrat"/>
              </a:rPr>
              <a:t>종 </a:t>
            </a:r>
            <a:r>
              <a:rPr lang="en-US" altLang="ko-KR" sz="1200" b="1" i="0" spc="-150" dirty="0">
                <a:solidFill>
                  <a:schemeClr val="accent2"/>
                </a:solidFill>
                <a:effectLst/>
                <a:latin typeface="montserrat"/>
              </a:rPr>
              <a:t>200</a:t>
            </a:r>
            <a:r>
              <a:rPr lang="ko-KR" altLang="en-US" sz="1200" b="1" i="0" spc="-150" dirty="0">
                <a:solidFill>
                  <a:schemeClr val="accent2"/>
                </a:solidFill>
                <a:effectLst/>
                <a:latin typeface="montserrat"/>
              </a:rPr>
              <a:t>만부 배포</a:t>
            </a:r>
            <a:endParaRPr lang="en-US" altLang="ko-KR" sz="1200" b="1" i="0" spc="-150" dirty="0">
              <a:solidFill>
                <a:schemeClr val="accent2"/>
              </a:solidFill>
              <a:effectLst/>
              <a:latin typeface="montserrat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49639708-455C-8C4F-008A-DEF33113E61D}"/>
              </a:ext>
            </a:extLst>
          </p:cNvPr>
          <p:cNvSpPr txBox="1"/>
          <p:nvPr/>
        </p:nvSpPr>
        <p:spPr>
          <a:xfrm>
            <a:off x="424752" y="6232900"/>
            <a:ext cx="4669762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altLang="ko-KR" sz="1300" b="1" i="0" spc="-150" dirty="0">
                <a:effectLst/>
                <a:latin typeface="montserrat"/>
              </a:rPr>
              <a:t>- </a:t>
            </a:r>
            <a:r>
              <a:rPr lang="en-US" altLang="ko-KR" sz="1300" b="1" i="0" spc="-150" dirty="0">
                <a:solidFill>
                  <a:schemeClr val="accent2"/>
                </a:solidFill>
                <a:effectLst/>
                <a:latin typeface="montserrat"/>
              </a:rPr>
              <a:t>&lt;</a:t>
            </a:r>
            <a:r>
              <a:rPr lang="ko-KR" altLang="en-US" sz="1300" b="1" i="0" spc="-150" dirty="0">
                <a:solidFill>
                  <a:schemeClr val="accent2"/>
                </a:solidFill>
                <a:effectLst/>
                <a:latin typeface="montserrat"/>
              </a:rPr>
              <a:t>웃어라 수포자</a:t>
            </a:r>
            <a:r>
              <a:rPr lang="en-US" altLang="ko-KR" sz="1300" b="1" i="0" spc="-150" dirty="0">
                <a:solidFill>
                  <a:schemeClr val="accent2"/>
                </a:solidFill>
                <a:effectLst/>
                <a:latin typeface="montserrat"/>
              </a:rPr>
              <a:t>&gt; </a:t>
            </a:r>
            <a:r>
              <a:rPr lang="ko-KR" altLang="en-US" sz="1300" b="1" i="0" spc="-150" dirty="0">
                <a:solidFill>
                  <a:schemeClr val="accent2"/>
                </a:solidFill>
                <a:effectLst/>
                <a:latin typeface="montserrat"/>
              </a:rPr>
              <a:t>소책자 </a:t>
            </a:r>
            <a:r>
              <a:rPr lang="ko-KR" altLang="en-US" sz="1300" b="0" i="0" spc="-150" dirty="0">
                <a:solidFill>
                  <a:srgbClr val="757575"/>
                </a:solidFill>
                <a:effectLst/>
                <a:latin typeface="montserrat"/>
              </a:rPr>
              <a:t>출간        </a:t>
            </a:r>
            <a:r>
              <a:rPr lang="en-US" altLang="ko-KR" sz="1300" b="0" i="0" spc="-150" dirty="0">
                <a:solidFill>
                  <a:srgbClr val="757575"/>
                </a:solidFill>
                <a:effectLst/>
                <a:latin typeface="montserrat"/>
              </a:rPr>
              <a:t>-  </a:t>
            </a:r>
            <a:r>
              <a:rPr lang="ko-KR" altLang="en-US" sz="1300" b="0" i="0" spc="-150" dirty="0">
                <a:solidFill>
                  <a:srgbClr val="757575"/>
                </a:solidFill>
                <a:effectLst/>
                <a:latin typeface="montserrat"/>
              </a:rPr>
              <a:t>출신학교 차별 금지법 국회 발의</a:t>
            </a:r>
            <a:endParaRPr lang="ko-KR" altLang="en-US" sz="1300" b="0" i="0" spc="-150" dirty="0">
              <a:solidFill>
                <a:srgbClr val="252525"/>
              </a:solidFill>
              <a:effectLst/>
              <a:latin typeface="montserrat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3C96DBFA-E2A3-2008-DC8C-4E1F1B0632AE}"/>
              </a:ext>
            </a:extLst>
          </p:cNvPr>
          <p:cNvSpPr txBox="1"/>
          <p:nvPr/>
        </p:nvSpPr>
        <p:spPr>
          <a:xfrm>
            <a:off x="4989640" y="5864165"/>
            <a:ext cx="4022486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>
              <a:defRPr sz="1400" b="0" i="0" spc="-150">
                <a:solidFill>
                  <a:srgbClr val="757575"/>
                </a:solidFill>
                <a:effectLst/>
                <a:latin typeface="montserrat"/>
              </a:defRPr>
            </a:lvl1pPr>
          </a:lstStyle>
          <a:p>
            <a:r>
              <a:rPr lang="en-US" altLang="ko-KR" dirty="0"/>
              <a:t>- </a:t>
            </a:r>
            <a:r>
              <a:rPr lang="ko-KR" altLang="en-US" dirty="0"/>
              <a:t>국민들이 반대한 </a:t>
            </a:r>
            <a:r>
              <a:rPr lang="en-US" altLang="ko-KR" b="1" dirty="0">
                <a:solidFill>
                  <a:schemeClr val="accent2"/>
                </a:solidFill>
              </a:rPr>
              <a:t>‘</a:t>
            </a:r>
            <a:r>
              <a:rPr lang="ko-KR" altLang="en-US" b="1" dirty="0">
                <a:solidFill>
                  <a:schemeClr val="accent2"/>
                </a:solidFill>
              </a:rPr>
              <a:t>만</a:t>
            </a:r>
            <a:r>
              <a:rPr lang="en-US" altLang="ko-KR" b="1" dirty="0">
                <a:solidFill>
                  <a:schemeClr val="accent2"/>
                </a:solidFill>
              </a:rPr>
              <a:t>5</a:t>
            </a:r>
            <a:r>
              <a:rPr lang="ko-KR" altLang="en-US" b="1" dirty="0">
                <a:solidFill>
                  <a:schemeClr val="accent2"/>
                </a:solidFill>
              </a:rPr>
              <a:t>세 </a:t>
            </a:r>
            <a:r>
              <a:rPr lang="ko-KR" altLang="en-US" b="1" dirty="0" err="1">
                <a:solidFill>
                  <a:schemeClr val="accent2"/>
                </a:solidFill>
              </a:rPr>
              <a:t>초등취학</a:t>
            </a:r>
            <a:r>
              <a:rPr lang="ko-KR" altLang="en-US" b="1" dirty="0">
                <a:solidFill>
                  <a:schemeClr val="accent2"/>
                </a:solidFill>
              </a:rPr>
              <a:t> 정책</a:t>
            </a:r>
            <a:r>
              <a:rPr lang="en-US" altLang="ko-KR" b="1" dirty="0">
                <a:solidFill>
                  <a:schemeClr val="accent2"/>
                </a:solidFill>
              </a:rPr>
              <a:t>’</a:t>
            </a:r>
            <a:r>
              <a:rPr lang="ko-KR" altLang="en-US" b="1" dirty="0">
                <a:solidFill>
                  <a:schemeClr val="accent2"/>
                </a:solidFill>
              </a:rPr>
              <a:t> 철회</a:t>
            </a:r>
            <a:endParaRPr lang="en-US" altLang="ko-KR" b="1" dirty="0">
              <a:solidFill>
                <a:schemeClr val="accent2"/>
              </a:solidFill>
            </a:endParaRPr>
          </a:p>
          <a:p>
            <a:r>
              <a:rPr lang="en-US" altLang="ko-KR" dirty="0"/>
              <a:t>- </a:t>
            </a:r>
            <a:r>
              <a:rPr lang="ko-KR" altLang="en-US" dirty="0"/>
              <a:t>사교육절감 경험 연구 결과</a:t>
            </a:r>
            <a:r>
              <a:rPr lang="en-US" altLang="ko-KR" dirty="0"/>
              <a:t>,  </a:t>
            </a:r>
            <a:r>
              <a:rPr lang="ko-KR" altLang="en-US" dirty="0"/>
              <a:t>자녀교육 고민 유형 </a:t>
            </a:r>
            <a:endParaRPr lang="en-US" altLang="ko-KR" dirty="0"/>
          </a:p>
          <a:p>
            <a:r>
              <a:rPr lang="en-US" altLang="ko-KR" dirty="0"/>
              <a:t>   </a:t>
            </a:r>
            <a:r>
              <a:rPr lang="ko-KR" altLang="en-US" dirty="0"/>
              <a:t>진단 기반  </a:t>
            </a:r>
            <a:r>
              <a:rPr lang="en-US" altLang="ko-KR" dirty="0"/>
              <a:t>&lt;</a:t>
            </a:r>
            <a:r>
              <a:rPr lang="ko-KR" altLang="en-US" b="1" dirty="0">
                <a:solidFill>
                  <a:schemeClr val="accent2"/>
                </a:solidFill>
              </a:rPr>
              <a:t>학부모 맑음 워크숍</a:t>
            </a:r>
            <a:r>
              <a:rPr lang="en-US" altLang="ko-KR" dirty="0"/>
              <a:t>&gt;  </a:t>
            </a:r>
            <a:r>
              <a:rPr lang="ko-KR" altLang="en-US" dirty="0"/>
              <a:t>개발</a:t>
            </a:r>
          </a:p>
        </p:txBody>
      </p:sp>
      <p:sp>
        <p:nvSpPr>
          <p:cNvPr id="52" name="직사각형 51">
            <a:extLst>
              <a:ext uri="{FF2B5EF4-FFF2-40B4-BE49-F238E27FC236}">
                <a16:creationId xmlns:a16="http://schemas.microsoft.com/office/drawing/2014/main" id="{9A6E8A9B-6396-2AC1-2A18-7DB8095A18F1}"/>
              </a:ext>
            </a:extLst>
          </p:cNvPr>
          <p:cNvSpPr/>
          <p:nvPr/>
        </p:nvSpPr>
        <p:spPr>
          <a:xfrm>
            <a:off x="417396" y="6006279"/>
            <a:ext cx="908007" cy="2448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en-US" altLang="ko-KR" sz="2000" b="1" spc="300" dirty="0"/>
              <a:t>2016</a:t>
            </a:r>
            <a:endParaRPr lang="ko-KR" altLang="en-US" sz="2000" b="1" spc="300" dirty="0"/>
          </a:p>
        </p:txBody>
      </p:sp>
      <p:sp>
        <p:nvSpPr>
          <p:cNvPr id="53" name="직사각형 52">
            <a:extLst>
              <a:ext uri="{FF2B5EF4-FFF2-40B4-BE49-F238E27FC236}">
                <a16:creationId xmlns:a16="http://schemas.microsoft.com/office/drawing/2014/main" id="{1062D108-B1B8-D063-AB76-86A030FB1B0F}"/>
              </a:ext>
            </a:extLst>
          </p:cNvPr>
          <p:cNvSpPr/>
          <p:nvPr/>
        </p:nvSpPr>
        <p:spPr>
          <a:xfrm>
            <a:off x="4989640" y="1020309"/>
            <a:ext cx="908007" cy="2448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en-US" altLang="ko-KR" sz="2000" b="1" spc="300" dirty="0"/>
              <a:t>2017</a:t>
            </a:r>
            <a:endParaRPr lang="ko-KR" altLang="en-US" sz="2000" b="1" spc="300" dirty="0"/>
          </a:p>
        </p:txBody>
      </p:sp>
      <p:sp>
        <p:nvSpPr>
          <p:cNvPr id="54" name="직사각형 53">
            <a:extLst>
              <a:ext uri="{FF2B5EF4-FFF2-40B4-BE49-F238E27FC236}">
                <a16:creationId xmlns:a16="http://schemas.microsoft.com/office/drawing/2014/main" id="{11A4FA48-31E6-257F-AD77-AF9515355772}"/>
              </a:ext>
            </a:extLst>
          </p:cNvPr>
          <p:cNvSpPr/>
          <p:nvPr/>
        </p:nvSpPr>
        <p:spPr>
          <a:xfrm>
            <a:off x="5002424" y="2565016"/>
            <a:ext cx="908007" cy="2448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en-US" altLang="ko-KR" sz="2000" b="1" spc="300" dirty="0"/>
              <a:t>2018</a:t>
            </a:r>
            <a:endParaRPr lang="ko-KR" altLang="en-US" sz="2000" b="1" spc="300" dirty="0"/>
          </a:p>
        </p:txBody>
      </p:sp>
      <p:sp>
        <p:nvSpPr>
          <p:cNvPr id="55" name="직사각형 54">
            <a:extLst>
              <a:ext uri="{FF2B5EF4-FFF2-40B4-BE49-F238E27FC236}">
                <a16:creationId xmlns:a16="http://schemas.microsoft.com/office/drawing/2014/main" id="{9489DB9B-2CEA-8FE8-C2F7-7C3F0FDB37BB}"/>
              </a:ext>
            </a:extLst>
          </p:cNvPr>
          <p:cNvSpPr/>
          <p:nvPr/>
        </p:nvSpPr>
        <p:spPr>
          <a:xfrm>
            <a:off x="5002423" y="3710805"/>
            <a:ext cx="908007" cy="2448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en-US" altLang="ko-KR" sz="2000" b="1" spc="300" dirty="0"/>
              <a:t>2019</a:t>
            </a:r>
            <a:endParaRPr lang="ko-KR" altLang="en-US" sz="2000" b="1" spc="300" dirty="0"/>
          </a:p>
        </p:txBody>
      </p:sp>
      <p:sp>
        <p:nvSpPr>
          <p:cNvPr id="56" name="직사각형 55">
            <a:extLst>
              <a:ext uri="{FF2B5EF4-FFF2-40B4-BE49-F238E27FC236}">
                <a16:creationId xmlns:a16="http://schemas.microsoft.com/office/drawing/2014/main" id="{07027A0A-0372-53D1-BE85-470DE3E4E983}"/>
              </a:ext>
            </a:extLst>
          </p:cNvPr>
          <p:cNvSpPr/>
          <p:nvPr/>
        </p:nvSpPr>
        <p:spPr>
          <a:xfrm>
            <a:off x="5002422" y="4613632"/>
            <a:ext cx="908007" cy="2448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en-US" altLang="ko-KR" sz="2000" b="1" spc="300" dirty="0"/>
              <a:t>2020</a:t>
            </a:r>
            <a:endParaRPr lang="ko-KR" altLang="en-US" sz="2000" b="1" spc="300" dirty="0"/>
          </a:p>
        </p:txBody>
      </p:sp>
      <p:sp>
        <p:nvSpPr>
          <p:cNvPr id="57" name="직사각형 56">
            <a:extLst>
              <a:ext uri="{FF2B5EF4-FFF2-40B4-BE49-F238E27FC236}">
                <a16:creationId xmlns:a16="http://schemas.microsoft.com/office/drawing/2014/main" id="{A7579F7B-BBC0-2386-F0EE-238965DE0EA7}"/>
              </a:ext>
            </a:extLst>
          </p:cNvPr>
          <p:cNvSpPr/>
          <p:nvPr/>
        </p:nvSpPr>
        <p:spPr>
          <a:xfrm>
            <a:off x="5002423" y="5638603"/>
            <a:ext cx="1175046" cy="2448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en-US" altLang="ko-KR" sz="2000" b="1" spc="300" dirty="0"/>
              <a:t>2021~</a:t>
            </a:r>
            <a:endParaRPr lang="ko-KR" altLang="en-US" sz="2000" b="1" spc="300" dirty="0"/>
          </a:p>
        </p:txBody>
      </p:sp>
    </p:spTree>
    <p:extLst>
      <p:ext uri="{BB962C8B-B14F-4D97-AF65-F5344CB8AC3E}">
        <p14:creationId xmlns:p14="http://schemas.microsoft.com/office/powerpoint/2010/main" val="41133562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/>
          <p:cNvGrpSpPr/>
          <p:nvPr/>
        </p:nvGrpSpPr>
        <p:grpSpPr>
          <a:xfrm>
            <a:off x="0" y="0"/>
            <a:ext cx="9144000" cy="836002"/>
            <a:chOff x="0" y="0"/>
            <a:chExt cx="9144000" cy="836002"/>
          </a:xfrm>
          <a:solidFill>
            <a:srgbClr val="F3771B"/>
          </a:solidFill>
        </p:grpSpPr>
        <p:sp>
          <p:nvSpPr>
            <p:cNvPr id="6" name="직사각형 5"/>
            <p:cNvSpPr/>
            <p:nvPr/>
          </p:nvSpPr>
          <p:spPr>
            <a:xfrm>
              <a:off x="0" y="0"/>
              <a:ext cx="9144000" cy="683172"/>
            </a:xfrm>
            <a:prstGeom prst="rect">
              <a:avLst/>
            </a:prstGeom>
            <a:grpFill/>
            <a:ln>
              <a:solidFill>
                <a:srgbClr val="EF821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오각형 6"/>
            <p:cNvSpPr/>
            <p:nvPr/>
          </p:nvSpPr>
          <p:spPr>
            <a:xfrm rot="5400000">
              <a:off x="577906" y="426977"/>
              <a:ext cx="373548" cy="444501"/>
            </a:xfrm>
            <a:prstGeom prst="homePlat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137140" y="70863"/>
            <a:ext cx="88749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b="1" spc="-300" dirty="0" err="1">
                <a:ln>
                  <a:solidFill>
                    <a:prstClr val="white">
                      <a:lumMod val="75000"/>
                      <a:alpha val="0"/>
                    </a:prstClr>
                  </a:solidFill>
                </a:ln>
                <a:solidFill>
                  <a:schemeClr val="bg1"/>
                </a:solidFill>
                <a:latin typeface="맑은 고딕"/>
                <a:ea typeface="맑은 고딕"/>
                <a:cs typeface="Arial" pitchFamily="34" charset="0"/>
              </a:rPr>
              <a:t>사교육걱정없는세상이</a:t>
            </a:r>
            <a:r>
              <a:rPr lang="ko-KR" altLang="en-US" sz="3200" b="1" spc="-300" dirty="0">
                <a:ln>
                  <a:solidFill>
                    <a:prstClr val="white">
                      <a:lumMod val="75000"/>
                      <a:alpha val="0"/>
                    </a:prstClr>
                  </a:solidFill>
                </a:ln>
                <a:solidFill>
                  <a:schemeClr val="bg1"/>
                </a:solidFill>
                <a:latin typeface="맑은 고딕"/>
                <a:ea typeface="맑은 고딕"/>
                <a:cs typeface="Arial" pitchFamily="34" charset="0"/>
              </a:rPr>
              <a:t> 만들어 온 길</a:t>
            </a:r>
            <a:endParaRPr kumimoji="0" lang="ko-KR" altLang="en-US" sz="3000" b="1" dirty="0">
              <a:latin typeface="맑은 고딕"/>
              <a:ea typeface="맑은 고딕"/>
            </a:endParaRPr>
          </a:p>
        </p:txBody>
      </p:sp>
      <p:pic>
        <p:nvPicPr>
          <p:cNvPr id="8" name="수능 포함 선행교육규제법 개정안 발의_ 사교육걱정없는세상, 불수능의 불을 끄다!">
            <a:hlinkClick r:id="" action="ppaction://media"/>
            <a:extLst>
              <a:ext uri="{FF2B5EF4-FFF2-40B4-BE49-F238E27FC236}">
                <a16:creationId xmlns:a16="http://schemas.microsoft.com/office/drawing/2014/main" id="{206F9072-BC44-C42F-83B7-E63DC313B14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705232"/>
            <a:ext cx="9144000" cy="470258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077742F-20DE-43B0-B7D4-ED6BD0C2382B}"/>
              </a:ext>
            </a:extLst>
          </p:cNvPr>
          <p:cNvSpPr txBox="1"/>
          <p:nvPr/>
        </p:nvSpPr>
        <p:spPr>
          <a:xfrm>
            <a:off x="255373" y="980303"/>
            <a:ext cx="6857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/>
              <a:t>2019 </a:t>
            </a:r>
            <a:r>
              <a:rPr lang="ko-KR" altLang="en-US" b="1"/>
              <a:t>킬러문항 국가손해배상 소송으로 얻은 것</a:t>
            </a:r>
            <a:r>
              <a:rPr lang="en-US" altLang="ko-KR" b="1"/>
              <a:t>(</a:t>
            </a:r>
            <a:r>
              <a:rPr lang="ko-KR" altLang="en-US" b="1"/>
              <a:t>아래 영상 클릭</a:t>
            </a:r>
            <a:r>
              <a:rPr lang="en-US" altLang="ko-KR" b="1"/>
              <a:t>)</a:t>
            </a:r>
            <a:endParaRPr lang="ko-KR" altLang="en-US" b="1"/>
          </a:p>
        </p:txBody>
      </p:sp>
    </p:spTree>
    <p:extLst>
      <p:ext uri="{BB962C8B-B14F-4D97-AF65-F5344CB8AC3E}">
        <p14:creationId xmlns:p14="http://schemas.microsoft.com/office/powerpoint/2010/main" val="1783542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4389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/>
          <p:cNvGrpSpPr/>
          <p:nvPr/>
        </p:nvGrpSpPr>
        <p:grpSpPr>
          <a:xfrm>
            <a:off x="0" y="0"/>
            <a:ext cx="9144000" cy="836002"/>
            <a:chOff x="0" y="0"/>
            <a:chExt cx="9144000" cy="836002"/>
          </a:xfrm>
          <a:solidFill>
            <a:srgbClr val="F3771B"/>
          </a:solidFill>
        </p:grpSpPr>
        <p:sp>
          <p:nvSpPr>
            <p:cNvPr id="6" name="직사각형 5"/>
            <p:cNvSpPr/>
            <p:nvPr/>
          </p:nvSpPr>
          <p:spPr>
            <a:xfrm>
              <a:off x="0" y="0"/>
              <a:ext cx="9144000" cy="683172"/>
            </a:xfrm>
            <a:prstGeom prst="rect">
              <a:avLst/>
            </a:prstGeom>
            <a:grpFill/>
            <a:ln>
              <a:solidFill>
                <a:srgbClr val="EF821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오각형 6"/>
            <p:cNvSpPr/>
            <p:nvPr/>
          </p:nvSpPr>
          <p:spPr>
            <a:xfrm rot="5400000">
              <a:off x="577906" y="426977"/>
              <a:ext cx="373548" cy="444501"/>
            </a:xfrm>
            <a:prstGeom prst="homePlat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A31B0281-7597-54C5-20C3-A199568083A8}"/>
              </a:ext>
            </a:extLst>
          </p:cNvPr>
          <p:cNvSpPr txBox="1"/>
          <p:nvPr/>
        </p:nvSpPr>
        <p:spPr>
          <a:xfrm>
            <a:off x="111261" y="70863"/>
            <a:ext cx="88749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b="1" spc="-300">
                <a:ln>
                  <a:solidFill>
                    <a:prstClr val="white">
                      <a:lumMod val="75000"/>
                      <a:alpha val="0"/>
                    </a:prstClr>
                  </a:solidFill>
                </a:ln>
                <a:solidFill>
                  <a:schemeClr val="bg1"/>
                </a:solidFill>
                <a:latin typeface="맑은 고딕"/>
                <a:ea typeface="맑은 고딕"/>
                <a:cs typeface="Arial" pitchFamily="34" charset="0"/>
              </a:rPr>
              <a:t>강사 </a:t>
            </a:r>
            <a:r>
              <a:rPr lang="ko-KR" altLang="en-US" sz="3200" b="1" spc="-300" dirty="0">
                <a:ln>
                  <a:solidFill>
                    <a:prstClr val="white">
                      <a:lumMod val="75000"/>
                      <a:alpha val="0"/>
                    </a:prstClr>
                  </a:solidFill>
                </a:ln>
                <a:solidFill>
                  <a:schemeClr val="bg1"/>
                </a:solidFill>
                <a:latin typeface="맑은 고딕"/>
                <a:ea typeface="맑은 고딕"/>
                <a:cs typeface="Arial" pitchFamily="34" charset="0"/>
              </a:rPr>
              <a:t>소개</a:t>
            </a:r>
            <a:endParaRPr kumimoji="0" lang="ko-KR" altLang="en-US" sz="3000" b="1" dirty="0">
              <a:latin typeface="맑은 고딕"/>
              <a:ea typeface="맑은 고딕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204EAF40-EE75-89CD-1E6B-B67A0FA569E7}"/>
              </a:ext>
            </a:extLst>
          </p:cNvPr>
          <p:cNvSpPr/>
          <p:nvPr/>
        </p:nvSpPr>
        <p:spPr>
          <a:xfrm>
            <a:off x="297880" y="931491"/>
            <a:ext cx="8461559" cy="5624583"/>
          </a:xfrm>
          <a:prstGeom prst="rect">
            <a:avLst/>
          </a:prstGeom>
          <a:noFill/>
          <a:ln w="9525">
            <a:solidFill>
              <a:srgbClr val="54B03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EAD8662-214C-E12E-9FED-0D72AEFEF786}"/>
              </a:ext>
            </a:extLst>
          </p:cNvPr>
          <p:cNvSpPr txBox="1"/>
          <p:nvPr/>
        </p:nvSpPr>
        <p:spPr>
          <a:xfrm>
            <a:off x="575882" y="1332104"/>
            <a:ext cx="3430976" cy="33285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base">
              <a:lnSpc>
                <a:spcPct val="150000"/>
              </a:lnSpc>
            </a:pPr>
            <a:r>
              <a:rPr lang="ko-KR" altLang="en-US" sz="1600" b="1" dirty="0" err="1">
                <a:latin typeface="+mn-ea"/>
              </a:rPr>
              <a:t>홍민정</a:t>
            </a:r>
            <a:endParaRPr lang="en-US" altLang="ko-KR" sz="1600" b="1" dirty="0">
              <a:latin typeface="+mn-ea"/>
            </a:endParaRPr>
          </a:p>
          <a:p>
            <a:pPr algn="just" fontAlgn="base">
              <a:lnSpc>
                <a:spcPct val="150000"/>
              </a:lnSpc>
            </a:pPr>
            <a:r>
              <a:rPr lang="ko-KR" altLang="en-US" sz="1400" dirty="0">
                <a:latin typeface="+mn-ea"/>
              </a:rPr>
              <a:t>변호사</a:t>
            </a:r>
            <a:endParaRPr lang="en-US" altLang="ko-KR" sz="1400" dirty="0">
              <a:latin typeface="+mn-ea"/>
            </a:endParaRPr>
          </a:p>
          <a:p>
            <a:pPr algn="just" fontAlgn="base">
              <a:lnSpc>
                <a:spcPct val="150000"/>
              </a:lnSpc>
            </a:pPr>
            <a:r>
              <a:rPr lang="ko-KR" altLang="en-US" sz="1400">
                <a:latin typeface="+mn-ea"/>
              </a:rPr>
              <a:t>사교육걱정없는세상 공동대표</a:t>
            </a:r>
            <a:endParaRPr lang="en-US" altLang="ko-KR" sz="1400">
              <a:latin typeface="+mn-ea"/>
            </a:endParaRPr>
          </a:p>
          <a:p>
            <a:pPr algn="just" fontAlgn="base">
              <a:lnSpc>
                <a:spcPct val="150000"/>
              </a:lnSpc>
            </a:pPr>
            <a:endParaRPr lang="en-US" altLang="ko-KR" sz="1400">
              <a:latin typeface="+mn-ea"/>
            </a:endParaRPr>
          </a:p>
          <a:p>
            <a:pPr algn="just" fontAlgn="base">
              <a:lnSpc>
                <a:spcPct val="150000"/>
              </a:lnSpc>
            </a:pPr>
            <a:r>
              <a:rPr lang="ko-KR" altLang="en-US" sz="1400">
                <a:latin typeface="+mn-ea"/>
              </a:rPr>
              <a:t>국가인권위워회 차별시정위원회 위원</a:t>
            </a:r>
            <a:endParaRPr lang="en-US" altLang="ko-KR" sz="1400">
              <a:latin typeface="+mn-ea"/>
            </a:endParaRPr>
          </a:p>
          <a:p>
            <a:pPr algn="just" fontAlgn="base">
              <a:lnSpc>
                <a:spcPct val="150000"/>
              </a:lnSpc>
            </a:pPr>
            <a:r>
              <a:rPr lang="ko-KR" altLang="en-US" sz="1400">
                <a:latin typeface="+mn-ea"/>
              </a:rPr>
              <a:t>서울시교육청 교육발전자문위원회 위원</a:t>
            </a:r>
            <a:endParaRPr lang="en-US" altLang="ko-KR" sz="1400">
              <a:latin typeface="+mn-ea"/>
            </a:endParaRPr>
          </a:p>
          <a:p>
            <a:pPr algn="just" fontAlgn="base">
              <a:lnSpc>
                <a:spcPct val="150000"/>
              </a:lnSpc>
            </a:pPr>
            <a:r>
              <a:rPr lang="ko-KR" altLang="en-US" sz="1400">
                <a:latin typeface="+mn-ea"/>
              </a:rPr>
              <a:t>전 국가교육위원회 설지전문위원회 위원</a:t>
            </a:r>
            <a:endParaRPr lang="en-US" altLang="ko-KR" sz="1400">
              <a:latin typeface="+mn-ea"/>
            </a:endParaRPr>
          </a:p>
          <a:p>
            <a:pPr algn="just" fontAlgn="base">
              <a:lnSpc>
                <a:spcPct val="150000"/>
              </a:lnSpc>
            </a:pPr>
            <a:endParaRPr lang="en-US" altLang="ko-KR" sz="1400" dirty="0">
              <a:latin typeface="+mn-ea"/>
            </a:endParaRPr>
          </a:p>
          <a:p>
            <a:pPr algn="just" fontAlgn="base">
              <a:lnSpc>
                <a:spcPct val="150000"/>
              </a:lnSpc>
            </a:pPr>
            <a:endParaRPr lang="en-US" altLang="ko-KR" sz="1400" kern="0" dirty="0">
              <a:solidFill>
                <a:srgbClr val="000000"/>
              </a:solidFill>
              <a:latin typeface="+mn-ea"/>
            </a:endParaRPr>
          </a:p>
          <a:p>
            <a:pPr algn="just" fontAlgn="base">
              <a:lnSpc>
                <a:spcPct val="150000"/>
              </a:lnSpc>
            </a:pPr>
            <a:endParaRPr lang="en-US" altLang="ko-KR" sz="1400" dirty="0">
              <a:latin typeface="+mn-ea"/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F3C7CBF9-1D69-1B62-CA35-558EBDC2D0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7144" y="1425793"/>
            <a:ext cx="3430974" cy="2147929"/>
          </a:xfrm>
          <a:prstGeom prst="rect">
            <a:avLst/>
          </a:prstGeom>
        </p:spPr>
      </p:pic>
      <p:graphicFrame>
        <p:nvGraphicFramePr>
          <p:cNvPr id="2" name="표 1">
            <a:extLst>
              <a:ext uri="{FF2B5EF4-FFF2-40B4-BE49-F238E27FC236}">
                <a16:creationId xmlns:a16="http://schemas.microsoft.com/office/drawing/2014/main" id="{BB71B791-693E-BDC0-43A5-013C84A2CE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7028358"/>
              </p:ext>
            </p:extLst>
          </p:nvPr>
        </p:nvGraphicFramePr>
        <p:xfrm>
          <a:off x="617838" y="4068024"/>
          <a:ext cx="7923929" cy="2327523"/>
        </p:xfrm>
        <a:graphic>
          <a:graphicData uri="http://schemas.openxmlformats.org/drawingml/2006/table">
            <a:tbl>
              <a:tblPr/>
              <a:tblGrid>
                <a:gridCol w="6414308">
                  <a:extLst>
                    <a:ext uri="{9D8B030D-6E8A-4147-A177-3AD203B41FA5}">
                      <a16:colId xmlns:a16="http://schemas.microsoft.com/office/drawing/2014/main" val="3212579782"/>
                    </a:ext>
                  </a:extLst>
                </a:gridCol>
                <a:gridCol w="1509621">
                  <a:extLst>
                    <a:ext uri="{9D8B030D-6E8A-4147-A177-3AD203B41FA5}">
                      <a16:colId xmlns:a16="http://schemas.microsoft.com/office/drawing/2014/main" val="25677310"/>
                    </a:ext>
                  </a:extLst>
                </a:gridCol>
              </a:tblGrid>
              <a:tr h="22761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강의 주제 및 내용 </a:t>
                      </a: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강사</a:t>
                      </a: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8249013"/>
                  </a:ext>
                </a:extLst>
              </a:tr>
              <a:tr h="203904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kern="0" spc="-10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&lt;</a:t>
                      </a:r>
                      <a:r>
                        <a:rPr lang="ko-KR" altLang="en-US" sz="1200" b="1" kern="0" spc="-10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혐오시대</a:t>
                      </a:r>
                      <a:r>
                        <a:rPr lang="en-US" altLang="ko-KR" sz="1200" b="1" kern="120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200" b="1" kern="120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연대하여 바꾸는 우리 자녀 교육현장</a:t>
                      </a:r>
                      <a:r>
                        <a:rPr lang="en-US" altLang="ko-KR" sz="1200" b="1" kern="120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&gt;</a:t>
                      </a:r>
                      <a:endParaRPr lang="ko-KR" altLang="en-US" sz="120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kern="120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서이초 사건</a:t>
                      </a:r>
                      <a:r>
                        <a:rPr lang="en-US" altLang="ko-KR" sz="1200" kern="120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200" kern="120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묻지마 칼부림 사건</a:t>
                      </a:r>
                      <a:r>
                        <a:rPr lang="en-US" altLang="ko-KR" sz="1200" kern="120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.</a:t>
                      </a:r>
                      <a:r>
                        <a:rPr lang="ko-KR" altLang="en-US" sz="1200" kern="120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우리는 아픈 시절을 지나가고 있습니다</a:t>
                      </a:r>
                      <a:r>
                        <a:rPr lang="en-US" altLang="ko-KR" sz="1200" kern="120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. </a:t>
                      </a:r>
                      <a:r>
                        <a:rPr lang="ko-KR" altLang="en-US" sz="1200" kern="120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댓글에는 혐오와 비난이 가득합니다</a:t>
                      </a:r>
                      <a:r>
                        <a:rPr lang="en-US" altLang="ko-KR" sz="1200" kern="120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. </a:t>
                      </a:r>
                      <a:r>
                        <a:rPr lang="ko-KR" altLang="en-US" sz="1200" kern="120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학생들은 어떨까요</a:t>
                      </a:r>
                      <a:r>
                        <a:rPr lang="en-US" altLang="ko-KR" sz="1200" kern="120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? </a:t>
                      </a:r>
                      <a:r>
                        <a:rPr lang="ko-KR" altLang="en-US" sz="1200" kern="120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경쟁적 입시 교육은 친구를 밟고 올라가야 승자가 되는 구조를 강요하며 연대와 공감을 빼앗고 각자도생만이 정답이라고 주입하고 있습니다</a:t>
                      </a:r>
                      <a:r>
                        <a:rPr lang="en-US" altLang="ko-KR" sz="1200" kern="120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.</a:t>
                      </a:r>
                      <a:r>
                        <a:rPr lang="ko-KR" altLang="en-US" sz="1200" kern="120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사활을 건 전쟁터</a:t>
                      </a:r>
                      <a:r>
                        <a:rPr lang="en-US" altLang="ko-KR" sz="1200" kern="120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,</a:t>
                      </a:r>
                      <a:r>
                        <a:rPr lang="ko-KR" altLang="en-US" sz="1200" kern="120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우리 학생들이 학교를 바라보는 이미지입니다</a:t>
                      </a:r>
                      <a:r>
                        <a:rPr lang="en-US" altLang="ko-KR" sz="1200" kern="120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. </a:t>
                      </a:r>
                      <a:r>
                        <a:rPr lang="ko-KR" altLang="en-US" sz="1200" kern="120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어떻게 하면 우리 자녀의 교육현장과 나의 삶을 보다 따뜻하고 안전하게 바꿀 수 있을까요</a:t>
                      </a:r>
                      <a:r>
                        <a:rPr lang="en-US" altLang="ko-KR" sz="1200" kern="120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?</a:t>
                      </a:r>
                      <a:r>
                        <a:rPr lang="ko-KR" altLang="en-US" sz="1200" kern="120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200" kern="120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,</a:t>
                      </a:r>
                      <a:r>
                        <a:rPr lang="ko-KR" altLang="en-US" sz="1200" b="1" kern="0" spc="-10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혐오시대</a:t>
                      </a:r>
                      <a:r>
                        <a:rPr lang="en-US" altLang="ko-KR" sz="1200" b="1" kern="120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200" b="1" kern="120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연대하여 바꾸는 우리 자녀 교육현장</a:t>
                      </a:r>
                      <a:r>
                        <a:rPr lang="en-US" altLang="ko-KR" sz="1200" b="1" kern="120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&gt;</a:t>
                      </a:r>
                      <a:r>
                        <a:rPr lang="ko-KR" altLang="en-US" sz="1200" kern="120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강의를 통해 알아봅시다</a:t>
                      </a:r>
                      <a:r>
                        <a:rPr lang="en-US" altLang="ko-KR" sz="1200" kern="120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.</a:t>
                      </a:r>
                      <a:r>
                        <a:rPr lang="ko-KR" altLang="en-US" sz="1200" kern="120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</a:t>
                      </a: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fontAlgn="base" latinLnBrk="0"/>
                      <a:r>
                        <a:rPr lang="ko-KR" altLang="en-US" sz="1200" b="1" kern="0" spc="-10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+mn-ea"/>
                          <a:cs typeface="+mn-cs"/>
                        </a:rPr>
                        <a:t>홍민정</a:t>
                      </a:r>
                    </a:p>
                    <a:p>
                      <a:pPr fontAlgn="base" latinLnBrk="0"/>
                      <a:r>
                        <a:rPr lang="en-US" altLang="ko-KR" sz="1200" kern="0" spc="-10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200" kern="0" spc="-10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+mn-ea"/>
                          <a:cs typeface="+mn-cs"/>
                        </a:rPr>
                        <a:t>변호사</a:t>
                      </a:r>
                      <a:r>
                        <a:rPr lang="en-US" altLang="ko-KR" sz="1200" kern="0" spc="-10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200" kern="0" spc="-10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+mn-ea"/>
                          <a:cs typeface="+mn-cs"/>
                        </a:rPr>
                        <a:t>사교육걱정없는세상  공동대표</a:t>
                      </a:r>
                      <a:r>
                        <a:rPr lang="en-US" altLang="ko-KR" sz="1200" kern="0" spc="-10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+mn-ea"/>
                          <a:cs typeface="+mn-cs"/>
                        </a:rPr>
                        <a:t>)</a:t>
                      </a:r>
                      <a:endParaRPr lang="ko-KR" altLang="en-US" sz="1200" kern="0" spc="-100">
                        <a:solidFill>
                          <a:srgbClr val="000000"/>
                        </a:solidFill>
                        <a:effectLst/>
                        <a:latin typeface="휴먼명조"/>
                        <a:ea typeface="+mn-ea"/>
                        <a:cs typeface="+mn-cs"/>
                      </a:endParaRPr>
                    </a:p>
                    <a:p>
                      <a:pPr fontAlgn="base" latinLnBrk="0"/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8868599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058341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/>
          <p:cNvGrpSpPr/>
          <p:nvPr/>
        </p:nvGrpSpPr>
        <p:grpSpPr>
          <a:xfrm>
            <a:off x="0" y="0"/>
            <a:ext cx="9144000" cy="836002"/>
            <a:chOff x="0" y="0"/>
            <a:chExt cx="9144000" cy="836002"/>
          </a:xfrm>
          <a:solidFill>
            <a:srgbClr val="F3771B"/>
          </a:solidFill>
        </p:grpSpPr>
        <p:sp>
          <p:nvSpPr>
            <p:cNvPr id="6" name="직사각형 5"/>
            <p:cNvSpPr/>
            <p:nvPr/>
          </p:nvSpPr>
          <p:spPr>
            <a:xfrm>
              <a:off x="0" y="0"/>
              <a:ext cx="9144000" cy="683172"/>
            </a:xfrm>
            <a:prstGeom prst="rect">
              <a:avLst/>
            </a:prstGeom>
            <a:grpFill/>
            <a:ln>
              <a:solidFill>
                <a:srgbClr val="EF821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오각형 6"/>
            <p:cNvSpPr/>
            <p:nvPr/>
          </p:nvSpPr>
          <p:spPr>
            <a:xfrm rot="5400000">
              <a:off x="577906" y="426977"/>
              <a:ext cx="373548" cy="444501"/>
            </a:xfrm>
            <a:prstGeom prst="homePlat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137140" y="70863"/>
            <a:ext cx="88749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b="1" spc="-300" dirty="0">
                <a:ln>
                  <a:solidFill>
                    <a:prstClr val="white">
                      <a:lumMod val="75000"/>
                      <a:alpha val="0"/>
                    </a:prstClr>
                  </a:solidFill>
                </a:ln>
                <a:solidFill>
                  <a:schemeClr val="bg1"/>
                </a:solidFill>
                <a:latin typeface="맑은 고딕"/>
                <a:ea typeface="맑은 고딕"/>
                <a:cs typeface="Arial" pitchFamily="34" charset="0"/>
              </a:rPr>
              <a:t> </a:t>
            </a:r>
            <a:r>
              <a:rPr lang="ko-KR" altLang="en-US" sz="3200" b="1" spc="-300" dirty="0">
                <a:ln>
                  <a:solidFill>
                    <a:prstClr val="white">
                      <a:lumMod val="75000"/>
                      <a:alpha val="0"/>
                    </a:prstClr>
                  </a:solidFill>
                </a:ln>
                <a:solidFill>
                  <a:schemeClr val="bg1"/>
                </a:solidFill>
                <a:latin typeface="맑은 고딕"/>
                <a:ea typeface="맑은 고딕"/>
                <a:cs typeface="Arial" pitchFamily="34" charset="0"/>
              </a:rPr>
              <a:t>제안하는 부모 교육 강의  내용</a:t>
            </a:r>
            <a:endParaRPr kumimoji="0" lang="ko-KR" altLang="en-US" sz="3000" b="1" dirty="0">
              <a:latin typeface="맑은 고딕"/>
              <a:ea typeface="맑은 고딕"/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AEF1CE6C-D29E-1FDF-50FB-47AA5B194DF1}"/>
              </a:ext>
            </a:extLst>
          </p:cNvPr>
          <p:cNvSpPr/>
          <p:nvPr/>
        </p:nvSpPr>
        <p:spPr>
          <a:xfrm>
            <a:off x="1117121" y="2383248"/>
            <a:ext cx="5865962" cy="14578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4007044-EF95-3C73-6619-F836FB747E1E}"/>
              </a:ext>
            </a:extLst>
          </p:cNvPr>
          <p:cNvSpPr txBox="1"/>
          <p:nvPr/>
        </p:nvSpPr>
        <p:spPr>
          <a:xfrm>
            <a:off x="313037" y="682461"/>
            <a:ext cx="7850660" cy="17007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sz="1800" b="1" kern="0" spc="-100">
              <a:solidFill>
                <a:srgbClr val="000000"/>
              </a:solidFill>
              <a:effectLst/>
              <a:latin typeface="+mn-ea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800" b="1" kern="0" spc="-100">
                <a:solidFill>
                  <a:srgbClr val="000000"/>
                </a:solidFill>
                <a:effectLst/>
                <a:latin typeface="+mn-ea"/>
                <a:ea typeface="+mn-ea"/>
                <a:cs typeface="+mn-cs"/>
              </a:rPr>
              <a:t>&lt;</a:t>
            </a:r>
            <a:r>
              <a:rPr lang="ko-KR" altLang="en-US" sz="1800" b="1" kern="0" spc="-100">
                <a:solidFill>
                  <a:srgbClr val="000000"/>
                </a:solidFill>
                <a:effectLst/>
                <a:latin typeface="+mn-ea"/>
                <a:ea typeface="+mn-ea"/>
                <a:cs typeface="+mn-cs"/>
              </a:rPr>
              <a:t>혐오시대</a:t>
            </a:r>
            <a:r>
              <a:rPr lang="en-US" altLang="ko-KR" sz="1800" b="1" kern="120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, </a:t>
            </a:r>
            <a:r>
              <a:rPr lang="ko-KR" altLang="en-US" sz="1800" b="1" kern="120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연대하여 바꾸는 우리 자녀 교육현장</a:t>
            </a:r>
            <a:r>
              <a:rPr lang="en-US" altLang="ko-KR" sz="1800" b="1" kern="120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&gt;</a:t>
            </a:r>
            <a:r>
              <a:rPr lang="ko-KR" altLang="en-US" sz="1800" b="1" kern="120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관련</a:t>
            </a:r>
            <a:r>
              <a:rPr lang="en-US" altLang="ko-KR" sz="1800" b="1" kern="120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 </a:t>
            </a:r>
            <a:r>
              <a:rPr lang="en-US" altLang="ko-KR" b="1">
                <a:latin typeface="+mn-ea"/>
              </a:rPr>
              <a:t>3</a:t>
            </a:r>
            <a:r>
              <a:rPr lang="ko-KR" altLang="en-US" b="1">
                <a:latin typeface="+mn-ea"/>
              </a:rPr>
              <a:t>가지 질문</a:t>
            </a:r>
            <a:endParaRPr lang="en-US" altLang="ko-KR" sz="1800" b="1" kern="1200">
              <a:solidFill>
                <a:schemeClr val="tx1"/>
              </a:solidFill>
              <a:effectLst/>
              <a:latin typeface="+mn-ea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b="1">
              <a:latin typeface="+mn-ea"/>
            </a:endParaRP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b="1">
                <a:latin typeface="+mn-ea"/>
              </a:rPr>
              <a:t>Q1. </a:t>
            </a:r>
            <a:r>
              <a:rPr lang="ko-KR" altLang="en-US" b="1">
                <a:latin typeface="+mn-ea"/>
              </a:rPr>
              <a:t>지금 우리 사회는 안전한가요</a:t>
            </a:r>
            <a:r>
              <a:rPr lang="en-US" altLang="ko-KR" b="1">
                <a:latin typeface="+mn-ea"/>
              </a:rPr>
              <a:t>? 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61CC661A-6152-F4BC-B11A-E7D9471645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429" y="2487008"/>
            <a:ext cx="4335883" cy="3975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35312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/>
          <p:cNvGrpSpPr/>
          <p:nvPr/>
        </p:nvGrpSpPr>
        <p:grpSpPr>
          <a:xfrm>
            <a:off x="0" y="0"/>
            <a:ext cx="9144000" cy="836002"/>
            <a:chOff x="0" y="0"/>
            <a:chExt cx="9144000" cy="836002"/>
          </a:xfrm>
          <a:solidFill>
            <a:srgbClr val="F3771B"/>
          </a:solidFill>
        </p:grpSpPr>
        <p:sp>
          <p:nvSpPr>
            <p:cNvPr id="6" name="직사각형 5"/>
            <p:cNvSpPr/>
            <p:nvPr/>
          </p:nvSpPr>
          <p:spPr>
            <a:xfrm>
              <a:off x="0" y="0"/>
              <a:ext cx="9144000" cy="683172"/>
            </a:xfrm>
            <a:prstGeom prst="rect">
              <a:avLst/>
            </a:prstGeom>
            <a:grpFill/>
            <a:ln>
              <a:solidFill>
                <a:srgbClr val="EF821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오각형 6"/>
            <p:cNvSpPr/>
            <p:nvPr/>
          </p:nvSpPr>
          <p:spPr>
            <a:xfrm rot="5400000">
              <a:off x="577906" y="426977"/>
              <a:ext cx="373548" cy="444501"/>
            </a:xfrm>
            <a:prstGeom prst="homePlat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137140" y="70863"/>
            <a:ext cx="88749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b="1" spc="-300" dirty="0">
                <a:ln>
                  <a:solidFill>
                    <a:prstClr val="white">
                      <a:lumMod val="75000"/>
                      <a:alpha val="0"/>
                    </a:prstClr>
                  </a:solidFill>
                </a:ln>
                <a:solidFill>
                  <a:schemeClr val="bg1"/>
                </a:solidFill>
                <a:latin typeface="맑은 고딕"/>
                <a:ea typeface="맑은 고딕"/>
                <a:cs typeface="Arial" pitchFamily="34" charset="0"/>
              </a:rPr>
              <a:t> </a:t>
            </a:r>
            <a:r>
              <a:rPr lang="ko-KR" altLang="en-US" sz="3200" b="1" spc="-300" dirty="0">
                <a:ln>
                  <a:solidFill>
                    <a:prstClr val="white">
                      <a:lumMod val="75000"/>
                      <a:alpha val="0"/>
                    </a:prstClr>
                  </a:solidFill>
                </a:ln>
                <a:solidFill>
                  <a:schemeClr val="bg1"/>
                </a:solidFill>
                <a:latin typeface="맑은 고딕"/>
                <a:ea typeface="맑은 고딕"/>
                <a:cs typeface="Arial" pitchFamily="34" charset="0"/>
              </a:rPr>
              <a:t>제안하는 부모 교육 강의  내용</a:t>
            </a:r>
            <a:endParaRPr kumimoji="0" lang="ko-KR" altLang="en-US" sz="3000" b="1" dirty="0">
              <a:latin typeface="맑은 고딕"/>
              <a:ea typeface="맑은 고딕"/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AEF1CE6C-D29E-1FDF-50FB-47AA5B194DF1}"/>
              </a:ext>
            </a:extLst>
          </p:cNvPr>
          <p:cNvSpPr/>
          <p:nvPr/>
        </p:nvSpPr>
        <p:spPr>
          <a:xfrm>
            <a:off x="1117121" y="2383248"/>
            <a:ext cx="5865962" cy="14578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4007044-EF95-3C73-6619-F836FB747E1E}"/>
              </a:ext>
            </a:extLst>
          </p:cNvPr>
          <p:cNvSpPr txBox="1"/>
          <p:nvPr/>
        </p:nvSpPr>
        <p:spPr>
          <a:xfrm>
            <a:off x="313037" y="682461"/>
            <a:ext cx="7850660" cy="17007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sz="1800" b="1" kern="0" spc="-100">
              <a:solidFill>
                <a:srgbClr val="000000"/>
              </a:solidFill>
              <a:effectLst/>
              <a:latin typeface="+mn-ea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800" b="1" kern="0" spc="-100">
                <a:solidFill>
                  <a:srgbClr val="000000"/>
                </a:solidFill>
                <a:effectLst/>
                <a:latin typeface="+mn-ea"/>
                <a:ea typeface="+mn-ea"/>
                <a:cs typeface="+mn-cs"/>
              </a:rPr>
              <a:t>&lt;</a:t>
            </a:r>
            <a:r>
              <a:rPr lang="ko-KR" altLang="en-US" sz="1800" b="1" kern="0" spc="-100">
                <a:solidFill>
                  <a:srgbClr val="000000"/>
                </a:solidFill>
                <a:effectLst/>
                <a:latin typeface="+mn-ea"/>
                <a:ea typeface="+mn-ea"/>
                <a:cs typeface="+mn-cs"/>
              </a:rPr>
              <a:t>혐오시대</a:t>
            </a:r>
            <a:r>
              <a:rPr lang="en-US" altLang="ko-KR" sz="1800" b="1" kern="120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, </a:t>
            </a:r>
            <a:r>
              <a:rPr lang="ko-KR" altLang="en-US" sz="1800" b="1" kern="120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연대하여 바꾸는 우리 자녀 교육현장</a:t>
            </a:r>
            <a:r>
              <a:rPr lang="en-US" altLang="ko-KR" sz="1800" b="1" kern="120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&gt;</a:t>
            </a:r>
            <a:r>
              <a:rPr lang="ko-KR" altLang="en-US" sz="1800" b="1" kern="120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관련</a:t>
            </a:r>
            <a:r>
              <a:rPr lang="en-US" altLang="ko-KR" sz="1800" b="1" kern="120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 </a:t>
            </a:r>
            <a:r>
              <a:rPr lang="en-US" altLang="ko-KR" b="1">
                <a:latin typeface="+mn-ea"/>
              </a:rPr>
              <a:t>3</a:t>
            </a:r>
            <a:r>
              <a:rPr lang="ko-KR" altLang="en-US" b="1">
                <a:latin typeface="+mn-ea"/>
              </a:rPr>
              <a:t>가지 질문</a:t>
            </a:r>
            <a:endParaRPr lang="en-US" altLang="ko-KR" sz="1800" b="1" kern="1200">
              <a:solidFill>
                <a:schemeClr val="tx1"/>
              </a:solidFill>
              <a:effectLst/>
              <a:latin typeface="+mn-ea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b="1">
              <a:latin typeface="+mn-ea"/>
            </a:endParaRP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b="1">
                <a:latin typeface="+mn-ea"/>
              </a:rPr>
              <a:t>Q2. </a:t>
            </a:r>
            <a:r>
              <a:rPr lang="ko-KR" altLang="en-US" b="1">
                <a:latin typeface="+mn-ea"/>
              </a:rPr>
              <a:t>지금 우리 학교는 안전한가요</a:t>
            </a:r>
            <a:r>
              <a:rPr lang="en-US" altLang="ko-KR" b="1">
                <a:latin typeface="+mn-ea"/>
              </a:rPr>
              <a:t>? </a:t>
            </a: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16126CAE-9C67-B9FA-B4BD-09CA61BA5C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2834" y="2655261"/>
            <a:ext cx="6114536" cy="3399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33549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/>
          <p:cNvGrpSpPr/>
          <p:nvPr/>
        </p:nvGrpSpPr>
        <p:grpSpPr>
          <a:xfrm>
            <a:off x="0" y="0"/>
            <a:ext cx="9144000" cy="836002"/>
            <a:chOff x="0" y="0"/>
            <a:chExt cx="9144000" cy="836002"/>
          </a:xfrm>
          <a:solidFill>
            <a:srgbClr val="F3771B"/>
          </a:solidFill>
        </p:grpSpPr>
        <p:sp>
          <p:nvSpPr>
            <p:cNvPr id="6" name="직사각형 5"/>
            <p:cNvSpPr/>
            <p:nvPr/>
          </p:nvSpPr>
          <p:spPr>
            <a:xfrm>
              <a:off x="0" y="0"/>
              <a:ext cx="9144000" cy="683172"/>
            </a:xfrm>
            <a:prstGeom prst="rect">
              <a:avLst/>
            </a:prstGeom>
            <a:grpFill/>
            <a:ln>
              <a:solidFill>
                <a:srgbClr val="EF821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오각형 6"/>
            <p:cNvSpPr/>
            <p:nvPr/>
          </p:nvSpPr>
          <p:spPr>
            <a:xfrm rot="5400000">
              <a:off x="577906" y="426977"/>
              <a:ext cx="373548" cy="444501"/>
            </a:xfrm>
            <a:prstGeom prst="homePlat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137140" y="70863"/>
            <a:ext cx="88749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b="1" spc="-300" dirty="0">
                <a:ln>
                  <a:solidFill>
                    <a:prstClr val="white">
                      <a:lumMod val="75000"/>
                      <a:alpha val="0"/>
                    </a:prstClr>
                  </a:solidFill>
                </a:ln>
                <a:solidFill>
                  <a:schemeClr val="bg1"/>
                </a:solidFill>
                <a:latin typeface="맑은 고딕"/>
                <a:ea typeface="맑은 고딕"/>
                <a:cs typeface="Arial" pitchFamily="34" charset="0"/>
              </a:rPr>
              <a:t> </a:t>
            </a:r>
            <a:r>
              <a:rPr lang="ko-KR" altLang="en-US" sz="3200" b="1" spc="-300" dirty="0">
                <a:ln>
                  <a:solidFill>
                    <a:prstClr val="white">
                      <a:lumMod val="75000"/>
                      <a:alpha val="0"/>
                    </a:prstClr>
                  </a:solidFill>
                </a:ln>
                <a:solidFill>
                  <a:schemeClr val="bg1"/>
                </a:solidFill>
                <a:latin typeface="맑은 고딕"/>
                <a:ea typeface="맑은 고딕"/>
                <a:cs typeface="Arial" pitchFamily="34" charset="0"/>
              </a:rPr>
              <a:t>제안하는 부모 교육 강의  내용</a:t>
            </a:r>
            <a:endParaRPr kumimoji="0" lang="ko-KR" altLang="en-US" sz="3000" b="1" dirty="0">
              <a:latin typeface="맑은 고딕"/>
              <a:ea typeface="맑은 고딕"/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AEF1CE6C-D29E-1FDF-50FB-47AA5B194DF1}"/>
              </a:ext>
            </a:extLst>
          </p:cNvPr>
          <p:cNvSpPr/>
          <p:nvPr/>
        </p:nvSpPr>
        <p:spPr>
          <a:xfrm>
            <a:off x="1117121" y="2383248"/>
            <a:ext cx="5865962" cy="14578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4007044-EF95-3C73-6619-F836FB747E1E}"/>
              </a:ext>
            </a:extLst>
          </p:cNvPr>
          <p:cNvSpPr txBox="1"/>
          <p:nvPr/>
        </p:nvSpPr>
        <p:spPr>
          <a:xfrm>
            <a:off x="313037" y="682461"/>
            <a:ext cx="7850660" cy="17007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sz="1800" b="1" kern="0" spc="-100">
              <a:solidFill>
                <a:srgbClr val="000000"/>
              </a:solidFill>
              <a:effectLst/>
              <a:latin typeface="+mn-ea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800" b="1" kern="0" spc="-100">
                <a:solidFill>
                  <a:srgbClr val="000000"/>
                </a:solidFill>
                <a:effectLst/>
                <a:latin typeface="+mn-ea"/>
                <a:ea typeface="+mn-ea"/>
                <a:cs typeface="+mn-cs"/>
              </a:rPr>
              <a:t>&lt;</a:t>
            </a:r>
            <a:r>
              <a:rPr lang="ko-KR" altLang="en-US" sz="1800" b="1" kern="0" spc="-100">
                <a:solidFill>
                  <a:srgbClr val="000000"/>
                </a:solidFill>
                <a:effectLst/>
                <a:latin typeface="+mn-ea"/>
                <a:ea typeface="+mn-ea"/>
                <a:cs typeface="+mn-cs"/>
              </a:rPr>
              <a:t>혐오시대</a:t>
            </a:r>
            <a:r>
              <a:rPr lang="en-US" altLang="ko-KR" sz="1800" b="1" kern="120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, </a:t>
            </a:r>
            <a:r>
              <a:rPr lang="ko-KR" altLang="en-US" sz="1800" b="1" kern="120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연대하여 바꾸는 우리 자녀 교육현장</a:t>
            </a:r>
            <a:r>
              <a:rPr lang="en-US" altLang="ko-KR" sz="1800" b="1" kern="120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&gt;</a:t>
            </a:r>
            <a:r>
              <a:rPr lang="ko-KR" altLang="en-US" sz="1800" b="1" kern="120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관련</a:t>
            </a:r>
            <a:r>
              <a:rPr lang="en-US" altLang="ko-KR" sz="1800" b="1" kern="120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 </a:t>
            </a:r>
            <a:r>
              <a:rPr lang="en-US" altLang="ko-KR" b="1">
                <a:latin typeface="+mn-ea"/>
              </a:rPr>
              <a:t>3</a:t>
            </a:r>
            <a:r>
              <a:rPr lang="ko-KR" altLang="en-US" b="1">
                <a:latin typeface="+mn-ea"/>
              </a:rPr>
              <a:t>가지 질문</a:t>
            </a:r>
            <a:endParaRPr lang="en-US" altLang="ko-KR" sz="1800" b="1" kern="1200">
              <a:solidFill>
                <a:schemeClr val="tx1"/>
              </a:solidFill>
              <a:effectLst/>
              <a:latin typeface="+mn-ea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b="1">
              <a:latin typeface="+mn-ea"/>
            </a:endParaRP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b="1">
                <a:latin typeface="+mn-ea"/>
              </a:rPr>
              <a:t>Q2. </a:t>
            </a:r>
            <a:r>
              <a:rPr lang="ko-KR" altLang="en-US" b="1">
                <a:latin typeface="+mn-ea"/>
              </a:rPr>
              <a:t>지금 우리 학교는 안전한가요</a:t>
            </a:r>
            <a:r>
              <a:rPr lang="en-US" altLang="ko-KR" b="1">
                <a:latin typeface="+mn-ea"/>
              </a:rPr>
              <a:t>?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79AEC9FB-DE72-3017-D775-0551C1B033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037" y="2350014"/>
            <a:ext cx="6853881" cy="4244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6345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/>
          <p:cNvGrpSpPr/>
          <p:nvPr/>
        </p:nvGrpSpPr>
        <p:grpSpPr>
          <a:xfrm>
            <a:off x="0" y="0"/>
            <a:ext cx="9144000" cy="836002"/>
            <a:chOff x="0" y="0"/>
            <a:chExt cx="9144000" cy="836002"/>
          </a:xfrm>
          <a:solidFill>
            <a:srgbClr val="F3771B"/>
          </a:solidFill>
        </p:grpSpPr>
        <p:sp>
          <p:nvSpPr>
            <p:cNvPr id="6" name="직사각형 5"/>
            <p:cNvSpPr/>
            <p:nvPr/>
          </p:nvSpPr>
          <p:spPr>
            <a:xfrm>
              <a:off x="0" y="0"/>
              <a:ext cx="9144000" cy="683172"/>
            </a:xfrm>
            <a:prstGeom prst="rect">
              <a:avLst/>
            </a:prstGeom>
            <a:grpFill/>
            <a:ln>
              <a:solidFill>
                <a:srgbClr val="EF821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오각형 6"/>
            <p:cNvSpPr/>
            <p:nvPr/>
          </p:nvSpPr>
          <p:spPr>
            <a:xfrm rot="5400000">
              <a:off x="577906" y="426977"/>
              <a:ext cx="373548" cy="444501"/>
            </a:xfrm>
            <a:prstGeom prst="homePlat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137140" y="70863"/>
            <a:ext cx="88749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b="1" spc="-300" dirty="0">
                <a:ln>
                  <a:solidFill>
                    <a:prstClr val="white">
                      <a:lumMod val="75000"/>
                      <a:alpha val="0"/>
                    </a:prstClr>
                  </a:solidFill>
                </a:ln>
                <a:solidFill>
                  <a:schemeClr val="bg1"/>
                </a:solidFill>
                <a:latin typeface="맑은 고딕"/>
                <a:ea typeface="맑은 고딕"/>
                <a:cs typeface="Arial" pitchFamily="34" charset="0"/>
              </a:rPr>
              <a:t> </a:t>
            </a:r>
            <a:r>
              <a:rPr lang="ko-KR" altLang="en-US" sz="3200" b="1" spc="-300" dirty="0">
                <a:ln>
                  <a:solidFill>
                    <a:prstClr val="white">
                      <a:lumMod val="75000"/>
                      <a:alpha val="0"/>
                    </a:prstClr>
                  </a:solidFill>
                </a:ln>
                <a:solidFill>
                  <a:schemeClr val="bg1"/>
                </a:solidFill>
                <a:latin typeface="맑은 고딕"/>
                <a:ea typeface="맑은 고딕"/>
                <a:cs typeface="Arial" pitchFamily="34" charset="0"/>
              </a:rPr>
              <a:t>제안하는 부모 교육 강의  내용</a:t>
            </a:r>
            <a:endParaRPr kumimoji="0" lang="ko-KR" altLang="en-US" sz="3000" b="1" dirty="0">
              <a:latin typeface="맑은 고딕"/>
              <a:ea typeface="맑은 고딕"/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AEF1CE6C-D29E-1FDF-50FB-47AA5B194DF1}"/>
              </a:ext>
            </a:extLst>
          </p:cNvPr>
          <p:cNvSpPr/>
          <p:nvPr/>
        </p:nvSpPr>
        <p:spPr>
          <a:xfrm>
            <a:off x="1117121" y="2383248"/>
            <a:ext cx="5865962" cy="14578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4007044-EF95-3C73-6619-F836FB747E1E}"/>
              </a:ext>
            </a:extLst>
          </p:cNvPr>
          <p:cNvSpPr txBox="1"/>
          <p:nvPr/>
        </p:nvSpPr>
        <p:spPr>
          <a:xfrm>
            <a:off x="313037" y="649227"/>
            <a:ext cx="7850660" cy="17007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sz="1800" b="1" kern="0" spc="-100">
              <a:solidFill>
                <a:srgbClr val="000000"/>
              </a:solidFill>
              <a:effectLst/>
              <a:latin typeface="+mn-ea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800" b="1" kern="0" spc="-100">
                <a:solidFill>
                  <a:srgbClr val="000000"/>
                </a:solidFill>
                <a:effectLst/>
                <a:latin typeface="+mn-ea"/>
                <a:ea typeface="+mn-ea"/>
                <a:cs typeface="+mn-cs"/>
              </a:rPr>
              <a:t>&lt;</a:t>
            </a:r>
            <a:r>
              <a:rPr lang="ko-KR" altLang="en-US" sz="1800" b="1" kern="0" spc="-100">
                <a:solidFill>
                  <a:srgbClr val="000000"/>
                </a:solidFill>
                <a:effectLst/>
                <a:latin typeface="+mn-ea"/>
                <a:ea typeface="+mn-ea"/>
                <a:cs typeface="+mn-cs"/>
              </a:rPr>
              <a:t>혐오시대</a:t>
            </a:r>
            <a:r>
              <a:rPr lang="en-US" altLang="ko-KR" sz="1800" b="1" kern="120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, </a:t>
            </a:r>
            <a:r>
              <a:rPr lang="ko-KR" altLang="en-US" sz="1800" b="1" kern="120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연대하여 바꾸는 우리 자녀 교육현장</a:t>
            </a:r>
            <a:r>
              <a:rPr lang="en-US" altLang="ko-KR" sz="1800" b="1" kern="120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&gt;</a:t>
            </a:r>
            <a:r>
              <a:rPr lang="ko-KR" altLang="en-US" sz="1800" b="1" kern="120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관련</a:t>
            </a:r>
            <a:r>
              <a:rPr lang="en-US" altLang="ko-KR" sz="1800" b="1" kern="120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 </a:t>
            </a:r>
            <a:r>
              <a:rPr lang="en-US" altLang="ko-KR" b="1">
                <a:latin typeface="+mn-ea"/>
              </a:rPr>
              <a:t>3</a:t>
            </a:r>
            <a:r>
              <a:rPr lang="ko-KR" altLang="en-US" b="1">
                <a:latin typeface="+mn-ea"/>
              </a:rPr>
              <a:t>가지 질문</a:t>
            </a:r>
            <a:endParaRPr lang="en-US" altLang="ko-KR" sz="1800" b="1" kern="1200">
              <a:solidFill>
                <a:schemeClr val="tx1"/>
              </a:solidFill>
              <a:effectLst/>
              <a:latin typeface="+mn-ea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sz="1800" b="1" kern="1200">
              <a:solidFill>
                <a:schemeClr val="tx1"/>
              </a:solidFill>
              <a:effectLst/>
              <a:latin typeface="+mn-ea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b="1">
                <a:latin typeface="+mn-ea"/>
              </a:rPr>
              <a:t>Q2. </a:t>
            </a:r>
            <a:r>
              <a:rPr lang="ko-KR" altLang="en-US" b="1">
                <a:latin typeface="+mn-ea"/>
              </a:rPr>
              <a:t>지금 우리 학교는 안전한가요</a:t>
            </a:r>
            <a:r>
              <a:rPr lang="en-US" altLang="ko-KR" b="1">
                <a:latin typeface="+mn-ea"/>
              </a:rPr>
              <a:t>?</a:t>
            </a:r>
          </a:p>
        </p:txBody>
      </p:sp>
      <p:pic>
        <p:nvPicPr>
          <p:cNvPr id="2" name="_x240766592">
            <a:extLst>
              <a:ext uri="{FF2B5EF4-FFF2-40B4-BE49-F238E27FC236}">
                <a16:creationId xmlns:a16="http://schemas.microsoft.com/office/drawing/2014/main" id="{09FB6D22-B13A-1BC4-E229-FBFC86E1F6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934" y="2536788"/>
            <a:ext cx="8090621" cy="4327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47718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/>
          <p:cNvGrpSpPr/>
          <p:nvPr/>
        </p:nvGrpSpPr>
        <p:grpSpPr>
          <a:xfrm>
            <a:off x="0" y="0"/>
            <a:ext cx="9144000" cy="836002"/>
            <a:chOff x="0" y="0"/>
            <a:chExt cx="9144000" cy="836002"/>
          </a:xfrm>
          <a:solidFill>
            <a:srgbClr val="F3771B"/>
          </a:solidFill>
        </p:grpSpPr>
        <p:sp>
          <p:nvSpPr>
            <p:cNvPr id="6" name="직사각형 5"/>
            <p:cNvSpPr/>
            <p:nvPr/>
          </p:nvSpPr>
          <p:spPr>
            <a:xfrm>
              <a:off x="0" y="0"/>
              <a:ext cx="9144000" cy="683172"/>
            </a:xfrm>
            <a:prstGeom prst="rect">
              <a:avLst/>
            </a:prstGeom>
            <a:grpFill/>
            <a:ln>
              <a:solidFill>
                <a:srgbClr val="EF821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오각형 6"/>
            <p:cNvSpPr/>
            <p:nvPr/>
          </p:nvSpPr>
          <p:spPr>
            <a:xfrm rot="5400000">
              <a:off x="577906" y="426977"/>
              <a:ext cx="373548" cy="444501"/>
            </a:xfrm>
            <a:prstGeom prst="homePlat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137140" y="70863"/>
            <a:ext cx="88749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b="1" spc="-300" dirty="0">
                <a:ln>
                  <a:solidFill>
                    <a:prstClr val="white">
                      <a:lumMod val="75000"/>
                      <a:alpha val="0"/>
                    </a:prstClr>
                  </a:solidFill>
                </a:ln>
                <a:solidFill>
                  <a:schemeClr val="bg1"/>
                </a:solidFill>
                <a:latin typeface="맑은 고딕"/>
                <a:ea typeface="맑은 고딕"/>
                <a:cs typeface="Arial" pitchFamily="34" charset="0"/>
              </a:rPr>
              <a:t> </a:t>
            </a:r>
            <a:r>
              <a:rPr lang="ko-KR" altLang="en-US" sz="3200" b="1" spc="-300" dirty="0">
                <a:ln>
                  <a:solidFill>
                    <a:prstClr val="white">
                      <a:lumMod val="75000"/>
                      <a:alpha val="0"/>
                    </a:prstClr>
                  </a:solidFill>
                </a:ln>
                <a:solidFill>
                  <a:schemeClr val="bg1"/>
                </a:solidFill>
                <a:latin typeface="맑은 고딕"/>
                <a:ea typeface="맑은 고딕"/>
                <a:cs typeface="Arial" pitchFamily="34" charset="0"/>
              </a:rPr>
              <a:t>제안하는 부모 교육 강의  내용</a:t>
            </a:r>
            <a:endParaRPr kumimoji="0" lang="ko-KR" altLang="en-US" sz="3000" b="1" dirty="0">
              <a:latin typeface="맑은 고딕"/>
              <a:ea typeface="맑은 고딕"/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AEF1CE6C-D29E-1FDF-50FB-47AA5B194DF1}"/>
              </a:ext>
            </a:extLst>
          </p:cNvPr>
          <p:cNvSpPr/>
          <p:nvPr/>
        </p:nvSpPr>
        <p:spPr>
          <a:xfrm>
            <a:off x="1117121" y="2383248"/>
            <a:ext cx="5865962" cy="14578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4007044-EF95-3C73-6619-F836FB747E1E}"/>
              </a:ext>
            </a:extLst>
          </p:cNvPr>
          <p:cNvSpPr txBox="1"/>
          <p:nvPr/>
        </p:nvSpPr>
        <p:spPr>
          <a:xfrm>
            <a:off x="313036" y="514894"/>
            <a:ext cx="8699089" cy="21162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sz="1800" b="1" kern="0" spc="-100">
              <a:solidFill>
                <a:srgbClr val="000000"/>
              </a:solidFill>
              <a:effectLst/>
              <a:latin typeface="+mn-ea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800" b="1" kern="0" spc="-100">
                <a:solidFill>
                  <a:srgbClr val="000000"/>
                </a:solidFill>
                <a:effectLst/>
                <a:latin typeface="+mn-ea"/>
                <a:ea typeface="+mn-ea"/>
                <a:cs typeface="+mn-cs"/>
              </a:rPr>
              <a:t>&lt;</a:t>
            </a:r>
            <a:r>
              <a:rPr lang="ko-KR" altLang="en-US" sz="1800" b="1" kern="0" spc="-100">
                <a:solidFill>
                  <a:srgbClr val="000000"/>
                </a:solidFill>
                <a:effectLst/>
                <a:latin typeface="+mn-ea"/>
                <a:ea typeface="+mn-ea"/>
                <a:cs typeface="+mn-cs"/>
              </a:rPr>
              <a:t>혐오시대</a:t>
            </a:r>
            <a:r>
              <a:rPr lang="en-US" altLang="ko-KR" sz="1800" b="1" kern="120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, </a:t>
            </a:r>
            <a:r>
              <a:rPr lang="ko-KR" altLang="en-US" sz="1800" b="1" kern="120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연대하여 바꾸는 우리 자녀 교육현장</a:t>
            </a:r>
            <a:r>
              <a:rPr lang="en-US" altLang="ko-KR" sz="1800" b="1" kern="120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&gt;</a:t>
            </a:r>
            <a:r>
              <a:rPr lang="ko-KR" altLang="en-US" sz="1800" b="1" kern="120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관련</a:t>
            </a:r>
            <a:r>
              <a:rPr lang="en-US" altLang="ko-KR" sz="1800" b="1" kern="120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 </a:t>
            </a:r>
            <a:r>
              <a:rPr lang="en-US" altLang="ko-KR" b="1">
                <a:latin typeface="+mn-ea"/>
              </a:rPr>
              <a:t>3</a:t>
            </a:r>
            <a:r>
              <a:rPr lang="ko-KR" altLang="en-US" b="1">
                <a:latin typeface="+mn-ea"/>
              </a:rPr>
              <a:t>가지 질문</a:t>
            </a:r>
            <a:endParaRPr lang="en-US" altLang="ko-KR" sz="1800" b="1" kern="1200">
              <a:solidFill>
                <a:schemeClr val="tx1"/>
              </a:solidFill>
              <a:effectLst/>
              <a:latin typeface="+mn-ea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b="1">
                <a:latin typeface="+mn-ea"/>
              </a:rPr>
              <a:t>  </a:t>
            </a:r>
          </a:p>
          <a:p>
            <a:pPr marL="0" marR="0" lvl="0" indent="0" defTabSz="914400" rtl="0" eaLnBrk="1" fontAlgn="base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b="1">
                <a:latin typeface="+mn-ea"/>
              </a:rPr>
              <a:t>  Q3. </a:t>
            </a:r>
            <a:r>
              <a:rPr lang="ko-KR" altLang="en-US" b="1">
                <a:latin typeface="+mn-ea"/>
              </a:rPr>
              <a:t>우리의 안전은 어떻게 만들 수 있을까요</a:t>
            </a:r>
            <a:r>
              <a:rPr lang="en-US" altLang="ko-KR" b="1">
                <a:latin typeface="+mn-ea"/>
              </a:rPr>
              <a:t>? </a:t>
            </a:r>
          </a:p>
          <a:p>
            <a:pPr marL="0" marR="0" lvl="0" indent="0" defTabSz="914400" rtl="0" eaLnBrk="1" fontAlgn="base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b="1">
                <a:latin typeface="+mn-ea"/>
              </a:rPr>
              <a:t> </a:t>
            </a:r>
            <a:r>
              <a:rPr lang="en-US" altLang="ko-KR" b="1">
                <a:latin typeface="+mn-ea"/>
              </a:rPr>
              <a:t> </a:t>
            </a:r>
          </a:p>
        </p:txBody>
      </p:sp>
      <p:pic>
        <p:nvPicPr>
          <p:cNvPr id="5" name="Picture 2" descr="http://ojsfile.ohmynews.com/STD_IMG_FILE/2008/0613/IE000925320_STD.jpg">
            <a:extLst>
              <a:ext uri="{FF2B5EF4-FFF2-40B4-BE49-F238E27FC236}">
                <a16:creationId xmlns:a16="http://schemas.microsoft.com/office/drawing/2014/main" id="{73D24109-A6F5-1A25-9383-59EA245982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57" y="2418492"/>
            <a:ext cx="7415322" cy="382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204239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/>
          <p:cNvGrpSpPr/>
          <p:nvPr/>
        </p:nvGrpSpPr>
        <p:grpSpPr>
          <a:xfrm>
            <a:off x="0" y="0"/>
            <a:ext cx="9144000" cy="836002"/>
            <a:chOff x="0" y="0"/>
            <a:chExt cx="9144000" cy="836002"/>
          </a:xfrm>
          <a:solidFill>
            <a:srgbClr val="F3771B"/>
          </a:solidFill>
        </p:grpSpPr>
        <p:sp>
          <p:nvSpPr>
            <p:cNvPr id="6" name="직사각형 5"/>
            <p:cNvSpPr/>
            <p:nvPr/>
          </p:nvSpPr>
          <p:spPr>
            <a:xfrm>
              <a:off x="0" y="0"/>
              <a:ext cx="9144000" cy="683172"/>
            </a:xfrm>
            <a:prstGeom prst="rect">
              <a:avLst/>
            </a:prstGeom>
            <a:grpFill/>
            <a:ln>
              <a:solidFill>
                <a:srgbClr val="EF821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오각형 6"/>
            <p:cNvSpPr/>
            <p:nvPr/>
          </p:nvSpPr>
          <p:spPr>
            <a:xfrm rot="5400000">
              <a:off x="577906" y="426977"/>
              <a:ext cx="373548" cy="444501"/>
            </a:xfrm>
            <a:prstGeom prst="homePlat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111261" y="70863"/>
            <a:ext cx="88749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b="1" spc="-300" dirty="0">
                <a:ln>
                  <a:solidFill>
                    <a:prstClr val="white">
                      <a:lumMod val="75000"/>
                      <a:alpha val="0"/>
                    </a:prstClr>
                  </a:solidFill>
                </a:ln>
                <a:solidFill>
                  <a:schemeClr val="bg1"/>
                </a:solidFill>
                <a:latin typeface="맑은 고딕"/>
                <a:ea typeface="맑은 고딕"/>
                <a:cs typeface="Arial" pitchFamily="34" charset="0"/>
              </a:rPr>
              <a:t>부모교육 </a:t>
            </a:r>
            <a:r>
              <a:rPr lang="ko-KR" altLang="en-US" sz="3200" b="1" spc="-300">
                <a:ln>
                  <a:solidFill>
                    <a:prstClr val="white">
                      <a:lumMod val="75000"/>
                      <a:alpha val="0"/>
                    </a:prstClr>
                  </a:solidFill>
                </a:ln>
                <a:solidFill>
                  <a:schemeClr val="bg1"/>
                </a:solidFill>
                <a:latin typeface="맑은 고딕"/>
                <a:ea typeface="맑은 고딕"/>
                <a:cs typeface="Arial" pitchFamily="34" charset="0"/>
              </a:rPr>
              <a:t>프로그램 만족도</a:t>
            </a:r>
            <a:r>
              <a:rPr lang="en-US" altLang="ko-KR" sz="3200" b="1" spc="-300">
                <a:ln>
                  <a:solidFill>
                    <a:prstClr val="white">
                      <a:lumMod val="75000"/>
                      <a:alpha val="0"/>
                    </a:prstClr>
                  </a:solidFill>
                </a:ln>
                <a:solidFill>
                  <a:schemeClr val="bg1"/>
                </a:solidFill>
                <a:latin typeface="맑은 고딕"/>
                <a:ea typeface="맑은 고딕"/>
                <a:cs typeface="Arial" pitchFamily="34" charset="0"/>
              </a:rPr>
              <a:t>: </a:t>
            </a:r>
            <a:r>
              <a:rPr lang="ko-KR" altLang="en-US" sz="3200" b="1" spc="-300" dirty="0">
                <a:ln>
                  <a:solidFill>
                    <a:prstClr val="white">
                      <a:lumMod val="75000"/>
                      <a:alpha val="0"/>
                    </a:prstClr>
                  </a:solidFill>
                </a:ln>
                <a:solidFill>
                  <a:schemeClr val="bg1"/>
                </a:solidFill>
                <a:latin typeface="맑은 고딕"/>
                <a:ea typeface="맑은 고딕"/>
                <a:cs typeface="Arial" pitchFamily="34" charset="0"/>
              </a:rPr>
              <a:t>학부모 및 시민</a:t>
            </a:r>
            <a:endParaRPr kumimoji="0" lang="ko-KR" altLang="en-US" sz="3000" b="1" dirty="0">
              <a:latin typeface="맑은 고딕"/>
              <a:ea typeface="맑은 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863A5317-30F6-D574-BB7E-3B98F52A419F}"/>
              </a:ext>
            </a:extLst>
          </p:cNvPr>
          <p:cNvSpPr/>
          <p:nvPr/>
        </p:nvSpPr>
        <p:spPr>
          <a:xfrm>
            <a:off x="845389" y="1699404"/>
            <a:ext cx="6409426" cy="33125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0F07C2DA-3C01-1548-4A31-F5DD98970D10}"/>
              </a:ext>
            </a:extLst>
          </p:cNvPr>
          <p:cNvSpPr/>
          <p:nvPr/>
        </p:nvSpPr>
        <p:spPr>
          <a:xfrm>
            <a:off x="297880" y="931491"/>
            <a:ext cx="8461559" cy="5624583"/>
          </a:xfrm>
          <a:prstGeom prst="rect">
            <a:avLst/>
          </a:prstGeom>
          <a:noFill/>
          <a:ln w="9525">
            <a:solidFill>
              <a:srgbClr val="54B03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F7DBADB0-2945-0060-766C-AF4B3D118A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0624" y="1699404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8" name="그림 17">
            <a:extLst>
              <a:ext uri="{FF2B5EF4-FFF2-40B4-BE49-F238E27FC236}">
                <a16:creationId xmlns:a16="http://schemas.microsoft.com/office/drawing/2014/main" id="{0B79D56B-45B0-1760-3C17-37874243B7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6931" y="2997811"/>
            <a:ext cx="7030780" cy="1952465"/>
          </a:xfrm>
          <a:prstGeom prst="rect">
            <a:avLst/>
          </a:prstGeom>
        </p:spPr>
      </p:pic>
      <p:pic>
        <p:nvPicPr>
          <p:cNvPr id="20" name="그림 19">
            <a:extLst>
              <a:ext uri="{FF2B5EF4-FFF2-40B4-BE49-F238E27FC236}">
                <a16:creationId xmlns:a16="http://schemas.microsoft.com/office/drawing/2014/main" id="{8E0CD31A-4C59-1C12-607E-B6C5B5386B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9354" y="1394786"/>
            <a:ext cx="6720696" cy="1441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01087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/>
          <p:cNvGrpSpPr/>
          <p:nvPr/>
        </p:nvGrpSpPr>
        <p:grpSpPr>
          <a:xfrm>
            <a:off x="0" y="0"/>
            <a:ext cx="9144000" cy="836002"/>
            <a:chOff x="0" y="0"/>
            <a:chExt cx="9144000" cy="836002"/>
          </a:xfrm>
          <a:solidFill>
            <a:srgbClr val="F3771B"/>
          </a:solidFill>
        </p:grpSpPr>
        <p:sp>
          <p:nvSpPr>
            <p:cNvPr id="6" name="직사각형 5"/>
            <p:cNvSpPr/>
            <p:nvPr/>
          </p:nvSpPr>
          <p:spPr>
            <a:xfrm>
              <a:off x="0" y="0"/>
              <a:ext cx="9144000" cy="683172"/>
            </a:xfrm>
            <a:prstGeom prst="rect">
              <a:avLst/>
            </a:prstGeom>
            <a:grpFill/>
            <a:ln>
              <a:solidFill>
                <a:srgbClr val="EF821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오각형 6"/>
            <p:cNvSpPr/>
            <p:nvPr/>
          </p:nvSpPr>
          <p:spPr>
            <a:xfrm rot="5400000">
              <a:off x="577906" y="426977"/>
              <a:ext cx="373548" cy="444501"/>
            </a:xfrm>
            <a:prstGeom prst="homePlat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111261" y="70863"/>
            <a:ext cx="88749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b="1" spc="-300" dirty="0">
                <a:ln>
                  <a:solidFill>
                    <a:prstClr val="white">
                      <a:lumMod val="75000"/>
                      <a:alpha val="0"/>
                    </a:prstClr>
                  </a:solidFill>
                </a:ln>
                <a:solidFill>
                  <a:schemeClr val="bg1"/>
                </a:solidFill>
                <a:latin typeface="맑은 고딕"/>
                <a:ea typeface="맑은 고딕"/>
                <a:cs typeface="Arial" pitchFamily="34" charset="0"/>
              </a:rPr>
              <a:t>부모교육 </a:t>
            </a:r>
            <a:r>
              <a:rPr lang="ko-KR" altLang="en-US" sz="3200" b="1" spc="-300">
                <a:ln>
                  <a:solidFill>
                    <a:prstClr val="white">
                      <a:lumMod val="75000"/>
                      <a:alpha val="0"/>
                    </a:prstClr>
                  </a:solidFill>
                </a:ln>
                <a:solidFill>
                  <a:schemeClr val="bg1"/>
                </a:solidFill>
                <a:latin typeface="맑은 고딕"/>
                <a:ea typeface="맑은 고딕"/>
                <a:cs typeface="Arial" pitchFamily="34" charset="0"/>
              </a:rPr>
              <a:t>프로그램 만족도</a:t>
            </a:r>
            <a:r>
              <a:rPr lang="en-US" altLang="ko-KR" sz="3200" b="1" spc="-300">
                <a:ln>
                  <a:solidFill>
                    <a:prstClr val="white">
                      <a:lumMod val="75000"/>
                      <a:alpha val="0"/>
                    </a:prstClr>
                  </a:solidFill>
                </a:ln>
                <a:solidFill>
                  <a:schemeClr val="bg1"/>
                </a:solidFill>
                <a:latin typeface="맑은 고딕"/>
                <a:ea typeface="맑은 고딕"/>
                <a:cs typeface="Arial" pitchFamily="34" charset="0"/>
              </a:rPr>
              <a:t>: </a:t>
            </a:r>
            <a:r>
              <a:rPr lang="ko-KR" altLang="en-US" sz="3200" b="1" spc="-300" dirty="0">
                <a:ln>
                  <a:solidFill>
                    <a:prstClr val="white">
                      <a:lumMod val="75000"/>
                      <a:alpha val="0"/>
                    </a:prstClr>
                  </a:solidFill>
                </a:ln>
                <a:solidFill>
                  <a:schemeClr val="bg1"/>
                </a:solidFill>
                <a:latin typeface="맑은 고딕"/>
                <a:ea typeface="맑은 고딕"/>
                <a:cs typeface="Arial" pitchFamily="34" charset="0"/>
              </a:rPr>
              <a:t>학부모 및 시민</a:t>
            </a:r>
            <a:endParaRPr kumimoji="0" lang="ko-KR" altLang="en-US" sz="3000" b="1" dirty="0">
              <a:latin typeface="맑은 고딕"/>
              <a:ea typeface="맑은 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863A5317-30F6-D574-BB7E-3B98F52A419F}"/>
              </a:ext>
            </a:extLst>
          </p:cNvPr>
          <p:cNvSpPr/>
          <p:nvPr/>
        </p:nvSpPr>
        <p:spPr>
          <a:xfrm>
            <a:off x="845389" y="1699404"/>
            <a:ext cx="6409426" cy="33125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0F07C2DA-3C01-1548-4A31-F5DD98970D10}"/>
              </a:ext>
            </a:extLst>
          </p:cNvPr>
          <p:cNvSpPr/>
          <p:nvPr/>
        </p:nvSpPr>
        <p:spPr>
          <a:xfrm>
            <a:off x="297880" y="931491"/>
            <a:ext cx="8461559" cy="5624583"/>
          </a:xfrm>
          <a:prstGeom prst="rect">
            <a:avLst/>
          </a:prstGeom>
          <a:noFill/>
          <a:ln w="9525">
            <a:solidFill>
              <a:srgbClr val="54B03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0F8DAA2-E52E-D6F3-D1F8-0B30D2C2D79E}"/>
              </a:ext>
            </a:extLst>
          </p:cNvPr>
          <p:cNvSpPr txBox="1"/>
          <p:nvPr/>
        </p:nvSpPr>
        <p:spPr>
          <a:xfrm>
            <a:off x="616379" y="1047228"/>
            <a:ext cx="756146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1600" b="1" kern="0" spc="-40" dirty="0" err="1">
                <a:solidFill>
                  <a:srgbClr val="000000"/>
                </a:solidFill>
                <a:latin typeface="+mj-ea"/>
                <a:ea typeface="+mj-ea"/>
              </a:rPr>
              <a:t>사교육걱정없는세상의</a:t>
            </a:r>
            <a:r>
              <a:rPr lang="ko-KR" altLang="en-US" sz="1600" b="1" kern="0" spc="-40" dirty="0">
                <a:solidFill>
                  <a:srgbClr val="000000"/>
                </a:solidFill>
                <a:latin typeface="+mj-ea"/>
                <a:ea typeface="+mj-ea"/>
              </a:rPr>
              <a:t> 대표적 강의는 매년 하반기에 진행되는 등대지기학교 입니다</a:t>
            </a:r>
            <a:r>
              <a:rPr lang="en-US" altLang="ko-KR" sz="1600" b="1" kern="0" spc="-40" dirty="0">
                <a:solidFill>
                  <a:srgbClr val="000000"/>
                </a:solidFill>
                <a:latin typeface="+mj-ea"/>
                <a:ea typeface="+mj-ea"/>
              </a:rPr>
              <a:t>. </a:t>
            </a:r>
            <a:r>
              <a:rPr lang="ko-KR" altLang="en-US" sz="1600" b="1" kern="0" spc="-40" dirty="0">
                <a:solidFill>
                  <a:srgbClr val="000000"/>
                </a:solidFill>
                <a:latin typeface="+mj-ea"/>
                <a:ea typeface="+mj-ea"/>
              </a:rPr>
              <a:t> </a:t>
            </a:r>
            <a:r>
              <a:rPr lang="en-US" altLang="ko-KR" sz="1600" b="1" kern="0" spc="-40" dirty="0">
                <a:solidFill>
                  <a:srgbClr val="000000"/>
                </a:solidFill>
                <a:latin typeface="+mj-ea"/>
                <a:ea typeface="+mj-ea"/>
              </a:rPr>
              <a:t>2022</a:t>
            </a:r>
            <a:r>
              <a:rPr lang="ko-KR" altLang="en-US" sz="1600" b="1" kern="0" spc="-40" dirty="0">
                <a:solidFill>
                  <a:srgbClr val="000000"/>
                </a:solidFill>
                <a:latin typeface="+mj-ea"/>
                <a:ea typeface="+mj-ea"/>
              </a:rPr>
              <a:t>년 </a:t>
            </a:r>
            <a:r>
              <a:rPr lang="en-US" altLang="ko-KR" sz="1600" b="1" kern="0" spc="-40" dirty="0">
                <a:solidFill>
                  <a:srgbClr val="000000"/>
                </a:solidFill>
                <a:latin typeface="+mj-ea"/>
                <a:ea typeface="+mj-ea"/>
              </a:rPr>
              <a:t>17</a:t>
            </a:r>
            <a:r>
              <a:rPr lang="ko-KR" altLang="en-US" sz="1600" b="1" kern="0" spc="-40" dirty="0">
                <a:solidFill>
                  <a:srgbClr val="000000"/>
                </a:solidFill>
                <a:latin typeface="+mj-ea"/>
                <a:ea typeface="+mj-ea"/>
              </a:rPr>
              <a:t>기 등대지기학교는 </a:t>
            </a:r>
            <a:r>
              <a:rPr lang="en-US" altLang="ko-KR" sz="1600" b="1" kern="0" spc="-40" dirty="0">
                <a:solidFill>
                  <a:srgbClr val="000000"/>
                </a:solidFill>
                <a:latin typeface="+mj-ea"/>
                <a:ea typeface="+mj-ea"/>
              </a:rPr>
              <a:t>‘</a:t>
            </a:r>
            <a:r>
              <a:rPr lang="ko-KR" altLang="en-US" sz="1600" b="1" kern="0" spc="-40" dirty="0">
                <a:solidFill>
                  <a:srgbClr val="000000"/>
                </a:solidFill>
                <a:latin typeface="+mj-ea"/>
                <a:ea typeface="+mj-ea"/>
              </a:rPr>
              <a:t>아이는 자기만의 시간표가 있다</a:t>
            </a:r>
            <a:r>
              <a:rPr lang="en-US" altLang="ko-KR" sz="1600" b="1" kern="0" spc="-40" dirty="0">
                <a:solidFill>
                  <a:srgbClr val="000000"/>
                </a:solidFill>
                <a:latin typeface="+mj-ea"/>
                <a:ea typeface="+mj-ea"/>
              </a:rPr>
              <a:t>＇</a:t>
            </a:r>
            <a:r>
              <a:rPr lang="ko-KR" altLang="en-US" sz="1600" b="1" kern="0" spc="-40" dirty="0">
                <a:solidFill>
                  <a:srgbClr val="000000"/>
                </a:solidFill>
                <a:latin typeface="+mj-ea"/>
                <a:ea typeface="+mj-ea"/>
              </a:rPr>
              <a:t>로  </a:t>
            </a:r>
            <a:r>
              <a:rPr lang="en-US" altLang="ko-KR" sz="1600" b="1" kern="0" spc="-40" dirty="0">
                <a:solidFill>
                  <a:srgbClr val="000000"/>
                </a:solidFill>
                <a:latin typeface="+mj-ea"/>
                <a:ea typeface="+mj-ea"/>
              </a:rPr>
              <a:t>7</a:t>
            </a:r>
            <a:r>
              <a:rPr lang="ko-KR" altLang="en-US" sz="1600" b="1" kern="0" spc="-40" dirty="0">
                <a:solidFill>
                  <a:srgbClr val="000000"/>
                </a:solidFill>
                <a:latin typeface="+mj-ea"/>
                <a:ea typeface="+mj-ea"/>
              </a:rPr>
              <a:t>강으로 구성되었습니다</a:t>
            </a:r>
            <a:r>
              <a:rPr lang="en-US" altLang="ko-KR" sz="1600" b="1" kern="0" spc="-40" dirty="0">
                <a:solidFill>
                  <a:srgbClr val="000000"/>
                </a:solidFill>
                <a:latin typeface="+mj-ea"/>
                <a:ea typeface="+mj-ea"/>
              </a:rPr>
              <a:t>. </a:t>
            </a:r>
            <a:r>
              <a:rPr lang="ko-KR" altLang="en-US" sz="1600" b="1" kern="0" spc="-40" dirty="0">
                <a:solidFill>
                  <a:srgbClr val="000000"/>
                </a:solidFill>
                <a:latin typeface="+mj-ea"/>
                <a:ea typeface="+mj-ea"/>
              </a:rPr>
              <a:t>이 프로그램에서도 </a:t>
            </a:r>
            <a:r>
              <a:rPr lang="en-US" altLang="ko-KR" sz="1600" b="1" kern="0" spc="-40" dirty="0">
                <a:solidFill>
                  <a:srgbClr val="000000"/>
                </a:solidFill>
                <a:latin typeface="+mj-ea"/>
                <a:ea typeface="+mj-ea"/>
              </a:rPr>
              <a:t>185</a:t>
            </a:r>
            <a:r>
              <a:rPr lang="ko-KR" altLang="en-US" sz="1600" b="1" kern="0" spc="-40" dirty="0">
                <a:solidFill>
                  <a:srgbClr val="000000"/>
                </a:solidFill>
                <a:latin typeface="+mj-ea"/>
                <a:ea typeface="+mj-ea"/>
              </a:rPr>
              <a:t>명이 신청해</a:t>
            </a:r>
            <a:r>
              <a:rPr lang="en-US" altLang="ko-KR" sz="1600" b="1" kern="0" spc="-40" dirty="0">
                <a:solidFill>
                  <a:srgbClr val="000000"/>
                </a:solidFill>
                <a:latin typeface="+mj-ea"/>
                <a:ea typeface="+mj-ea"/>
              </a:rPr>
              <a:t> </a:t>
            </a:r>
            <a:r>
              <a:rPr lang="ko-KR" altLang="en-US" sz="1600" b="1" kern="0" spc="-40" dirty="0">
                <a:solidFill>
                  <a:srgbClr val="000000"/>
                </a:solidFill>
                <a:latin typeface="+mj-ea"/>
                <a:ea typeface="+mj-ea"/>
              </a:rPr>
              <a:t>만족감을 표현했습니다</a:t>
            </a:r>
            <a:r>
              <a:rPr lang="en-US" altLang="ko-KR" sz="1600" b="1" kern="0" spc="-40" dirty="0">
                <a:solidFill>
                  <a:srgbClr val="000000"/>
                </a:solidFill>
                <a:latin typeface="+mj-ea"/>
                <a:ea typeface="+mj-ea"/>
              </a:rPr>
              <a:t>.</a:t>
            </a:r>
            <a:endParaRPr lang="ko-KR" altLang="en-US" sz="1600" kern="0" spc="-40" dirty="0">
              <a:solidFill>
                <a:srgbClr val="000000"/>
              </a:solidFill>
              <a:latin typeface="+mj-ea"/>
              <a:ea typeface="+mj-ea"/>
            </a:endParaRP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F7DBADB0-2945-0060-766C-AF4B3D118A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0624" y="1699404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CBEBA44-A090-179F-B0D0-B9512B1CDE2D}"/>
              </a:ext>
            </a:extLst>
          </p:cNvPr>
          <p:cNvSpPr txBox="1"/>
          <p:nvPr/>
        </p:nvSpPr>
        <p:spPr>
          <a:xfrm>
            <a:off x="918565" y="4565777"/>
            <a:ext cx="75503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/>
              <a:t>- </a:t>
            </a:r>
            <a:r>
              <a:rPr lang="ko-KR" altLang="en-US" sz="1200" kern="100" spc="0" dirty="0">
                <a:solidFill>
                  <a:srgbClr val="202124"/>
                </a:solidFill>
                <a:effectLst/>
                <a:latin typeface="+mn-ea"/>
              </a:rPr>
              <a:t>경쟁의 문제점이 사교육비용의 증가에만 맞추어졌던 그간의 시각에서 아이들 존재가 얼마나 </a:t>
            </a:r>
            <a:r>
              <a:rPr lang="ko-KR" altLang="en-US" sz="1200" kern="100" spc="0" dirty="0" err="1">
                <a:solidFill>
                  <a:srgbClr val="202124"/>
                </a:solidFill>
                <a:effectLst/>
                <a:latin typeface="+mn-ea"/>
              </a:rPr>
              <a:t>망가지는지로</a:t>
            </a:r>
            <a:r>
              <a:rPr lang="ko-KR" altLang="en-US" sz="1200" kern="100" spc="0" dirty="0">
                <a:solidFill>
                  <a:srgbClr val="202124"/>
                </a:solidFill>
                <a:effectLst/>
                <a:latin typeface="+mn-ea"/>
              </a:rPr>
              <a:t> 시야가 확대되는 강의였습니다</a:t>
            </a:r>
            <a:r>
              <a:rPr lang="en-US" altLang="ko-KR" sz="1200" kern="100" spc="0" dirty="0">
                <a:solidFill>
                  <a:srgbClr val="202124"/>
                </a:solidFill>
                <a:effectLst/>
                <a:latin typeface="+mn-ea"/>
              </a:rPr>
              <a:t>.</a:t>
            </a:r>
            <a:endParaRPr lang="ko-KR" altLang="en-US" sz="1200" kern="0" spc="0" dirty="0">
              <a:solidFill>
                <a:srgbClr val="000000"/>
              </a:solidFill>
              <a:effectLst/>
              <a:latin typeface="+mn-ea"/>
            </a:endParaRPr>
          </a:p>
          <a:p>
            <a:r>
              <a:rPr lang="en-US" altLang="ko-KR" sz="1200" b="0" i="0" dirty="0">
                <a:solidFill>
                  <a:srgbClr val="202124"/>
                </a:solidFill>
                <a:effectLst/>
                <a:latin typeface="Roboto" panose="02000000000000000000" pitchFamily="2" charset="0"/>
              </a:rPr>
              <a:t>- </a:t>
            </a:r>
            <a:r>
              <a:rPr lang="ko-KR" altLang="en-US" sz="1200" kern="100" spc="0" dirty="0">
                <a:solidFill>
                  <a:srgbClr val="202124"/>
                </a:solidFill>
                <a:effectLst/>
                <a:latin typeface="+mn-ea"/>
              </a:rPr>
              <a:t>강의 내용이 강의 목적에 부합하였고 강의 준비도 잘 되었고 열정이 넘치는 강의였습니다</a:t>
            </a:r>
            <a:r>
              <a:rPr lang="en-US" altLang="ko-KR" sz="1200" kern="100" spc="0" dirty="0">
                <a:solidFill>
                  <a:srgbClr val="202124"/>
                </a:solidFill>
                <a:effectLst/>
                <a:latin typeface="+mn-ea"/>
              </a:rPr>
              <a:t>.^^</a:t>
            </a:r>
            <a:endParaRPr lang="ko-KR" altLang="en-US" sz="1200" kern="0" spc="0" dirty="0">
              <a:solidFill>
                <a:srgbClr val="000000"/>
              </a:solidFill>
              <a:effectLst/>
              <a:latin typeface="+mn-ea"/>
            </a:endParaRPr>
          </a:p>
          <a:p>
            <a:r>
              <a:rPr lang="en-US" altLang="ko-KR" sz="1200" b="0" i="0" dirty="0">
                <a:solidFill>
                  <a:srgbClr val="202124"/>
                </a:solidFill>
                <a:effectLst/>
                <a:latin typeface="+mn-ea"/>
              </a:rPr>
              <a:t>- </a:t>
            </a:r>
            <a:r>
              <a:rPr lang="ko-KR" altLang="en-US" sz="1200" kern="100" spc="0" dirty="0">
                <a:solidFill>
                  <a:srgbClr val="202124"/>
                </a:solidFill>
                <a:effectLst/>
                <a:latin typeface="+mn-ea"/>
              </a:rPr>
              <a:t>한 쪽으로만 치우치지 않고 강좌들이 </a:t>
            </a:r>
            <a:r>
              <a:rPr lang="ko-KR" altLang="en-US" sz="1200" kern="100" spc="0" dirty="0" err="1">
                <a:solidFill>
                  <a:srgbClr val="202124"/>
                </a:solidFill>
                <a:effectLst/>
                <a:latin typeface="+mn-ea"/>
              </a:rPr>
              <a:t>어우러쳐</a:t>
            </a:r>
            <a:r>
              <a:rPr lang="ko-KR" altLang="en-US" sz="1200" kern="100" spc="0" dirty="0">
                <a:solidFill>
                  <a:srgbClr val="202124"/>
                </a:solidFill>
                <a:effectLst/>
                <a:latin typeface="+mn-ea"/>
              </a:rPr>
              <a:t> 균형을 잡았고</a:t>
            </a:r>
            <a:r>
              <a:rPr lang="en-US" altLang="ko-KR" sz="1200" kern="100" spc="0" dirty="0">
                <a:solidFill>
                  <a:srgbClr val="202124"/>
                </a:solidFill>
                <a:effectLst/>
                <a:latin typeface="+mn-ea"/>
              </a:rPr>
              <a:t>, </a:t>
            </a:r>
            <a:r>
              <a:rPr lang="ko-KR" altLang="en-US" sz="1200" kern="100" spc="0" dirty="0">
                <a:solidFill>
                  <a:srgbClr val="202124"/>
                </a:solidFill>
                <a:effectLst/>
                <a:latin typeface="+mn-ea"/>
              </a:rPr>
              <a:t>대표님 강의가 감동적이었습니다</a:t>
            </a:r>
            <a:r>
              <a:rPr lang="en-US" altLang="ko-KR" sz="1200" kern="100" spc="0" dirty="0">
                <a:solidFill>
                  <a:srgbClr val="202124"/>
                </a:solidFill>
                <a:effectLst/>
                <a:latin typeface="+mn-ea"/>
              </a:rPr>
              <a:t>.</a:t>
            </a:r>
            <a:endParaRPr lang="ko-KR" altLang="en-US" sz="1200" kern="0" spc="0" dirty="0">
              <a:solidFill>
                <a:srgbClr val="000000"/>
              </a:solidFill>
              <a:effectLst/>
              <a:latin typeface="+mn-ea"/>
            </a:endParaRPr>
          </a:p>
          <a:p>
            <a:pPr marR="0" lvl="0" algn="l" fontAlgn="base" latinLnBrk="0">
              <a:spcBef>
                <a:spcPts val="0"/>
              </a:spcBef>
              <a:spcAft>
                <a:spcPts val="0"/>
              </a:spcAft>
            </a:pPr>
            <a:r>
              <a:rPr lang="en-US" altLang="ko-KR" sz="1200" dirty="0">
                <a:solidFill>
                  <a:srgbClr val="202124"/>
                </a:solidFill>
                <a:latin typeface="+mn-ea"/>
              </a:rPr>
              <a:t>-</a:t>
            </a:r>
            <a:r>
              <a:rPr lang="en-US" altLang="ko-KR" sz="1200" b="0" i="0" dirty="0">
                <a:solidFill>
                  <a:srgbClr val="202124"/>
                </a:solidFill>
                <a:effectLst/>
                <a:latin typeface="+mn-ea"/>
              </a:rPr>
              <a:t> </a:t>
            </a:r>
            <a:r>
              <a:rPr lang="ko-KR" altLang="en-US" sz="1200" kern="100" spc="0" dirty="0">
                <a:solidFill>
                  <a:srgbClr val="202124"/>
                </a:solidFill>
                <a:effectLst/>
                <a:latin typeface="+mn-ea"/>
              </a:rPr>
              <a:t>강의를 통해 현재 교육경쟁의 문제점에 대한 생각을 </a:t>
            </a:r>
            <a:r>
              <a:rPr lang="ko-KR" altLang="en-US" sz="1200" kern="100" spc="0" dirty="0" err="1">
                <a:solidFill>
                  <a:srgbClr val="202124"/>
                </a:solidFill>
                <a:effectLst/>
                <a:latin typeface="+mn-ea"/>
              </a:rPr>
              <a:t>구체적으로할수</a:t>
            </a:r>
            <a:r>
              <a:rPr lang="ko-KR" altLang="en-US" sz="1200" kern="100" spc="0" dirty="0">
                <a:solidFill>
                  <a:srgbClr val="202124"/>
                </a:solidFill>
                <a:effectLst/>
                <a:latin typeface="+mn-ea"/>
              </a:rPr>
              <a:t> 있었다 현재와 다음세대 아이들을</a:t>
            </a:r>
            <a:br>
              <a:rPr lang="en-US" altLang="ko-KR" sz="1200" kern="100" spc="0" dirty="0">
                <a:solidFill>
                  <a:srgbClr val="202124"/>
                </a:solidFill>
                <a:effectLst/>
                <a:latin typeface="+mn-ea"/>
              </a:rPr>
            </a:br>
            <a:r>
              <a:rPr lang="ko-KR" altLang="en-US" sz="1200" kern="100" spc="0" dirty="0">
                <a:solidFill>
                  <a:srgbClr val="202124"/>
                </a:solidFill>
                <a:effectLst/>
                <a:latin typeface="+mn-ea"/>
              </a:rPr>
              <a:t>위해 변화의 방향을 사교육 </a:t>
            </a:r>
            <a:r>
              <a:rPr lang="ko-KR" altLang="en-US" sz="1200" kern="100" spc="0" dirty="0" err="1">
                <a:solidFill>
                  <a:srgbClr val="202124"/>
                </a:solidFill>
                <a:effectLst/>
                <a:latin typeface="+mn-ea"/>
              </a:rPr>
              <a:t>걱정없는</a:t>
            </a:r>
            <a:r>
              <a:rPr lang="ko-KR" altLang="en-US" sz="1200" kern="100" spc="0" dirty="0">
                <a:solidFill>
                  <a:srgbClr val="202124"/>
                </a:solidFill>
                <a:effectLst/>
                <a:latin typeface="+mn-ea"/>
              </a:rPr>
              <a:t> 세상과 함께 고민해 보고 싶은 마음이 들었다</a:t>
            </a:r>
            <a:endParaRPr lang="ko-KR" altLang="en-US" sz="1200" kern="0" spc="0" dirty="0">
              <a:solidFill>
                <a:srgbClr val="000000"/>
              </a:solidFill>
              <a:effectLst/>
              <a:latin typeface="+mn-ea"/>
            </a:endParaRPr>
          </a:p>
        </p:txBody>
      </p:sp>
      <p:grpSp>
        <p:nvGrpSpPr>
          <p:cNvPr id="10" name="그룹 9">
            <a:extLst>
              <a:ext uri="{FF2B5EF4-FFF2-40B4-BE49-F238E27FC236}">
                <a16:creationId xmlns:a16="http://schemas.microsoft.com/office/drawing/2014/main" id="{166553FE-E164-9271-12F0-6E4CA34A6744}"/>
              </a:ext>
            </a:extLst>
          </p:cNvPr>
          <p:cNvGrpSpPr/>
          <p:nvPr/>
        </p:nvGrpSpPr>
        <p:grpSpPr>
          <a:xfrm>
            <a:off x="1523601" y="1939944"/>
            <a:ext cx="4008888" cy="2465784"/>
            <a:chOff x="563112" y="2085335"/>
            <a:chExt cx="4008888" cy="2465784"/>
          </a:xfrm>
        </p:grpSpPr>
        <p:pic>
          <p:nvPicPr>
            <p:cNvPr id="15" name="그림 14">
              <a:extLst>
                <a:ext uri="{FF2B5EF4-FFF2-40B4-BE49-F238E27FC236}">
                  <a16:creationId xmlns:a16="http://schemas.microsoft.com/office/drawing/2014/main" id="{24CB8122-65FE-C4F6-D45D-E66DA4E10F0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63112" y="2085335"/>
              <a:ext cx="4008888" cy="2465784"/>
            </a:xfrm>
            <a:prstGeom prst="rect">
              <a:avLst/>
            </a:prstGeom>
          </p:spPr>
        </p:pic>
        <p:pic>
          <p:nvPicPr>
            <p:cNvPr id="8" name="그림 7">
              <a:extLst>
                <a:ext uri="{FF2B5EF4-FFF2-40B4-BE49-F238E27FC236}">
                  <a16:creationId xmlns:a16="http://schemas.microsoft.com/office/drawing/2014/main" id="{0AA1580C-67B1-C982-6D33-43172216B23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593438" y="2883417"/>
              <a:ext cx="2803671" cy="137080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810818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350656"/>
            <a:ext cx="7772400" cy="1344733"/>
          </a:xfrm>
        </p:spPr>
        <p:txBody>
          <a:bodyPr>
            <a:normAutofit/>
          </a:bodyPr>
          <a:lstStyle/>
          <a:p>
            <a:r>
              <a:rPr lang="ko-KR" altLang="en-US" sz="7500" b="1" spc="-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감사합니다</a:t>
            </a: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8886" y="4507344"/>
            <a:ext cx="1667435" cy="31984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A4E75A0-D859-4A6A-18AF-9D0DDA8BBB9F}"/>
              </a:ext>
            </a:extLst>
          </p:cNvPr>
          <p:cNvSpPr txBox="1"/>
          <p:nvPr/>
        </p:nvSpPr>
        <p:spPr>
          <a:xfrm>
            <a:off x="2264636" y="5206171"/>
            <a:ext cx="49223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/>
              <a:t>문의</a:t>
            </a:r>
            <a:r>
              <a:rPr lang="en-US" altLang="ko-KR" dirty="0"/>
              <a:t>) </a:t>
            </a:r>
            <a:r>
              <a:rPr lang="ko-KR" altLang="en-US" dirty="0"/>
              <a:t>요즘부모연구소  부모교육 담당 </a:t>
            </a:r>
            <a:r>
              <a:rPr lang="ko-KR" altLang="en-US" dirty="0" err="1"/>
              <a:t>최승연</a:t>
            </a:r>
            <a:r>
              <a:rPr lang="ko-KR" altLang="en-US" dirty="0"/>
              <a:t> </a:t>
            </a:r>
            <a:endParaRPr lang="en-US" altLang="ko-KR" dirty="0"/>
          </a:p>
          <a:p>
            <a:pPr algn="ctr"/>
            <a:r>
              <a:rPr lang="en-US" altLang="ko-KR" dirty="0"/>
              <a:t> </a:t>
            </a:r>
            <a:r>
              <a:rPr lang="en-US" altLang="ko-KR" dirty="0">
                <a:hlinkClick r:id="rId4"/>
              </a:rPr>
              <a:t>edu@noworry.kr</a:t>
            </a:r>
            <a:r>
              <a:rPr lang="en-US" altLang="ko-KR" dirty="0"/>
              <a:t>   02-797-4044 (</a:t>
            </a:r>
            <a:r>
              <a:rPr lang="ko-KR" altLang="en-US" dirty="0"/>
              <a:t>내선 </a:t>
            </a:r>
            <a:r>
              <a:rPr lang="en-US" altLang="ko-KR" dirty="0"/>
              <a:t>417)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6817725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15818</TotalTime>
  <Words>808</Words>
  <Application>Microsoft Office PowerPoint</Application>
  <PresentationFormat>화면 슬라이드 쇼(4:3)</PresentationFormat>
  <Paragraphs>130</Paragraphs>
  <Slides>13</Slides>
  <Notes>12</Notes>
  <HiddenSlides>0</HiddenSlides>
  <MMClips>1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13</vt:i4>
      </vt:variant>
    </vt:vector>
  </HeadingPairs>
  <TitlesOfParts>
    <vt:vector size="22" baseType="lpstr">
      <vt:lpstr>맑은 고딕</vt:lpstr>
      <vt:lpstr>함초롬바탕</vt:lpstr>
      <vt:lpstr>휴먼명조</vt:lpstr>
      <vt:lpstr>Arial</vt:lpstr>
      <vt:lpstr>Calibri</vt:lpstr>
      <vt:lpstr>Calibri Light</vt:lpstr>
      <vt:lpstr>montserrat</vt:lpstr>
      <vt:lpstr>Roboto</vt:lpstr>
      <vt:lpstr>Office 테마</vt:lpstr>
      <vt:lpstr>   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감사합니다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Microsoft Office 사용자</dc:creator>
  <cp:lastModifiedBy>사교육걱정없는세상</cp:lastModifiedBy>
  <cp:revision>815</cp:revision>
  <cp:lastPrinted>2023-04-21T05:38:56Z</cp:lastPrinted>
  <dcterms:created xsi:type="dcterms:W3CDTF">2016-05-03T03:05:54Z</dcterms:created>
  <dcterms:modified xsi:type="dcterms:W3CDTF">2023-09-26T08:30:15Z</dcterms:modified>
</cp:coreProperties>
</file>