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14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85" r:id="rId3"/>
    <p:sldMasterId id="2147483697" r:id="rId4"/>
    <p:sldMasterId id="2147483722" r:id="rId5"/>
    <p:sldMasterId id="2147483734" r:id="rId6"/>
  </p:sldMasterIdLst>
  <p:notesMasterIdLst>
    <p:notesMasterId r:id="rId108"/>
  </p:notesMasterIdLst>
  <p:handoutMasterIdLst>
    <p:handoutMasterId r:id="rId109"/>
  </p:handoutMasterIdLst>
  <p:sldIdLst>
    <p:sldId id="733" r:id="rId7"/>
    <p:sldId id="734" r:id="rId8"/>
    <p:sldId id="735" r:id="rId9"/>
    <p:sldId id="750" r:id="rId10"/>
    <p:sldId id="751" r:id="rId11"/>
    <p:sldId id="752" r:id="rId12"/>
    <p:sldId id="269" r:id="rId13"/>
    <p:sldId id="430" r:id="rId14"/>
    <p:sldId id="603" r:id="rId15"/>
    <p:sldId id="604" r:id="rId16"/>
    <p:sldId id="792" r:id="rId17"/>
    <p:sldId id="793" r:id="rId18"/>
    <p:sldId id="270" r:id="rId19"/>
    <p:sldId id="699" r:id="rId20"/>
    <p:sldId id="723" r:id="rId21"/>
    <p:sldId id="705" r:id="rId22"/>
    <p:sldId id="706" r:id="rId23"/>
    <p:sldId id="707" r:id="rId24"/>
    <p:sldId id="708" r:id="rId25"/>
    <p:sldId id="709" r:id="rId26"/>
    <p:sldId id="724" r:id="rId27"/>
    <p:sldId id="476" r:id="rId28"/>
    <p:sldId id="498" r:id="rId29"/>
    <p:sldId id="700" r:id="rId30"/>
    <p:sldId id="701" r:id="rId31"/>
    <p:sldId id="279" r:id="rId32"/>
    <p:sldId id="725" r:id="rId33"/>
    <p:sldId id="494" r:id="rId34"/>
    <p:sldId id="608" r:id="rId35"/>
    <p:sldId id="609" r:id="rId36"/>
    <p:sldId id="689" r:id="rId37"/>
    <p:sldId id="729" r:id="rId38"/>
    <p:sldId id="730" r:id="rId39"/>
    <p:sldId id="788" r:id="rId40"/>
    <p:sldId id="753" r:id="rId41"/>
    <p:sldId id="754" r:id="rId42"/>
    <p:sldId id="755" r:id="rId43"/>
    <p:sldId id="756" r:id="rId44"/>
    <p:sldId id="757" r:id="rId45"/>
    <p:sldId id="758" r:id="rId46"/>
    <p:sldId id="759" r:id="rId47"/>
    <p:sldId id="760" r:id="rId48"/>
    <p:sldId id="764" r:id="rId49"/>
    <p:sldId id="765" r:id="rId50"/>
    <p:sldId id="766" r:id="rId51"/>
    <p:sldId id="767" r:id="rId52"/>
    <p:sldId id="768" r:id="rId53"/>
    <p:sldId id="769" r:id="rId54"/>
    <p:sldId id="770" r:id="rId55"/>
    <p:sldId id="771" r:id="rId56"/>
    <p:sldId id="772" r:id="rId57"/>
    <p:sldId id="773" r:id="rId58"/>
    <p:sldId id="774" r:id="rId59"/>
    <p:sldId id="775" r:id="rId60"/>
    <p:sldId id="776" r:id="rId61"/>
    <p:sldId id="777" r:id="rId62"/>
    <p:sldId id="778" r:id="rId63"/>
    <p:sldId id="779" r:id="rId64"/>
    <p:sldId id="780" r:id="rId65"/>
    <p:sldId id="781" r:id="rId66"/>
    <p:sldId id="782" r:id="rId67"/>
    <p:sldId id="783" r:id="rId68"/>
    <p:sldId id="784" r:id="rId69"/>
    <p:sldId id="785" r:id="rId70"/>
    <p:sldId id="786" r:id="rId71"/>
    <p:sldId id="787" r:id="rId72"/>
    <p:sldId id="304" r:id="rId73"/>
    <p:sldId id="789" r:id="rId74"/>
    <p:sldId id="790" r:id="rId75"/>
    <p:sldId id="791" r:id="rId76"/>
    <p:sldId id="710" r:id="rId77"/>
    <p:sldId id="711" r:id="rId78"/>
    <p:sldId id="726" r:id="rId79"/>
    <p:sldId id="727" r:id="rId80"/>
    <p:sldId id="728" r:id="rId81"/>
    <p:sldId id="698" r:id="rId82"/>
    <p:sldId id="731" r:id="rId83"/>
    <p:sldId id="712" r:id="rId84"/>
    <p:sldId id="713" r:id="rId85"/>
    <p:sldId id="714" r:id="rId86"/>
    <p:sldId id="732" r:id="rId87"/>
    <p:sldId id="807" r:id="rId88"/>
    <p:sldId id="717" r:id="rId89"/>
    <p:sldId id="799" r:id="rId90"/>
    <p:sldId id="800" r:id="rId91"/>
    <p:sldId id="685" r:id="rId92"/>
    <p:sldId id="690" r:id="rId93"/>
    <p:sldId id="801" r:id="rId94"/>
    <p:sldId id="803" r:id="rId95"/>
    <p:sldId id="806" r:id="rId96"/>
    <p:sldId id="737" r:id="rId97"/>
    <p:sldId id="794" r:id="rId98"/>
    <p:sldId id="795" r:id="rId99"/>
    <p:sldId id="796" r:id="rId100"/>
    <p:sldId id="797" r:id="rId101"/>
    <p:sldId id="798" r:id="rId102"/>
    <p:sldId id="745" r:id="rId103"/>
    <p:sldId id="746" r:id="rId104"/>
    <p:sldId id="747" r:id="rId105"/>
    <p:sldId id="748" r:id="rId106"/>
    <p:sldId id="571" r:id="rId107"/>
  </p:sldIdLst>
  <p:sldSz cx="9144000" cy="6858000" type="screen4x3"/>
  <p:notesSz cx="9939338" cy="6805613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CC"/>
    <a:srgbClr val="FF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8B1032C-EA38-4F05-BA0D-38AFFFC7BED3}" styleName="밝은 스타일 3 - 강조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08FB837D-C827-4EFA-A057-4D05807E0F7C}" styleName="테마 스타일 1 - 강조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D7AC3CCA-C797-4891-BE02-D94E43425B78}" styleName="보통 스타일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384" autoAdjust="0"/>
    <p:restoredTop sz="86453" autoAdjust="0"/>
  </p:normalViewPr>
  <p:slideViewPr>
    <p:cSldViewPr>
      <p:cViewPr varScale="1">
        <p:scale>
          <a:sx n="122" d="100"/>
          <a:sy n="122" d="100"/>
        </p:scale>
        <p:origin x="-3210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94" y="23706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0.xml"/><Relationship Id="rId21" Type="http://schemas.openxmlformats.org/officeDocument/2006/relationships/slide" Target="slides/slide15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63" Type="http://schemas.openxmlformats.org/officeDocument/2006/relationships/slide" Target="slides/slide57.xml"/><Relationship Id="rId68" Type="http://schemas.openxmlformats.org/officeDocument/2006/relationships/slide" Target="slides/slide62.xml"/><Relationship Id="rId84" Type="http://schemas.openxmlformats.org/officeDocument/2006/relationships/slide" Target="slides/slide78.xml"/><Relationship Id="rId89" Type="http://schemas.openxmlformats.org/officeDocument/2006/relationships/slide" Target="slides/slide83.xml"/><Relationship Id="rId1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07" Type="http://schemas.openxmlformats.org/officeDocument/2006/relationships/slide" Target="slides/slide101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slide" Target="slides/slide47.xml"/><Relationship Id="rId58" Type="http://schemas.openxmlformats.org/officeDocument/2006/relationships/slide" Target="slides/slide52.xml"/><Relationship Id="rId66" Type="http://schemas.openxmlformats.org/officeDocument/2006/relationships/slide" Target="slides/slide60.xml"/><Relationship Id="rId74" Type="http://schemas.openxmlformats.org/officeDocument/2006/relationships/slide" Target="slides/slide68.xml"/><Relationship Id="rId79" Type="http://schemas.openxmlformats.org/officeDocument/2006/relationships/slide" Target="slides/slide73.xml"/><Relationship Id="rId87" Type="http://schemas.openxmlformats.org/officeDocument/2006/relationships/slide" Target="slides/slide81.xml"/><Relationship Id="rId102" Type="http://schemas.openxmlformats.org/officeDocument/2006/relationships/slide" Target="slides/slide96.xml"/><Relationship Id="rId110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5.xml"/><Relationship Id="rId82" Type="http://schemas.openxmlformats.org/officeDocument/2006/relationships/slide" Target="slides/slide76.xml"/><Relationship Id="rId90" Type="http://schemas.openxmlformats.org/officeDocument/2006/relationships/slide" Target="slides/slide84.xml"/><Relationship Id="rId95" Type="http://schemas.openxmlformats.org/officeDocument/2006/relationships/slide" Target="slides/slide89.xml"/><Relationship Id="rId19" Type="http://schemas.openxmlformats.org/officeDocument/2006/relationships/slide" Target="slides/slide1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slide" Target="slides/slide50.xml"/><Relationship Id="rId64" Type="http://schemas.openxmlformats.org/officeDocument/2006/relationships/slide" Target="slides/slide58.xml"/><Relationship Id="rId69" Type="http://schemas.openxmlformats.org/officeDocument/2006/relationships/slide" Target="slides/slide63.xml"/><Relationship Id="rId77" Type="http://schemas.openxmlformats.org/officeDocument/2006/relationships/slide" Target="slides/slide71.xml"/><Relationship Id="rId100" Type="http://schemas.openxmlformats.org/officeDocument/2006/relationships/slide" Target="slides/slide94.xml"/><Relationship Id="rId105" Type="http://schemas.openxmlformats.org/officeDocument/2006/relationships/slide" Target="slides/slide99.xml"/><Relationship Id="rId113" Type="http://schemas.openxmlformats.org/officeDocument/2006/relationships/tableStyles" Target="tableStyles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72" Type="http://schemas.openxmlformats.org/officeDocument/2006/relationships/slide" Target="slides/slide66.xml"/><Relationship Id="rId80" Type="http://schemas.openxmlformats.org/officeDocument/2006/relationships/slide" Target="slides/slide74.xml"/><Relationship Id="rId85" Type="http://schemas.openxmlformats.org/officeDocument/2006/relationships/slide" Target="slides/slide79.xml"/><Relationship Id="rId93" Type="http://schemas.openxmlformats.org/officeDocument/2006/relationships/slide" Target="slides/slide87.xml"/><Relationship Id="rId98" Type="http://schemas.openxmlformats.org/officeDocument/2006/relationships/slide" Target="slides/slide92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slide" Target="slides/slide53.xml"/><Relationship Id="rId67" Type="http://schemas.openxmlformats.org/officeDocument/2006/relationships/slide" Target="slides/slide61.xml"/><Relationship Id="rId103" Type="http://schemas.openxmlformats.org/officeDocument/2006/relationships/slide" Target="slides/slide97.xml"/><Relationship Id="rId108" Type="http://schemas.openxmlformats.org/officeDocument/2006/relationships/notesMaster" Target="notesMasters/notesMaster1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slide" Target="slides/slide48.xml"/><Relationship Id="rId62" Type="http://schemas.openxmlformats.org/officeDocument/2006/relationships/slide" Target="slides/slide56.xml"/><Relationship Id="rId70" Type="http://schemas.openxmlformats.org/officeDocument/2006/relationships/slide" Target="slides/slide64.xml"/><Relationship Id="rId75" Type="http://schemas.openxmlformats.org/officeDocument/2006/relationships/slide" Target="slides/slide69.xml"/><Relationship Id="rId83" Type="http://schemas.openxmlformats.org/officeDocument/2006/relationships/slide" Target="slides/slide77.xml"/><Relationship Id="rId88" Type="http://schemas.openxmlformats.org/officeDocument/2006/relationships/slide" Target="slides/slide82.xml"/><Relationship Id="rId91" Type="http://schemas.openxmlformats.org/officeDocument/2006/relationships/slide" Target="slides/slide85.xml"/><Relationship Id="rId96" Type="http://schemas.openxmlformats.org/officeDocument/2006/relationships/slide" Target="slides/slide90.xml"/><Relationship Id="rId11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slide" Target="slides/slide51.xml"/><Relationship Id="rId106" Type="http://schemas.openxmlformats.org/officeDocument/2006/relationships/slide" Target="slides/slide100.xml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slide" Target="slides/slide54.xml"/><Relationship Id="rId65" Type="http://schemas.openxmlformats.org/officeDocument/2006/relationships/slide" Target="slides/slide59.xml"/><Relationship Id="rId73" Type="http://schemas.openxmlformats.org/officeDocument/2006/relationships/slide" Target="slides/slide67.xml"/><Relationship Id="rId78" Type="http://schemas.openxmlformats.org/officeDocument/2006/relationships/slide" Target="slides/slide72.xml"/><Relationship Id="rId81" Type="http://schemas.openxmlformats.org/officeDocument/2006/relationships/slide" Target="slides/slide75.xml"/><Relationship Id="rId86" Type="http://schemas.openxmlformats.org/officeDocument/2006/relationships/slide" Target="slides/slide80.xml"/><Relationship Id="rId94" Type="http://schemas.openxmlformats.org/officeDocument/2006/relationships/slide" Target="slides/slide88.xml"/><Relationship Id="rId99" Type="http://schemas.openxmlformats.org/officeDocument/2006/relationships/slide" Target="slides/slide93.xml"/><Relationship Id="rId101" Type="http://schemas.openxmlformats.org/officeDocument/2006/relationships/slide" Target="slides/slide9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9" Type="http://schemas.openxmlformats.org/officeDocument/2006/relationships/slide" Target="slides/slide33.xml"/><Relationship Id="rId109" Type="http://schemas.openxmlformats.org/officeDocument/2006/relationships/handoutMaster" Target="handoutMasters/handoutMaster1.xml"/><Relationship Id="rId34" Type="http://schemas.openxmlformats.org/officeDocument/2006/relationships/slide" Target="slides/slide28.xml"/><Relationship Id="rId50" Type="http://schemas.openxmlformats.org/officeDocument/2006/relationships/slide" Target="slides/slide44.xml"/><Relationship Id="rId55" Type="http://schemas.openxmlformats.org/officeDocument/2006/relationships/slide" Target="slides/slide49.xml"/><Relationship Id="rId76" Type="http://schemas.openxmlformats.org/officeDocument/2006/relationships/slide" Target="slides/slide70.xml"/><Relationship Id="rId97" Type="http://schemas.openxmlformats.org/officeDocument/2006/relationships/slide" Target="slides/slide91.xml"/><Relationship Id="rId104" Type="http://schemas.openxmlformats.org/officeDocument/2006/relationships/slide" Target="slides/slide98.xml"/><Relationship Id="rId7" Type="http://schemas.openxmlformats.org/officeDocument/2006/relationships/slide" Target="slides/slide1.xml"/><Relationship Id="rId71" Type="http://schemas.openxmlformats.org/officeDocument/2006/relationships/slide" Target="slides/slide65.xml"/><Relationship Id="rId92" Type="http://schemas.openxmlformats.org/officeDocument/2006/relationships/slide" Target="slides/slide86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50629;&#47924;\&#49324;&#44368;&#50977;\%5b003%5d&#52509;&#47924;\&#52509;&#54924;\&#49688;&#51077;&#51648;&#52636;_&#52264;&#53944;&#49436;&#49885;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50629;&#47924;\&#49324;&#44368;&#50977;\%5b003%5d&#52509;&#47924;\&#52509;&#54924;\&#49688;&#51077;&#51648;&#52636;_&#52264;&#53944;&#49436;&#49885;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50629;&#47924;\&#49324;&#44368;&#50977;\%5b003%5d&#52509;&#47924;\&#52509;&#54924;\&#49688;&#51077;&#51648;&#52636;_&#52264;&#53944;&#49436;&#49885;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50629;&#47924;\&#49324;&#44368;&#50977;\%5b003%5d&#52509;&#47924;\&#52509;&#54924;\&#49688;&#51077;&#51648;&#52636;_&#52264;&#53944;&#49436;&#49885;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50629;&#47924;\&#49324;&#44368;&#50977;\%5b003%5d&#52509;&#47924;\&#52509;&#54924;\&#49688;&#51077;&#51648;&#52636;_&#52264;&#53944;&#49436;&#49885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26684745629034085"/>
          <c:y val="0.23391586468358122"/>
          <c:w val="0.70468392180904393"/>
          <c:h val="0.6849175321755423"/>
        </c:manualLayout>
      </c:layout>
      <c:pie3DChart>
        <c:varyColors val="1"/>
        <c:ser>
          <c:idx val="0"/>
          <c:order val="0"/>
          <c:tx>
            <c:strRef>
              <c:f>수입!$B$1</c:f>
              <c:strCache>
                <c:ptCount val="1"/>
                <c:pt idx="0">
                  <c:v>금액</c:v>
                </c:pt>
              </c:strCache>
            </c:strRef>
          </c:tx>
          <c:explosion val="38"/>
          <c:dPt>
            <c:idx val="0"/>
            <c:bubble3D val="0"/>
            <c:explosion val="4"/>
            <c:extLst xmlns:c16r2="http://schemas.microsoft.com/office/drawing/2015/06/chart">
              <c:ext xmlns:c16="http://schemas.microsoft.com/office/drawing/2014/chart" uri="{C3380CC4-5D6E-409C-BE32-E72D297353CC}">
                <c16:uniqueId val="{00000000-6069-40A4-B27C-9C3A37566D0C}"/>
              </c:ext>
            </c:extLst>
          </c:dPt>
          <c:dLbls>
            <c:dLbl>
              <c:idx val="0"/>
              <c:layout>
                <c:manualLayout>
                  <c:x val="-0.11579597966086633"/>
                  <c:y val="0.11749686613263484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6069-40A4-B27C-9C3A37566D0C}"/>
                </c:ext>
              </c:extLst>
            </c:dLbl>
            <c:dLbl>
              <c:idx val="1"/>
              <c:layout>
                <c:manualLayout>
                  <c:x val="-5.3071038395530054E-2"/>
                  <c:y val="0.2313262847473507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069-40A4-B27C-9C3A37566D0C}"/>
                </c:ext>
              </c:extLst>
            </c:dLbl>
            <c:dLbl>
              <c:idx val="2"/>
              <c:layout>
                <c:manualLayout>
                  <c:x val="-8.2279383994179292E-2"/>
                  <c:y val="0.16841941086888523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6069-40A4-B27C-9C3A37566D0C}"/>
                </c:ext>
              </c:extLst>
            </c:dLbl>
            <c:dLbl>
              <c:idx val="3"/>
              <c:layout>
                <c:manualLayout>
                  <c:x val="-6.0658293390059251E-2"/>
                  <c:y val="7.6818949714045834E-2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069-40A4-B27C-9C3A37566D0C}"/>
                </c:ext>
              </c:extLst>
            </c:dLbl>
            <c:dLbl>
              <c:idx val="4"/>
              <c:layout>
                <c:manualLayout>
                  <c:x val="-7.6490097030219889E-2"/>
                  <c:y val="5.4418938260656724E-4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6069-40A4-B27C-9C3A37566D0C}"/>
                </c:ext>
              </c:extLst>
            </c:dLbl>
            <c:dLbl>
              <c:idx val="5"/>
              <c:layout>
                <c:manualLayout>
                  <c:x val="-9.278705699067466E-2"/>
                  <c:y val="-1.9464760946007974E-2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6069-40A4-B27C-9C3A37566D0C}"/>
                </c:ext>
              </c:extLst>
            </c:dLbl>
            <c:dLbl>
              <c:idx val="6"/>
              <c:layout>
                <c:manualLayout>
                  <c:x val="-0.12310240520530751"/>
                  <c:y val="-5.7559780761024755E-2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6069-40A4-B27C-9C3A37566D0C}"/>
                </c:ext>
              </c:extLst>
            </c:dLbl>
            <c:dLbl>
              <c:idx val="7"/>
              <c:layout>
                <c:manualLayout>
                  <c:x val="-1.2597231556204768E-2"/>
                  <c:y val="-0.1077879906335957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6069-40A4-B27C-9C3A37566D0C}"/>
                </c:ext>
              </c:extLst>
            </c:dLbl>
            <c:dLbl>
              <c:idx val="8"/>
              <c:layout>
                <c:manualLayout>
                  <c:x val="0.11570451048892789"/>
                  <c:y val="-0.11086271941307471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6069-40A4-B27C-9C3A37566D0C}"/>
                </c:ext>
              </c:extLst>
            </c:dLbl>
            <c:dLbl>
              <c:idx val="9"/>
              <c:layout>
                <c:manualLayout>
                  <c:x val="0.24470624336978686"/>
                  <c:y val="-0.13929884885509103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6069-40A4-B27C-9C3A37566D0C}"/>
                </c:ext>
              </c:extLst>
            </c:dLbl>
            <c:dLbl>
              <c:idx val="10"/>
              <c:layout>
                <c:manualLayout>
                  <c:x val="0.27732342110671104"/>
                  <c:y val="-5.7469859427416919E-2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6069-40A4-B27C-9C3A37566D0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 i="0" baseline="0"/>
                </a:pPr>
                <a:endParaRPr lang="ko-KR"/>
              </a:p>
            </c:txPr>
            <c:showLegendKey val="0"/>
            <c:showVal val="0"/>
            <c:showCatName val="1"/>
            <c:showSerName val="0"/>
            <c:showPercent val="0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수입!$A$2:$A$12</c:f>
              <c:strCache>
                <c:ptCount val="11"/>
                <c:pt idx="0">
                  <c:v>1.정 기-개인후원</c:v>
                </c:pt>
                <c:pt idx="1">
                  <c:v>2.비정기-개인후원</c:v>
                </c:pt>
                <c:pt idx="2">
                  <c:v>3.정 기-기관후원</c:v>
                </c:pt>
                <c:pt idx="3">
                  <c:v>4.비정기-기관후원</c:v>
                </c:pt>
                <c:pt idx="4">
                  <c:v>5.특별후원금</c:v>
                </c:pt>
                <c:pt idx="5">
                  <c:v>6.행사참가수입</c:v>
                </c:pt>
                <c:pt idx="6">
                  <c:v>7.소책자</c:v>
                </c:pt>
                <c:pt idx="7">
                  <c:v>8.인세수입</c:v>
                </c:pt>
                <c:pt idx="8">
                  <c:v>9.기타</c:v>
                </c:pt>
                <c:pt idx="9">
                  <c:v>10.차입금</c:v>
                </c:pt>
                <c:pt idx="10">
                  <c:v>11.전년도 이월금</c:v>
                </c:pt>
              </c:strCache>
            </c:strRef>
          </c:cat>
          <c:val>
            <c:numRef>
              <c:f>수입!$B$2:$B$12</c:f>
              <c:numCache>
                <c:formatCode>#,##0</c:formatCode>
                <c:ptCount val="11"/>
                <c:pt idx="0">
                  <c:v>1137541000</c:v>
                </c:pt>
                <c:pt idx="1">
                  <c:v>43329770</c:v>
                </c:pt>
                <c:pt idx="2">
                  <c:v>35500000</c:v>
                </c:pt>
                <c:pt idx="3">
                  <c:v>236000</c:v>
                </c:pt>
                <c:pt idx="4">
                  <c:v>76877100</c:v>
                </c:pt>
                <c:pt idx="5">
                  <c:v>92815744</c:v>
                </c:pt>
                <c:pt idx="6">
                  <c:v>23138500</c:v>
                </c:pt>
                <c:pt idx="7">
                  <c:v>9454882</c:v>
                </c:pt>
                <c:pt idx="8">
                  <c:v>100737717</c:v>
                </c:pt>
                <c:pt idx="9">
                  <c:v>12000000</c:v>
                </c:pt>
                <c:pt idx="10">
                  <c:v>1945740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B-6069-40A4-B27C-9C3A37566D0C}"/>
            </c:ext>
          </c:extLst>
        </c:ser>
        <c:ser>
          <c:idx val="1"/>
          <c:order val="1"/>
          <c:tx>
            <c:strRef>
              <c:f>수입!$C$1</c:f>
              <c:strCache>
                <c:ptCount val="1"/>
                <c:pt idx="0">
                  <c:v>비 율</c:v>
                </c:pt>
              </c:strCache>
            </c:strRef>
          </c:tx>
          <c:explosion val="25"/>
          <c:cat>
            <c:strRef>
              <c:f>수입!$A$2:$A$12</c:f>
              <c:strCache>
                <c:ptCount val="11"/>
                <c:pt idx="0">
                  <c:v>1.정 기-개인후원</c:v>
                </c:pt>
                <c:pt idx="1">
                  <c:v>2.비정기-개인후원</c:v>
                </c:pt>
                <c:pt idx="2">
                  <c:v>3.정 기-기관후원</c:v>
                </c:pt>
                <c:pt idx="3">
                  <c:v>4.비정기-기관후원</c:v>
                </c:pt>
                <c:pt idx="4">
                  <c:v>5.특별후원금</c:v>
                </c:pt>
                <c:pt idx="5">
                  <c:v>6.행사참가수입</c:v>
                </c:pt>
                <c:pt idx="6">
                  <c:v>7.소책자</c:v>
                </c:pt>
                <c:pt idx="7">
                  <c:v>8.인세수입</c:v>
                </c:pt>
                <c:pt idx="8">
                  <c:v>9.기타</c:v>
                </c:pt>
                <c:pt idx="9">
                  <c:v>10.차입금</c:v>
                </c:pt>
                <c:pt idx="10">
                  <c:v>11.전년도 이월금</c:v>
                </c:pt>
              </c:strCache>
            </c:strRef>
          </c:cat>
          <c:val>
            <c:numRef>
              <c:f>수입!$C$2:$C$12</c:f>
              <c:numCache>
                <c:formatCode>0.0%</c:formatCode>
                <c:ptCount val="11"/>
                <c:pt idx="0">
                  <c:v>0.74175695497588601</c:v>
                </c:pt>
                <c:pt idx="1">
                  <c:v>2.8254065791919147E-2</c:v>
                </c:pt>
                <c:pt idx="2">
                  <c:v>2.3148503571865941E-2</c:v>
                </c:pt>
                <c:pt idx="3">
                  <c:v>1.5388864346367216E-4</c:v>
                </c:pt>
                <c:pt idx="4">
                  <c:v>5.0129290815343522E-2</c:v>
                </c:pt>
                <c:pt idx="5">
                  <c:v>6.0522410746743513E-2</c:v>
                </c:pt>
                <c:pt idx="6">
                  <c:v>1.508793379993296E-2</c:v>
                </c:pt>
                <c:pt idx="7">
                  <c:v>6.1652498520724224E-3</c:v>
                </c:pt>
                <c:pt idx="8">
                  <c:v>6.568809582524282E-2</c:v>
                </c:pt>
                <c:pt idx="9">
                  <c:v>7.8248462778138395E-3</c:v>
                </c:pt>
                <c:pt idx="10">
                  <c:v>1.268759699716125E-3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C-6069-40A4-B27C-9C3A37566D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spPr>
    <a:noFill/>
    <a:ln>
      <a:noFill/>
    </a:ln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798482974392456"/>
          <c:y val="0.1788830820008421"/>
          <c:w val="0.66993857475132679"/>
          <c:h val="0.64192403970069289"/>
        </c:manualLayout>
      </c:layout>
      <c:pie3DChart>
        <c:varyColors val="1"/>
        <c:ser>
          <c:idx val="0"/>
          <c:order val="0"/>
          <c:tx>
            <c:strRef>
              <c:f>지출!$B$1</c:f>
              <c:strCache>
                <c:ptCount val="1"/>
                <c:pt idx="0">
                  <c:v>금액</c:v>
                </c:pt>
              </c:strCache>
            </c:strRef>
          </c:tx>
          <c:explosion val="26"/>
          <c:dPt>
            <c:idx val="0"/>
            <c:bubble3D val="0"/>
            <c:explosion val="15"/>
            <c:extLst xmlns:c16r2="http://schemas.microsoft.com/office/drawing/2015/06/chart">
              <c:ext xmlns:c16="http://schemas.microsoft.com/office/drawing/2014/chart" uri="{C3380CC4-5D6E-409C-BE32-E72D297353CC}">
                <c16:uniqueId val="{00000000-2E82-4668-81FC-123B4AB72409}"/>
              </c:ext>
            </c:extLst>
          </c:dPt>
          <c:dPt>
            <c:idx val="1"/>
            <c:bubble3D val="0"/>
            <c:explosion val="16"/>
            <c:extLst xmlns:c16r2="http://schemas.microsoft.com/office/drawing/2015/06/chart">
              <c:ext xmlns:c16="http://schemas.microsoft.com/office/drawing/2014/chart" uri="{C3380CC4-5D6E-409C-BE32-E72D297353CC}">
                <c16:uniqueId val="{00000001-2E82-4668-81FC-123B4AB72409}"/>
              </c:ext>
            </c:extLst>
          </c:dPt>
          <c:dPt>
            <c:idx val="2"/>
            <c:bubble3D val="0"/>
            <c:explosion val="14"/>
            <c:spPr>
              <a:solidFill>
                <a:srgbClr val="7030A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2E82-4668-81FC-123B4AB72409}"/>
              </c:ext>
            </c:extLst>
          </c:dPt>
          <c:dPt>
            <c:idx val="3"/>
            <c:bubble3D val="0"/>
            <c:explosion val="10"/>
            <c:extLst xmlns:c16r2="http://schemas.microsoft.com/office/drawing/2015/06/chart">
              <c:ext xmlns:c16="http://schemas.microsoft.com/office/drawing/2014/chart" uri="{C3380CC4-5D6E-409C-BE32-E72D297353CC}">
                <c16:uniqueId val="{00000004-2E82-4668-81FC-123B4AB72409}"/>
              </c:ext>
            </c:extLst>
          </c:dPt>
          <c:dPt>
            <c:idx val="4"/>
            <c:bubble3D val="0"/>
            <c:explosion val="9"/>
            <c:extLst xmlns:c16r2="http://schemas.microsoft.com/office/drawing/2015/06/chart">
              <c:ext xmlns:c16="http://schemas.microsoft.com/office/drawing/2014/chart" uri="{C3380CC4-5D6E-409C-BE32-E72D297353CC}">
                <c16:uniqueId val="{00000005-2E82-4668-81FC-123B4AB72409}"/>
              </c:ext>
            </c:extLst>
          </c:dPt>
          <c:dLbls>
            <c:dLbl>
              <c:idx val="0"/>
              <c:layout>
                <c:manualLayout>
                  <c:x val="0.11323069624225664"/>
                  <c:y val="-4.9560896306618445E-4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E82-4668-81FC-123B4AB72409}"/>
                </c:ext>
              </c:extLst>
            </c:dLbl>
            <c:dLbl>
              <c:idx val="1"/>
              <c:layout>
                <c:manualLayout>
                  <c:x val="0.12288359154514789"/>
                  <c:y val="5.3605159549736721E-2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E82-4668-81FC-123B4AB72409}"/>
                </c:ext>
              </c:extLst>
            </c:dLbl>
            <c:dLbl>
              <c:idx val="2"/>
              <c:layout>
                <c:manualLayout>
                  <c:x val="5.8011608122325468E-2"/>
                  <c:y val="0.16286594536883367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E82-4668-81FC-123B4AB72409}"/>
                </c:ext>
              </c:extLst>
            </c:dLbl>
            <c:dLbl>
              <c:idx val="3"/>
              <c:layout>
                <c:manualLayout>
                  <c:x val="-0.12706718046051915"/>
                  <c:y val="3.5601277295521055E-3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2E82-4668-81FC-123B4AB72409}"/>
                </c:ext>
              </c:extLst>
            </c:dLbl>
            <c:dLbl>
              <c:idx val="4"/>
              <c:layout>
                <c:manualLayout>
                  <c:x val="-0.1307702605841129"/>
                  <c:y val="-1.0873236574737386E-2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2E82-4668-81FC-123B4AB7240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 i="0" baseline="0"/>
                </a:pPr>
                <a:endParaRPr lang="ko-KR"/>
              </a:p>
            </c:txPr>
            <c:showLegendKey val="0"/>
            <c:showVal val="0"/>
            <c:showCatName val="1"/>
            <c:showSerName val="0"/>
            <c:showPercent val="0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지출!$A$2:$A$6</c:f>
              <c:strCache>
                <c:ptCount val="5"/>
                <c:pt idx="0">
                  <c:v>1. 사무인건비</c:v>
                </c:pt>
                <c:pt idx="1">
                  <c:v>2. 사무운영비</c:v>
                </c:pt>
                <c:pt idx="2">
                  <c:v>3. 사업비</c:v>
                </c:pt>
                <c:pt idx="3">
                  <c:v>4. 사업인건비</c:v>
                </c:pt>
                <c:pt idx="4">
                  <c:v>5. 기타</c:v>
                </c:pt>
              </c:strCache>
            </c:strRef>
          </c:cat>
          <c:val>
            <c:numRef>
              <c:f>지출!$B$2:$B$6</c:f>
              <c:numCache>
                <c:formatCode>#,##0</c:formatCode>
                <c:ptCount val="5"/>
                <c:pt idx="0">
                  <c:v>124142482</c:v>
                </c:pt>
                <c:pt idx="1">
                  <c:v>75553033</c:v>
                </c:pt>
                <c:pt idx="2">
                  <c:v>330811726</c:v>
                </c:pt>
                <c:pt idx="3">
                  <c:v>818454779</c:v>
                </c:pt>
                <c:pt idx="4">
                  <c:v>153735469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2E82-4668-81FC-123B4AB72409}"/>
            </c:ext>
          </c:extLst>
        </c:ser>
        <c:ser>
          <c:idx val="1"/>
          <c:order val="1"/>
          <c:tx>
            <c:strRef>
              <c:f>지출!$C$1</c:f>
              <c:strCache>
                <c:ptCount val="1"/>
                <c:pt idx="0">
                  <c:v>비 율</c:v>
                </c:pt>
              </c:strCache>
            </c:strRef>
          </c:tx>
          <c:explosion val="25"/>
          <c:cat>
            <c:strRef>
              <c:f>지출!$A$2:$A$6</c:f>
              <c:strCache>
                <c:ptCount val="5"/>
                <c:pt idx="0">
                  <c:v>1. 사무인건비</c:v>
                </c:pt>
                <c:pt idx="1">
                  <c:v>2. 사무운영비</c:v>
                </c:pt>
                <c:pt idx="2">
                  <c:v>3. 사업비</c:v>
                </c:pt>
                <c:pt idx="3">
                  <c:v>4. 사업인건비</c:v>
                </c:pt>
                <c:pt idx="4">
                  <c:v>5. 기타</c:v>
                </c:pt>
              </c:strCache>
            </c:strRef>
          </c:cat>
          <c:val>
            <c:numRef>
              <c:f>지출!$C$2:$C$6</c:f>
              <c:numCache>
                <c:formatCode>0.0%</c:formatCode>
                <c:ptCount val="5"/>
                <c:pt idx="0">
                  <c:v>8.2613089400058223E-2</c:v>
                </c:pt>
                <c:pt idx="1">
                  <c:v>5.0278271942996507E-2</c:v>
                </c:pt>
                <c:pt idx="2">
                  <c:v>0.22014525772592144</c:v>
                </c:pt>
                <c:pt idx="3">
                  <c:v>0.5446570484021086</c:v>
                </c:pt>
                <c:pt idx="4">
                  <c:v>0.10230633252891527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2E82-4668-81FC-123B4AB724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dLbls>
            <c:dLbl>
              <c:idx val="0"/>
              <c:layout>
                <c:manualLayout>
                  <c:x val="-4.1666666666666685E-2"/>
                  <c:y val="-5.228758169934640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338-4534-8D28-E4C8612BFF3F}"/>
                </c:ext>
              </c:extLst>
            </c:dLbl>
            <c:dLbl>
              <c:idx val="1"/>
              <c:layout>
                <c:manualLayout>
                  <c:x val="-3.7037037037037035E-2"/>
                  <c:y val="6.100217864923747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338-4534-8D28-E4C8612BFF3F}"/>
                </c:ext>
              </c:extLst>
            </c:dLbl>
            <c:dLbl>
              <c:idx val="2"/>
              <c:layout>
                <c:manualLayout>
                  <c:x val="-2.0833333333333332E-2"/>
                  <c:y val="3.050108932461873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338-4534-8D28-E4C8612BFF3F}"/>
                </c:ext>
              </c:extLst>
            </c:dLbl>
            <c:dLbl>
              <c:idx val="3"/>
              <c:layout>
                <c:manualLayout>
                  <c:x val="-5.0925925925925923E-2"/>
                  <c:y val="-5.228758169934640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338-4534-8D28-E4C8612BFF3F}"/>
                </c:ext>
              </c:extLst>
            </c:dLbl>
            <c:dLbl>
              <c:idx val="4"/>
              <c:layout>
                <c:manualLayout>
                  <c:x val="-4.1666666666666664E-2"/>
                  <c:y val="6.5359477124183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A338-4534-8D28-E4C8612BFF3F}"/>
                </c:ext>
              </c:extLst>
            </c:dLbl>
            <c:dLbl>
              <c:idx val="5"/>
              <c:layout>
                <c:manualLayout>
                  <c:x val="-6.4814814814814811E-2"/>
                  <c:y val="-6.100217864923751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A338-4534-8D28-E4C8612BFF3F}"/>
                </c:ext>
              </c:extLst>
            </c:dLbl>
            <c:dLbl>
              <c:idx val="6"/>
              <c:layout>
                <c:manualLayout>
                  <c:x val="-4.8611111111111112E-2"/>
                  <c:y val="-5.664488017429193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A338-4534-8D28-E4C8612BFF3F}"/>
                </c:ext>
              </c:extLst>
            </c:dLbl>
            <c:dLbl>
              <c:idx val="7"/>
              <c:layout>
                <c:manualLayout>
                  <c:x val="-4.6296296296296294E-2"/>
                  <c:y val="6.5359477124183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A338-4534-8D28-E4C8612BFF3F}"/>
                </c:ext>
              </c:extLst>
            </c:dLbl>
            <c:dLbl>
              <c:idx val="8"/>
              <c:layout>
                <c:manualLayout>
                  <c:x val="-5.7870370370370371E-2"/>
                  <c:y val="-5.228758169934640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A338-4534-8D28-E4C8612BFF3F}"/>
                </c:ext>
              </c:extLst>
            </c:dLbl>
            <c:dLbl>
              <c:idx val="9"/>
              <c:layout>
                <c:manualLayout>
                  <c:x val="-4.1666666666666664E-2"/>
                  <c:y val="5.66445370799238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A338-4534-8D28-E4C8612BFF3F}"/>
                </c:ext>
              </c:extLst>
            </c:dLbl>
            <c:dLbl>
              <c:idx val="10"/>
              <c:layout>
                <c:manualLayout>
                  <c:x val="-5.3240740740740741E-2"/>
                  <c:y val="-5.22875816993464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A338-4534-8D28-E4C8612BFF3F}"/>
                </c:ext>
              </c:extLst>
            </c:dLbl>
            <c:dLbl>
              <c:idx val="11"/>
              <c:layout>
                <c:manualLayout>
                  <c:x val="-3.2407407407407406E-2"/>
                  <c:y val="6.5359477124183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A338-4534-8D28-E4C8612BFF3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 i="0" baseline="0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Sheet3!$A$2:$L$2</c:f>
              <c:strCache>
                <c:ptCount val="12"/>
                <c:pt idx="0">
                  <c:v>1월</c:v>
                </c:pt>
                <c:pt idx="1">
                  <c:v>2월</c:v>
                </c:pt>
                <c:pt idx="2">
                  <c:v>3월</c:v>
                </c:pt>
                <c:pt idx="3">
                  <c:v>4월</c:v>
                </c:pt>
                <c:pt idx="4">
                  <c:v>5월</c:v>
                </c:pt>
                <c:pt idx="5">
                  <c:v>6월</c:v>
                </c:pt>
                <c:pt idx="6">
                  <c:v>7월</c:v>
                </c:pt>
                <c:pt idx="7">
                  <c:v>8월</c:v>
                </c:pt>
                <c:pt idx="8">
                  <c:v>9월</c:v>
                </c:pt>
                <c:pt idx="9">
                  <c:v>10월</c:v>
                </c:pt>
                <c:pt idx="10">
                  <c:v>11월</c:v>
                </c:pt>
                <c:pt idx="11">
                  <c:v>12월</c:v>
                </c:pt>
              </c:strCache>
            </c:strRef>
          </c:cat>
          <c:val>
            <c:numRef>
              <c:f>Sheet3!$A$3:$L$3</c:f>
              <c:numCache>
                <c:formatCode>#,##0</c:formatCode>
                <c:ptCount val="12"/>
                <c:pt idx="0">
                  <c:v>4100</c:v>
                </c:pt>
                <c:pt idx="1">
                  <c:v>4096</c:v>
                </c:pt>
                <c:pt idx="2">
                  <c:v>4120</c:v>
                </c:pt>
                <c:pt idx="3">
                  <c:v>4185</c:v>
                </c:pt>
                <c:pt idx="4">
                  <c:v>4170</c:v>
                </c:pt>
                <c:pt idx="5">
                  <c:v>4175</c:v>
                </c:pt>
                <c:pt idx="6">
                  <c:v>4195</c:v>
                </c:pt>
                <c:pt idx="7">
                  <c:v>4190</c:v>
                </c:pt>
                <c:pt idx="8">
                  <c:v>4211</c:v>
                </c:pt>
                <c:pt idx="9">
                  <c:v>4233</c:v>
                </c:pt>
                <c:pt idx="10">
                  <c:v>4240</c:v>
                </c:pt>
                <c:pt idx="11">
                  <c:v>4227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C-A338-4534-8D28-E4C8612BFF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2627840"/>
        <c:axId val="212629376"/>
      </c:lineChart>
      <c:catAx>
        <c:axId val="2126278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100" b="1" i="0" baseline="0"/>
            </a:pPr>
            <a:endParaRPr lang="ko-KR"/>
          </a:p>
        </c:txPr>
        <c:crossAx val="212629376"/>
        <c:crosses val="autoZero"/>
        <c:auto val="1"/>
        <c:lblAlgn val="ctr"/>
        <c:lblOffset val="100"/>
        <c:noMultiLvlLbl val="0"/>
      </c:catAx>
      <c:valAx>
        <c:axId val="212629376"/>
        <c:scaling>
          <c:orientation val="minMax"/>
          <c:max val="4300"/>
          <c:min val="4050"/>
        </c:scaling>
        <c:delete val="0"/>
        <c:axPos val="l"/>
        <c:majorGridlines>
          <c:spPr>
            <a:ln>
              <a:noFill/>
            </a:ln>
          </c:spPr>
        </c:majorGridlines>
        <c:minorGridlines>
          <c:spPr>
            <a:ln>
              <a:noFill/>
            </a:ln>
          </c:spPr>
        </c:minorGridlines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100" b="1" i="0" baseline="0"/>
            </a:pPr>
            <a:endParaRPr lang="ko-KR"/>
          </a:p>
        </c:txPr>
        <c:crossAx val="212627840"/>
        <c:crosses val="autoZero"/>
        <c:crossBetween val="between"/>
      </c:valAx>
      <c:spPr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c:spPr>
    </c:plotArea>
    <c:plotVisOnly val="1"/>
    <c:dispBlanksAs val="zero"/>
    <c:showDLblsOverMax val="0"/>
  </c:chart>
  <c:spPr>
    <a:ln>
      <a:noFill/>
    </a:ln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dLbls>
            <c:dLbl>
              <c:idx val="0"/>
              <c:layout>
                <c:manualLayout>
                  <c:x val="2.1027924707796554E-2"/>
                  <c:y val="-4.113209426057515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A87-4C9B-9201-8B9D77A12899}"/>
                </c:ext>
              </c:extLst>
            </c:dLbl>
            <c:dLbl>
              <c:idx val="1"/>
              <c:layout>
                <c:manualLayout>
                  <c:x val="-9.4825600499384002E-2"/>
                  <c:y val="-3.3240153923848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A87-4C9B-9201-8B9D77A12899}"/>
                </c:ext>
              </c:extLst>
            </c:dLbl>
            <c:dLbl>
              <c:idx val="2"/>
              <c:layout>
                <c:manualLayout>
                  <c:x val="-7.5795421494539633E-2"/>
                  <c:y val="-6.156669440710155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4A87-4C9B-9201-8B9D77A12899}"/>
                </c:ext>
              </c:extLst>
            </c:dLbl>
            <c:dLbl>
              <c:idx val="3"/>
              <c:layout>
                <c:manualLayout>
                  <c:x val="-6.6220799499657479E-2"/>
                  <c:y val="6.02047101835847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A87-4C9B-9201-8B9D77A12899}"/>
                </c:ext>
              </c:extLst>
            </c:dLbl>
            <c:dLbl>
              <c:idx val="4"/>
              <c:layout>
                <c:manualLayout>
                  <c:x val="-4.7156024253911848E-2"/>
                  <c:y val="-6.701349323204518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4A87-4C9B-9201-8B9D77A12899}"/>
                </c:ext>
              </c:extLst>
            </c:dLbl>
            <c:dLbl>
              <c:idx val="5"/>
              <c:layout>
                <c:manualLayout>
                  <c:x val="-4.1916416081051656E-2"/>
                  <c:y val="7.44226077431378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4A87-4C9B-9201-8B9D77A12899}"/>
                </c:ext>
              </c:extLst>
            </c:dLbl>
            <c:dLbl>
              <c:idx val="6"/>
              <c:layout>
                <c:manualLayout>
                  <c:x val="2.400170375253893E-2"/>
                  <c:y val="6.669597194659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4A87-4C9B-9201-8B9D77A12899}"/>
                </c:ext>
              </c:extLst>
            </c:dLbl>
            <c:dLbl>
              <c:idx val="7"/>
              <c:layout>
                <c:manualLayout>
                  <c:x val="-0.12715451459976335"/>
                  <c:y val="-6.80451528924738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4A87-4C9B-9201-8B9D77A12899}"/>
                </c:ext>
              </c:extLst>
            </c:dLbl>
            <c:dLbl>
              <c:idx val="8"/>
              <c:layout>
                <c:manualLayout>
                  <c:x val="-3.6020962916620207E-2"/>
                  <c:y val="-6.9065584337054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4A87-4C9B-9201-8B9D77A12899}"/>
                </c:ext>
              </c:extLst>
            </c:dLbl>
            <c:dLbl>
              <c:idx val="9"/>
              <c:layout>
                <c:manualLayout>
                  <c:x val="1.9542383090915025E-2"/>
                  <c:y val="5.045828621015865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4A87-4C9B-9201-8B9D77A12899}"/>
                </c:ext>
              </c:extLst>
            </c:dLbl>
            <c:dLbl>
              <c:idx val="10"/>
              <c:layout>
                <c:manualLayout>
                  <c:x val="-0.10221991048110342"/>
                  <c:y val="-4.87107810710653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4A87-4C9B-9201-8B9D77A12899}"/>
                </c:ext>
              </c:extLst>
            </c:dLbl>
            <c:dLbl>
              <c:idx val="11"/>
              <c:layout>
                <c:manualLayout>
                  <c:x val="-2.353573591513921E-2"/>
                  <c:y val="-4.346522261673883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4A87-4C9B-9201-8B9D77A1289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 i="0" baseline="0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Sheet3!$A$6:$L$6</c:f>
              <c:strCache>
                <c:ptCount val="12"/>
                <c:pt idx="0">
                  <c:v>1월</c:v>
                </c:pt>
                <c:pt idx="1">
                  <c:v>2월</c:v>
                </c:pt>
                <c:pt idx="2">
                  <c:v>3월</c:v>
                </c:pt>
                <c:pt idx="3">
                  <c:v>4월</c:v>
                </c:pt>
                <c:pt idx="4">
                  <c:v>5월</c:v>
                </c:pt>
                <c:pt idx="5">
                  <c:v>6월</c:v>
                </c:pt>
                <c:pt idx="6">
                  <c:v>7월</c:v>
                </c:pt>
                <c:pt idx="7">
                  <c:v>8월</c:v>
                </c:pt>
                <c:pt idx="8">
                  <c:v>9월</c:v>
                </c:pt>
                <c:pt idx="9">
                  <c:v>10월</c:v>
                </c:pt>
                <c:pt idx="10">
                  <c:v>11월</c:v>
                </c:pt>
                <c:pt idx="11">
                  <c:v>12월</c:v>
                </c:pt>
              </c:strCache>
            </c:strRef>
          </c:cat>
          <c:val>
            <c:numRef>
              <c:f>Sheet3!$A$7:$L$7</c:f>
              <c:numCache>
                <c:formatCode>#,##0.0_ </c:formatCode>
                <c:ptCount val="12"/>
                <c:pt idx="0">
                  <c:v>8263.2999999999993</c:v>
                </c:pt>
                <c:pt idx="1">
                  <c:v>9925.7999999999993</c:v>
                </c:pt>
                <c:pt idx="2">
                  <c:v>10038.299999999999</c:v>
                </c:pt>
                <c:pt idx="3">
                  <c:v>9993.2999999999993</c:v>
                </c:pt>
                <c:pt idx="4">
                  <c:v>9820.2999999999993</c:v>
                </c:pt>
                <c:pt idx="5">
                  <c:v>9940.2999999999993</c:v>
                </c:pt>
                <c:pt idx="6">
                  <c:v>9935.2999999999993</c:v>
                </c:pt>
                <c:pt idx="7">
                  <c:v>9907.2999999999993</c:v>
                </c:pt>
                <c:pt idx="8">
                  <c:v>9908.2999999999993</c:v>
                </c:pt>
                <c:pt idx="9">
                  <c:v>9865.7999999999993</c:v>
                </c:pt>
                <c:pt idx="10">
                  <c:v>9854.7999999999993</c:v>
                </c:pt>
                <c:pt idx="11">
                  <c:v>9851.2999999999993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C-4A87-4C9B-9201-8B9D77A128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2470400"/>
        <c:axId val="212484480"/>
      </c:lineChart>
      <c:catAx>
        <c:axId val="2124704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100" b="1" i="0" baseline="0"/>
            </a:pPr>
            <a:endParaRPr lang="ko-KR"/>
          </a:p>
        </c:txPr>
        <c:crossAx val="212484480"/>
        <c:crosses val="autoZero"/>
        <c:auto val="1"/>
        <c:lblAlgn val="ctr"/>
        <c:lblOffset val="100"/>
        <c:noMultiLvlLbl val="0"/>
      </c:catAx>
      <c:valAx>
        <c:axId val="212484480"/>
        <c:scaling>
          <c:orientation val="minMax"/>
          <c:max val="10500"/>
          <c:min val="8200"/>
        </c:scaling>
        <c:delete val="0"/>
        <c:axPos val="l"/>
        <c:majorGridlines>
          <c:spPr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</c:majorGridlines>
        <c:minorGridlines>
          <c:spPr>
            <a:ln>
              <a:noFill/>
            </a:ln>
          </c:spPr>
        </c:minorGridlines>
        <c:numFmt formatCode="#,##0.0_ " sourceLinked="1"/>
        <c:majorTickMark val="out"/>
        <c:minorTickMark val="none"/>
        <c:tickLblPos val="nextTo"/>
        <c:txPr>
          <a:bodyPr/>
          <a:lstStyle/>
          <a:p>
            <a:pPr>
              <a:defRPr sz="1100" b="1" i="0" baseline="0"/>
            </a:pPr>
            <a:endParaRPr lang="ko-KR"/>
          </a:p>
        </c:txPr>
        <c:crossAx val="212470400"/>
        <c:crosses val="autoZero"/>
        <c:crossBetween val="between"/>
      </c:valAx>
    </c:plotArea>
    <c:plotVisOnly val="1"/>
    <c:dispBlanksAs val="zero"/>
    <c:showDLblsOverMax val="0"/>
  </c:chart>
  <c:spPr>
    <a:ln>
      <a:noFill/>
    </a:ln>
    <a:effectLst>
      <a:outerShdw blurRad="50800" dist="38100" dir="2700000" algn="tl" rotWithShape="0">
        <a:schemeClr val="tx1">
          <a:alpha val="40000"/>
        </a:schemeClr>
      </a:outerShdw>
    </a:effectLst>
  </c:sp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'연차별후원 증감표'!$A$2</c:f>
              <c:strCache>
                <c:ptCount val="1"/>
                <c:pt idx="0">
                  <c:v>후원자수</c:v>
                </c:pt>
              </c:strCache>
            </c:strRef>
          </c:tx>
          <c:dLbls>
            <c:dLbl>
              <c:idx val="0"/>
              <c:layout>
                <c:manualLayout>
                  <c:x val="-4.6865846514352667E-2"/>
                  <c:y val="-3.57142857142857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7.0298769771528994E-3"/>
                  <c:y val="1.587301587301587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7.0298769771528569E-3"/>
                  <c:y val="2.38095238095238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7.0298769771528994E-3"/>
                  <c:y val="2.38095238095238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0"/>
                  <c:y val="2.77777777777777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7.0298769771528994E-3"/>
                  <c:y val="4.365079365079364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5.3895723491505565E-2"/>
                  <c:y val="-4.76190476190476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3.2806092560046865E-2"/>
                  <c:y val="-7.142857142857142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 b="1" i="0" baseline="0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'연차별후원 증감표'!$B$1:$J$1</c:f>
              <c:strCache>
                <c:ptCount val="9"/>
                <c:pt idx="0">
                  <c:v>2008년</c:v>
                </c:pt>
                <c:pt idx="1">
                  <c:v>2009년</c:v>
                </c:pt>
                <c:pt idx="2">
                  <c:v>2010년</c:v>
                </c:pt>
                <c:pt idx="3">
                  <c:v>2011년</c:v>
                </c:pt>
                <c:pt idx="4">
                  <c:v>2012년</c:v>
                </c:pt>
                <c:pt idx="5">
                  <c:v>2013년</c:v>
                </c:pt>
                <c:pt idx="6">
                  <c:v>2014년</c:v>
                </c:pt>
                <c:pt idx="7">
                  <c:v>2015년</c:v>
                </c:pt>
                <c:pt idx="8">
                  <c:v>2016년</c:v>
                </c:pt>
              </c:strCache>
            </c:strRef>
          </c:cat>
          <c:val>
            <c:numRef>
              <c:f>'연차별후원 증감표'!$B$2:$J$2</c:f>
              <c:numCache>
                <c:formatCode>_(* #,##0_);_(* \(#,##0\);_(* "-"_);_(@_)</c:formatCode>
                <c:ptCount val="9"/>
                <c:pt idx="0">
                  <c:v>153</c:v>
                </c:pt>
                <c:pt idx="1">
                  <c:v>567</c:v>
                </c:pt>
                <c:pt idx="2">
                  <c:v>1156</c:v>
                </c:pt>
                <c:pt idx="3">
                  <c:v>1692</c:v>
                </c:pt>
                <c:pt idx="4">
                  <c:v>2321</c:v>
                </c:pt>
                <c:pt idx="5">
                  <c:v>3146</c:v>
                </c:pt>
                <c:pt idx="6">
                  <c:v>3573</c:v>
                </c:pt>
                <c:pt idx="7">
                  <c:v>3787</c:v>
                </c:pt>
                <c:pt idx="8">
                  <c:v>4227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'연차별후원 증감표'!$A$3</c:f>
              <c:strCache>
                <c:ptCount val="1"/>
                <c:pt idx="0">
                  <c:v>구좌수</c:v>
                </c:pt>
              </c:strCache>
            </c:strRef>
          </c:tx>
          <c:dLbls>
            <c:dLbl>
              <c:idx val="0"/>
              <c:layout>
                <c:manualLayout>
                  <c:x val="-6.0925600468658463E-2"/>
                  <c:y val="-4.76190476190476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 b="1" i="0" baseline="0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'연차별후원 증감표'!$B$1:$J$1</c:f>
              <c:strCache>
                <c:ptCount val="9"/>
                <c:pt idx="0">
                  <c:v>2008년</c:v>
                </c:pt>
                <c:pt idx="1">
                  <c:v>2009년</c:v>
                </c:pt>
                <c:pt idx="2">
                  <c:v>2010년</c:v>
                </c:pt>
                <c:pt idx="3">
                  <c:v>2011년</c:v>
                </c:pt>
                <c:pt idx="4">
                  <c:v>2012년</c:v>
                </c:pt>
                <c:pt idx="5">
                  <c:v>2013년</c:v>
                </c:pt>
                <c:pt idx="6">
                  <c:v>2014년</c:v>
                </c:pt>
                <c:pt idx="7">
                  <c:v>2015년</c:v>
                </c:pt>
                <c:pt idx="8">
                  <c:v>2016년</c:v>
                </c:pt>
              </c:strCache>
            </c:strRef>
          </c:cat>
          <c:val>
            <c:numRef>
              <c:f>'연차별후원 증감표'!$B$3:$J$3</c:f>
              <c:numCache>
                <c:formatCode>_(* #,##0_);_(* \(#,##0\);_(* "-"_);_(@_)</c:formatCode>
                <c:ptCount val="9"/>
                <c:pt idx="0">
                  <c:v>1024</c:v>
                </c:pt>
                <c:pt idx="1">
                  <c:v>2185</c:v>
                </c:pt>
                <c:pt idx="2">
                  <c:v>3485</c:v>
                </c:pt>
                <c:pt idx="3">
                  <c:v>4581</c:v>
                </c:pt>
                <c:pt idx="4">
                  <c:v>5723</c:v>
                </c:pt>
                <c:pt idx="5">
                  <c:v>7109</c:v>
                </c:pt>
                <c:pt idx="6">
                  <c:v>7938</c:v>
                </c:pt>
                <c:pt idx="7">
                  <c:v>8432</c:v>
                </c:pt>
                <c:pt idx="8">
                  <c:v>9851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1766528"/>
        <c:axId val="151768064"/>
      </c:lineChart>
      <c:catAx>
        <c:axId val="151766528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 b="1" i="0" baseline="0"/>
            </a:pPr>
            <a:endParaRPr lang="ko-KR"/>
          </a:p>
        </c:txPr>
        <c:crossAx val="151768064"/>
        <c:crosses val="autoZero"/>
        <c:auto val="1"/>
        <c:lblAlgn val="ctr"/>
        <c:lblOffset val="100"/>
        <c:noMultiLvlLbl val="0"/>
      </c:catAx>
      <c:valAx>
        <c:axId val="151768064"/>
        <c:scaling>
          <c:orientation val="minMax"/>
          <c:max val="11000"/>
          <c:min val="150"/>
        </c:scaling>
        <c:delete val="0"/>
        <c:axPos val="l"/>
        <c:numFmt formatCode="_(* #,##0_);_(* \(#,##0\);_(* &quot;-&quot;_);_(@_)" sourceLinked="1"/>
        <c:majorTickMark val="out"/>
        <c:minorTickMark val="none"/>
        <c:tickLblPos val="nextTo"/>
        <c:txPr>
          <a:bodyPr/>
          <a:lstStyle/>
          <a:p>
            <a:pPr>
              <a:defRPr sz="1200" b="1" i="0" baseline="0"/>
            </a:pPr>
            <a:endParaRPr lang="ko-KR"/>
          </a:p>
        </c:txPr>
        <c:crossAx val="151766528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spPr>
    <a:ln>
      <a:noFill/>
    </a:ln>
    <a:effectLst>
      <a:outerShdw blurRad="50800" dist="38100" dir="2700000" algn="tl" rotWithShape="0">
        <a:schemeClr val="bg1">
          <a:lumMod val="50000"/>
          <a:alpha val="40000"/>
        </a:schemeClr>
      </a:outerShdw>
    </a:effectLst>
  </c:sp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07742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629278" y="0"/>
            <a:ext cx="4307742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FE01AC-98AE-4B97-81A8-57E1A36188B1}" type="datetimeFigureOut">
              <a:rPr lang="ko-KR" altLang="en-US" smtClean="0"/>
              <a:t>2017-02-15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1" y="6464300"/>
            <a:ext cx="4307742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629278" y="6464300"/>
            <a:ext cx="4307742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D9678A-C65F-44D2-B1B9-B692812A206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456015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7047" cy="34028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9992" y="0"/>
            <a:ext cx="4307047" cy="34028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7F4FE1-9938-4353-BB9D-21B529F4000D}" type="datetimeFigureOut">
              <a:rPr lang="ko-KR" altLang="en-US" smtClean="0"/>
              <a:t>2017-02-15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270250" y="511175"/>
            <a:ext cx="3400425" cy="25511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3935" y="3232666"/>
            <a:ext cx="7951470" cy="306252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6464151"/>
            <a:ext cx="4307047" cy="34028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9992" y="6464151"/>
            <a:ext cx="4307047" cy="34028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5B4943-B65E-48CD-A9ED-7565D699B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5120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- 2016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년 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월 한달 간 </a:t>
            </a:r>
            <a:r>
              <a:rPr lang="ko-KR" alt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나쁜광고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캠페인 결과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전국 모든 지역에서 나쁜 광고가 게시되고 있었고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특히 학생의 인권을 침해하는 광고가 심해지는 경향이 있음을 확인</a:t>
            </a:r>
            <a:endParaRPr lang="en-US" altLang="ko-K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 latinLnBrk="1"/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교육부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해당 교육청 등에 민원제기 하여 개인정보공개 동의 받지 않은 게시물 모두 철거 조치하고 학교에는 </a:t>
            </a:r>
            <a:r>
              <a:rPr lang="ko-KR" alt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합격현수막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금지 강조 문서 하달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합격현수막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금지 </a:t>
            </a:r>
            <a:r>
              <a:rPr lang="ko-KR" alt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법제정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및 조례제정 건의</a:t>
            </a:r>
          </a:p>
          <a:p>
            <a:pPr fontAlgn="base" latinLnBrk="1"/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학원의 나쁜 광고 사례를 제보하는 캠페인과 </a:t>
            </a:r>
            <a:r>
              <a:rPr lang="ko-KR" alt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학원중점관리구역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10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개 지역을 중심으로 현장점검을 한 결과 인권을 침해하는 악질적인 광고들이 많았고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이슈화 되어 일부 학원은 시정조치를 하였으나 여전히 근본적인 해결책이 없는 </a:t>
            </a:r>
            <a:r>
              <a:rPr lang="ko-KR" alt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실정임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endParaRPr lang="ko-KR" alt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ko-KR" alt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5B4943-B65E-48CD-A9ED-7565D699B342}" type="slidenum">
              <a:rPr lang="ko-KR" altLang="en-US" smtClean="0"/>
              <a:t>42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812651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dirty="0"/>
              <a:t>사례</a:t>
            </a:r>
            <a:r>
              <a:rPr lang="en-US" altLang="ko-KR" dirty="0"/>
              <a:t>1: 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년에 걸쳐 창원 성지여고에서 학급에 모의고사 성적표를 게시하여 학급끼리 서로 경쟁하는 구조를 만들고 있는 사실 제보 접수</a:t>
            </a: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dirty="0"/>
              <a:t>사례</a:t>
            </a:r>
            <a:r>
              <a:rPr lang="en-US" altLang="ko-KR" dirty="0"/>
              <a:t>2: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부산 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00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중학교에서 성적표에 공개하지 않는 석차와 동석차를 포함시켜 배부한 사례 제보 접수</a:t>
            </a:r>
            <a:endParaRPr lang="en-US" altLang="ko-K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 latinLnBrk="1"/>
            <a:r>
              <a:rPr lang="ko-KR" alt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○ 성과</a:t>
            </a:r>
          </a:p>
          <a:p>
            <a:pPr fontAlgn="base" latinLnBrk="1"/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해당 교육청 및 학교에서 즉각 시정조치를 실시하였고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차후 동일 사례 발생하지 않도록 할 것을 </a:t>
            </a:r>
            <a:r>
              <a:rPr lang="ko-KR" alt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약속받음</a:t>
            </a:r>
            <a:endParaRPr lang="ko-KR" alt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 latinLnBrk="1"/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학급에 성적표를 공개하여 학생들로 하여금 수치심을 느끼게 하거나 중학교에서는 공개할 수 없는 석차를 공개하여 학습분위기를 조성하려는 사례에 대한 민원을 제기하여 동일 지역에서 동일 사례가 발생하지 않도록 조치함</a:t>
            </a: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ko-KR" alt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5B4943-B65E-48CD-A9ED-7565D699B342}" type="slidenum">
              <a:rPr lang="ko-KR" altLang="en-US" smtClean="0"/>
              <a:t>43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893347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5</a:t>
            </a:r>
            <a:r>
              <a:rPr lang="ko-KR" altLang="en-US" dirty="0"/>
              <a:t>월 시민포럼을 </a:t>
            </a:r>
            <a:r>
              <a:rPr lang="ko-KR" altLang="en-US" dirty="0" err="1"/>
              <a:t>출범하자마자</a:t>
            </a:r>
            <a:r>
              <a:rPr lang="en-US" altLang="ko-KR" dirty="0"/>
              <a:t>, </a:t>
            </a:r>
            <a:r>
              <a:rPr lang="ko-KR" altLang="en-US" dirty="0"/>
              <a:t>서울시의회에서 서울지역 학원 심야 영업시간을 연장하려는 조례를 발의하려는 움직임이 있어 이에 대응하는 활동을 </a:t>
            </a:r>
            <a:r>
              <a:rPr lang="en-US" altLang="ko-KR" dirty="0"/>
              <a:t>5,6</a:t>
            </a:r>
            <a:r>
              <a:rPr lang="ko-KR" altLang="en-US" dirty="0"/>
              <a:t>월 숨가쁘게 펼침</a:t>
            </a:r>
            <a:r>
              <a:rPr lang="en-US" altLang="ko-KR" dirty="0"/>
              <a:t>. </a:t>
            </a: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기자회견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간담회를 통해서 조희연 교육감이 선거 공약으로 내걸었던 학원 휴일휴무제 도입에 앞장서야 함을 강조하고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학원 심야영업 제한을 전국 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10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시로 통일하는 것으로 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17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개 시도 교육감협의회 안건으로 제출했으나 안건 보류됨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ko-KR" alt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ko-KR" alt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5B4943-B65E-48CD-A9ED-7565D699B342}" type="slidenum">
              <a:rPr lang="ko-KR" altLang="en-US" smtClean="0"/>
              <a:t>44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649464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ko-KR" alt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5B4943-B65E-48CD-A9ED-7565D699B342}" type="slidenum">
              <a:rPr lang="ko-KR" altLang="en-US" smtClean="0"/>
              <a:t>45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60603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5B4943-B65E-48CD-A9ED-7565D699B342}" type="slidenum">
              <a:rPr lang="ko-KR" altLang="en-US" smtClean="0"/>
              <a:t>50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270849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전국 </a:t>
            </a:r>
            <a:r>
              <a:rPr lang="en-US" altLang="ko-KR" dirty="0"/>
              <a:t>50</a:t>
            </a:r>
            <a:r>
              <a:rPr lang="ko-KR" altLang="en-US" dirty="0"/>
              <a:t>여개 지역에서 거리서명과 지인서명으로 출신학교 차별 금지법의 필요성을 알림</a:t>
            </a:r>
            <a:r>
              <a:rPr lang="en-US" altLang="ko-KR" dirty="0"/>
              <a:t>.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5B4943-B65E-48CD-A9ED-7565D699B342}" type="slidenum">
              <a:rPr lang="ko-KR" altLang="en-US" smtClean="0"/>
              <a:t>51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161740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err="1"/>
              <a:t>줄세우기</a:t>
            </a:r>
            <a:r>
              <a:rPr lang="ko-KR" altLang="en-US" dirty="0"/>
              <a:t> 없는 학교 만들기 캠페인에 지역 회원들이 적극적으로 참여</a:t>
            </a:r>
            <a:r>
              <a:rPr lang="en-US" altLang="ko-KR" dirty="0"/>
              <a:t>, </a:t>
            </a:r>
            <a:r>
              <a:rPr lang="ko-KR" altLang="en-US" dirty="0"/>
              <a:t>학교 담벼락 합격 현수막을 없애고</a:t>
            </a:r>
            <a:r>
              <a:rPr lang="en-US" altLang="ko-KR" dirty="0"/>
              <a:t>, </a:t>
            </a:r>
            <a:r>
              <a:rPr lang="ko-KR" altLang="en-US" dirty="0"/>
              <a:t>사교육 강사의 입시 설명회를 막아내는 등 자율적으로 우리 아이들의 교육 환경을 개선하는 일에 앞장서고 있음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5B4943-B65E-48CD-A9ED-7565D699B342}" type="slidenum">
              <a:rPr lang="ko-KR" altLang="en-US" smtClean="0"/>
              <a:t>52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12019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부천 내 과학고를 설립하려는 계획에 맞서 설립 취소 운동을 하고 설립 무산을 이끌어냄</a:t>
            </a:r>
            <a:r>
              <a:rPr lang="en-US" altLang="ko-KR" dirty="0"/>
              <a:t>. </a:t>
            </a:r>
            <a:r>
              <a:rPr lang="ko-KR" altLang="en-US" dirty="0"/>
              <a:t>순수한 시민들의 힘으로 일굼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5B4943-B65E-48CD-A9ED-7565D699B342}" type="slidenum">
              <a:rPr lang="ko-KR" altLang="en-US" smtClean="0"/>
              <a:t>53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598871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매해 </a:t>
            </a:r>
            <a:r>
              <a:rPr lang="en-US" altLang="ko-KR" dirty="0"/>
              <a:t>150</a:t>
            </a:r>
            <a:r>
              <a:rPr lang="ko-KR" altLang="en-US" dirty="0"/>
              <a:t>여명 회원가족들이 </a:t>
            </a:r>
            <a:r>
              <a:rPr lang="en-US" altLang="ko-KR" dirty="0"/>
              <a:t>1</a:t>
            </a:r>
            <a:r>
              <a:rPr lang="ko-KR" altLang="en-US" dirty="0"/>
              <a:t>박</a:t>
            </a:r>
            <a:r>
              <a:rPr lang="en-US" altLang="ko-KR" dirty="0"/>
              <a:t>2</a:t>
            </a:r>
            <a:r>
              <a:rPr lang="ko-KR" altLang="en-US" dirty="0"/>
              <a:t>일로 만남</a:t>
            </a:r>
            <a:r>
              <a:rPr lang="en-US" altLang="ko-KR" dirty="0"/>
              <a:t>. </a:t>
            </a:r>
            <a:r>
              <a:rPr lang="ko-KR" altLang="en-US" dirty="0" err="1"/>
              <a:t>사교육걱정없는세상을</a:t>
            </a:r>
            <a:r>
              <a:rPr lang="ko-KR" altLang="en-US" dirty="0"/>
              <a:t> 살아가는 용기와 지혜를 나누는 자리</a:t>
            </a:r>
            <a:r>
              <a:rPr lang="en-US" altLang="ko-KR" dirty="0"/>
              <a:t>.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5B4943-B65E-48CD-A9ED-7565D699B342}" type="slidenum">
              <a:rPr lang="ko-KR" altLang="en-US" smtClean="0"/>
              <a:t>54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939691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지역등대지기학교를 지역회원 자체적으로 </a:t>
            </a:r>
            <a:r>
              <a:rPr lang="en-US" altLang="ko-KR" dirty="0"/>
              <a:t>6</a:t>
            </a:r>
            <a:r>
              <a:rPr lang="ko-KR" altLang="en-US" dirty="0"/>
              <a:t>곳에서 운영</a:t>
            </a:r>
            <a:r>
              <a:rPr lang="en-US" altLang="ko-KR" dirty="0"/>
              <a:t>.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5B4943-B65E-48CD-A9ED-7565D699B342}" type="slidenum">
              <a:rPr lang="ko-KR" altLang="en-US" smtClean="0"/>
              <a:t>55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4164895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전선영 회원이 </a:t>
            </a:r>
            <a:r>
              <a:rPr lang="en-US" altLang="ko-KR" dirty="0"/>
              <a:t>12</a:t>
            </a:r>
            <a:r>
              <a:rPr lang="ko-KR" altLang="en-US" dirty="0"/>
              <a:t>월 강서 등대모임 송년회를 마치고 후기로 쓰신 글</a:t>
            </a:r>
            <a:r>
              <a:rPr lang="en-US" altLang="ko-KR" dirty="0"/>
              <a:t>. </a:t>
            </a:r>
            <a:r>
              <a:rPr lang="ko-KR" altLang="en-US" dirty="0"/>
              <a:t>또래 아이들을 키우는 엄마들과 지난 </a:t>
            </a:r>
            <a:r>
              <a:rPr lang="en-US" altLang="ko-KR" dirty="0"/>
              <a:t>5</a:t>
            </a:r>
            <a:r>
              <a:rPr lang="ko-KR" altLang="en-US" dirty="0"/>
              <a:t>년의 시간을 어떻게 보냈는지</a:t>
            </a:r>
            <a:r>
              <a:rPr lang="en-US" altLang="ko-KR" dirty="0"/>
              <a:t>, </a:t>
            </a:r>
            <a:r>
              <a:rPr lang="ko-KR" altLang="en-US" dirty="0"/>
              <a:t>내 삶을 어떻게 바꾸었는지를 표현</a:t>
            </a:r>
            <a:r>
              <a:rPr lang="en-US" altLang="ko-KR" dirty="0"/>
              <a:t>. </a:t>
            </a:r>
            <a:r>
              <a:rPr lang="ko-KR" altLang="en-US" dirty="0"/>
              <a:t>성공주의로 아이들을 바라보지 않고 교육의 참된 의미를 배워가는 시간이었고</a:t>
            </a:r>
            <a:r>
              <a:rPr lang="en-US" altLang="ko-KR" dirty="0"/>
              <a:t>, </a:t>
            </a:r>
            <a:r>
              <a:rPr lang="ko-KR" altLang="en-US" dirty="0"/>
              <a:t>그 시간을 좋은 이웃들과 함께 할 수 있었던 것에 대한 소회를 나타냄</a:t>
            </a:r>
            <a:r>
              <a:rPr lang="en-US" altLang="ko-KR" dirty="0"/>
              <a:t>. </a:t>
            </a:r>
            <a:r>
              <a:rPr lang="ko-KR" altLang="en-US" dirty="0"/>
              <a:t>이러한 고백이 등대모임에 참여하는 회원들 대부분의 고백일 것이다</a:t>
            </a:r>
            <a:r>
              <a:rPr lang="en-US" altLang="ko-KR" dirty="0"/>
              <a:t>.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5B4943-B65E-48CD-A9ED-7565D699B342}" type="slidenum">
              <a:rPr lang="ko-KR" altLang="en-US" smtClean="0"/>
              <a:t>59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9783793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캠페인</a:t>
            </a:r>
            <a:r>
              <a:rPr lang="en-US" altLang="ko-KR" dirty="0"/>
              <a:t>, </a:t>
            </a:r>
            <a:r>
              <a:rPr lang="ko-KR" altLang="en-US" dirty="0"/>
              <a:t>교육강좌</a:t>
            </a:r>
            <a:r>
              <a:rPr lang="en-US" altLang="ko-KR" dirty="0"/>
              <a:t>, </a:t>
            </a:r>
            <a:r>
              <a:rPr lang="ko-KR" altLang="en-US" dirty="0"/>
              <a:t>그 외 정책 소식 등을 일상적으로 </a:t>
            </a:r>
            <a:r>
              <a:rPr lang="en-US" altLang="ko-KR" dirty="0"/>
              <a:t>SNS</a:t>
            </a:r>
            <a:r>
              <a:rPr lang="ko-KR" altLang="en-US" dirty="0"/>
              <a:t>를 통해 전달</a:t>
            </a:r>
            <a:r>
              <a:rPr lang="en-US" altLang="ko-KR" dirty="0"/>
              <a:t>. </a:t>
            </a:r>
          </a:p>
          <a:p>
            <a:r>
              <a:rPr lang="ko-KR" altLang="en-US" dirty="0"/>
              <a:t>많게는 </a:t>
            </a:r>
            <a:r>
              <a:rPr lang="en-US" altLang="ko-KR" dirty="0"/>
              <a:t>13</a:t>
            </a:r>
            <a:r>
              <a:rPr lang="ko-KR" altLang="en-US" dirty="0"/>
              <a:t>만명 이상</a:t>
            </a:r>
            <a:r>
              <a:rPr lang="en-US" altLang="ko-KR" dirty="0"/>
              <a:t>, </a:t>
            </a:r>
            <a:r>
              <a:rPr lang="ko-KR" altLang="en-US" dirty="0"/>
              <a:t>적게는 </a:t>
            </a:r>
            <a:r>
              <a:rPr lang="en-US" altLang="ko-KR" dirty="0"/>
              <a:t>5</a:t>
            </a:r>
            <a:r>
              <a:rPr lang="ko-KR" altLang="en-US" dirty="0"/>
              <a:t>만명에게 소식이 전달됨</a:t>
            </a:r>
            <a:r>
              <a:rPr lang="en-US" altLang="ko-KR" dirty="0"/>
              <a:t>.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5B4943-B65E-48CD-A9ED-7565D699B342}" type="slidenum">
              <a:rPr lang="ko-KR" altLang="en-US" smtClean="0"/>
              <a:t>66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8259059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 latinLnBrk="1"/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해당 지자체가 </a:t>
            </a:r>
            <a:r>
              <a:rPr lang="ko-KR" alt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다음번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입시설명회 수립 시 지침을 적용하겠다고 약속함</a:t>
            </a:r>
          </a:p>
          <a:p>
            <a:pPr fontAlgn="base" latinLnBrk="1"/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경기도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안양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수원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용인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안산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와 부산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수영구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등 일부 지방자치단체가 주관하여 사교육업체와 결탁해 입시설명회를 개최하였고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이를 교육부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경기도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부산 교육청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경기도청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부산시청에 민원을 제기하여 지자체가 사교육업체 입시설명회를 지양하도록 지침 수립 및 하달함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5B4943-B65E-48CD-A9ED-7565D699B342}" type="slidenum">
              <a:rPr lang="ko-KR" altLang="en-US" smtClean="0"/>
              <a:t>89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3452430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D5B4943-B65E-48CD-A9ED-7565D699B342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97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638926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E755D-9C78-4C86-9AC5-B1CCC707789F}" type="datetimeFigureOut">
              <a:rPr lang="ko-KR" altLang="en-US" smtClean="0"/>
              <a:t>2017-02-15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AFAAC-B155-4D95-B7E5-45CD0A4031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477183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E755D-9C78-4C86-9AC5-B1CCC707789F}" type="datetimeFigureOut">
              <a:rPr lang="ko-KR" altLang="en-US" smtClean="0"/>
              <a:t>2017-02-15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AFAAC-B155-4D95-B7E5-45CD0A4031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372321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E755D-9C78-4C86-9AC5-B1CCC707789F}" type="datetimeFigureOut">
              <a:rPr lang="ko-KR" altLang="en-US" smtClean="0"/>
              <a:t>2017-02-15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AFAAC-B155-4D95-B7E5-45CD0A4031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118871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E755D-9C78-4C86-9AC5-B1CCC707789F}" type="datetimeFigureOut">
              <a:rPr lang="ko-KR" altLang="en-US" smtClean="0"/>
              <a:t>2017-02-15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AFAAC-B155-4D95-B7E5-45CD0A4031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454288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E755D-9C78-4C86-9AC5-B1CCC707789F}" type="datetimeFigureOut">
              <a:rPr lang="ko-KR" altLang="en-US" smtClean="0"/>
              <a:t>2017-02-15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AFAAC-B155-4D95-B7E5-45CD0A4031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06964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E755D-9C78-4C86-9AC5-B1CCC707789F}" type="datetimeFigureOut">
              <a:rPr lang="ko-KR" altLang="en-US" smtClean="0"/>
              <a:t>2017-02-15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AFAAC-B155-4D95-B7E5-45CD0A4031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768785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E755D-9C78-4C86-9AC5-B1CCC707789F}" type="datetimeFigureOut">
              <a:rPr lang="ko-KR" altLang="en-US" smtClean="0"/>
              <a:t>2017-02-15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AFAAC-B155-4D95-B7E5-45CD0A4031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554621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E755D-9C78-4C86-9AC5-B1CCC707789F}" type="datetimeFigureOut">
              <a:rPr lang="ko-KR" altLang="en-US" smtClean="0"/>
              <a:t>2017-02-15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AFAAC-B155-4D95-B7E5-45CD0A4031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616694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E755D-9C78-4C86-9AC5-B1CCC707789F}" type="datetimeFigureOut">
              <a:rPr lang="ko-KR" altLang="en-US" smtClean="0"/>
              <a:t>2017-02-15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AFAAC-B155-4D95-B7E5-45CD0A4031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289921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E755D-9C78-4C86-9AC5-B1CCC707789F}" type="datetimeFigureOut">
              <a:rPr lang="ko-KR" altLang="en-US" smtClean="0"/>
              <a:t>2017-02-15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AFAAC-B155-4D95-B7E5-45CD0A4031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369359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E755D-9C78-4C86-9AC5-B1CCC707789F}" type="datetimeFigureOut">
              <a:rPr lang="ko-KR" altLang="en-US" smtClean="0"/>
              <a:t>2017-02-15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AFAAC-B155-4D95-B7E5-45CD0A4031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792326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B504D5-39EF-4F31-96A9-A670D35F41A7}" type="datetime1">
              <a:rPr lang="ko-KR" altLang="en-US"/>
              <a:pPr>
                <a:defRPr/>
              </a:pPr>
              <a:t>2017-02-15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212A5A-6845-4C22-B82C-6692841624F4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7000247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09889E-9A00-4D94-9F81-89BAC4C1C8C7}" type="datetime1">
              <a:rPr lang="ko-KR" altLang="en-US"/>
              <a:pPr>
                <a:defRPr/>
              </a:pPr>
              <a:t>2017-02-15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E65459-823C-43EE-BA5E-310E8211A67E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9762473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7EE203-0B4F-4BF5-A47C-4D226ED581A0}" type="datetime1">
              <a:rPr lang="ko-KR" altLang="en-US"/>
              <a:pPr>
                <a:defRPr/>
              </a:pPr>
              <a:t>2017-02-15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7B788F-A3B3-4B2A-BC29-560FD1F6200F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571491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752C70-1B22-437C-AD13-F14DDF2ADCC1}" type="datetime1">
              <a:rPr lang="ko-KR" altLang="en-US"/>
              <a:pPr>
                <a:defRPr/>
              </a:pPr>
              <a:t>2017-02-15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E185DE-0464-4734-936D-8F4978079077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9741648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1D22A4-F04D-46C1-90AF-7A5CA1BFEA4A}" type="datetime1">
              <a:rPr lang="ko-KR" altLang="en-US"/>
              <a:pPr>
                <a:defRPr/>
              </a:pPr>
              <a:t>2017-02-15</a:t>
            </a:fld>
            <a:endParaRPr lang="ko-KR" altLang="en-US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20AB3C-644B-4360-B01E-E8ADA967A896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67550586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C57518-5DDC-4133-8432-F36A6E5E2F77}" type="datetime1">
              <a:rPr lang="ko-KR" altLang="en-US"/>
              <a:pPr>
                <a:defRPr/>
              </a:pPr>
              <a:t>2017-02-15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8F676D-4C8B-447A-B3CB-524A935B0CF0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17499159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39443C-55EE-41E8-9C3D-1FE396B7C3BA}" type="datetime1">
              <a:rPr lang="ko-KR" altLang="en-US"/>
              <a:pPr>
                <a:defRPr/>
              </a:pPr>
              <a:t>2017-02-15</a:t>
            </a:fld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E37DD2-E7D3-4D17-8321-E4295B96921A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27563387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508157-B66C-45E5-BDF3-4711E0532C20}" type="datetime1">
              <a:rPr lang="ko-KR" altLang="en-US"/>
              <a:pPr>
                <a:defRPr/>
              </a:pPr>
              <a:t>2017-02-15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EBAF02-A995-427A-90E7-3D7CFEF76327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3981182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77C552-A708-47E2-B038-9C87DFAA1B02}" type="datetime1">
              <a:rPr lang="ko-KR" altLang="en-US"/>
              <a:pPr>
                <a:defRPr/>
              </a:pPr>
              <a:t>2017-02-15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D94FE5-06E4-4677-83F1-6F0B87C3E798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7997898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C27ABF-4CFC-46EC-8450-1E99C719EB37}" type="datetime1">
              <a:rPr lang="ko-KR" altLang="en-US"/>
              <a:pPr>
                <a:defRPr/>
              </a:pPr>
              <a:t>2017-02-15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0A6664-98B2-4064-ACC5-025EEF350A4B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1037259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01666B-E387-49A1-AE31-6EDD7911241E}" type="datetime1">
              <a:rPr lang="ko-KR" altLang="en-US"/>
              <a:pPr>
                <a:defRPr/>
              </a:pPr>
              <a:t>2017-02-15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FEAEAF-7892-44CB-A6A1-025D1A33DFF9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6021104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1626411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E755D-9C78-4C86-9AC5-B1CCC707789F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2017-02-15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AFAAC-B155-4D95-B7E5-45CD0A403142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778851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E755D-9C78-4C86-9AC5-B1CCC707789F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2017-02-15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AFAAC-B155-4D95-B7E5-45CD0A403142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759312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E755D-9C78-4C86-9AC5-B1CCC707789F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2017-02-15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AFAAC-B155-4D95-B7E5-45CD0A403142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043650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E755D-9C78-4C86-9AC5-B1CCC707789F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2017-02-15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AFAAC-B155-4D95-B7E5-45CD0A403142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336578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E755D-9C78-4C86-9AC5-B1CCC707789F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2017-02-15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AFAAC-B155-4D95-B7E5-45CD0A403142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19886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E755D-9C78-4C86-9AC5-B1CCC707789F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2017-02-15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AFAAC-B155-4D95-B7E5-45CD0A403142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608896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E755D-9C78-4C86-9AC5-B1CCC707789F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2017-02-15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AFAAC-B155-4D95-B7E5-45CD0A403142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66831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E755D-9C78-4C86-9AC5-B1CCC707789F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2017-02-15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AFAAC-B155-4D95-B7E5-45CD0A403142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073138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E755D-9C78-4C86-9AC5-B1CCC707789F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2017-02-15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AFAAC-B155-4D95-B7E5-45CD0A403142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13170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E755D-9C78-4C86-9AC5-B1CCC707789F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2017-02-15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AFAAC-B155-4D95-B7E5-45CD0A403142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476642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E755D-9C78-4C86-9AC5-B1CCC707789F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2017-02-15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AFAAC-B155-4D95-B7E5-45CD0A403142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695582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E755D-9C78-4C86-9AC5-B1CCC707789F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2017-02-15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AFAAC-B155-4D95-B7E5-45CD0A403142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583838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E755D-9C78-4C86-9AC5-B1CCC707789F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2017-02-15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AFAAC-B155-4D95-B7E5-45CD0A403142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918777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E755D-9C78-4C86-9AC5-B1CCC707789F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2017-02-15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AFAAC-B155-4D95-B7E5-45CD0A403142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904620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E755D-9C78-4C86-9AC5-B1CCC707789F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2017-02-15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AFAAC-B155-4D95-B7E5-45CD0A403142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914539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E755D-9C78-4C86-9AC5-B1CCC707789F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2017-02-15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AFAAC-B155-4D95-B7E5-45CD0A403142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110739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E755D-9C78-4C86-9AC5-B1CCC707789F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2017-02-15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AFAAC-B155-4D95-B7E5-45CD0A403142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657533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E755D-9C78-4C86-9AC5-B1CCC707789F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2017-02-15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AFAAC-B155-4D95-B7E5-45CD0A403142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147321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E755D-9C78-4C86-9AC5-B1CCC707789F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2017-02-15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AFAAC-B155-4D95-B7E5-45CD0A403142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526301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E755D-9C78-4C86-9AC5-B1CCC707789F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2017-02-15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AFAAC-B155-4D95-B7E5-45CD0A403142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364305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E755D-9C78-4C86-9AC5-B1CCC707789F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2017-02-15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AFAAC-B155-4D95-B7E5-45CD0A403142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706325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E755D-9C78-4C86-9AC5-B1CCC707789F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2017-02-15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AFAAC-B155-4D95-B7E5-45CD0A403142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298834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E755D-9C78-4C86-9AC5-B1CCC707789F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2017-02-15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AFAAC-B155-4D95-B7E5-45CD0A403142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750202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E755D-9C78-4C86-9AC5-B1CCC707789F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2017-02-15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AFAAC-B155-4D95-B7E5-45CD0A403142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321248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E755D-9C78-4C86-9AC5-B1CCC707789F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2017-02-15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AFAAC-B155-4D95-B7E5-45CD0A403142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231693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E755D-9C78-4C86-9AC5-B1CCC707789F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2017-02-15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AFAAC-B155-4D95-B7E5-45CD0A403142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956477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E755D-9C78-4C86-9AC5-B1CCC707789F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2017-02-15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AFAAC-B155-4D95-B7E5-45CD0A403142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009911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E755D-9C78-4C86-9AC5-B1CCC707789F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2017-02-15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AFAAC-B155-4D95-B7E5-45CD0A403142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447216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E755D-9C78-4C86-9AC5-B1CCC707789F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2017-02-15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AFAAC-B155-4D95-B7E5-45CD0A403142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432265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E755D-9C78-4C86-9AC5-B1CCC707789F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2017-02-15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AFAAC-B155-4D95-B7E5-45CD0A403142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709492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E755D-9C78-4C86-9AC5-B1CCC707789F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2017-02-15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AFAAC-B155-4D95-B7E5-45CD0A403142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370292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E755D-9C78-4C86-9AC5-B1CCC707789F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2017-02-15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AFAAC-B155-4D95-B7E5-45CD0A403142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772620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E755D-9C78-4C86-9AC5-B1CCC707789F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2017-02-15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AFAAC-B155-4D95-B7E5-45CD0A403142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273426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128A3-2A71-4091-961D-5603F888365C}" type="datetime1">
              <a:rPr lang="ko-KR" altLang="en-US" smtClean="0"/>
              <a:t>2017-02-15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AFAAC-B155-4D95-B7E5-45CD0A4031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7459502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DE5AC-25F1-4B2E-B311-BE84C1999977}" type="datetime1">
              <a:rPr lang="ko-KR" altLang="en-US" smtClean="0"/>
              <a:t>2017-02-15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AFAAC-B155-4D95-B7E5-45CD0A4031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0136203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E4FB4-6954-43C1-A2B3-78398FCD30AC}" type="datetime1">
              <a:rPr lang="ko-KR" altLang="en-US" smtClean="0"/>
              <a:t>2017-02-15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AFAAC-B155-4D95-B7E5-45CD0A4031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74976624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4C25D2-87F0-48F0-B375-DF3E7D233A5A}" type="datetime1">
              <a:rPr lang="ko-KR" altLang="en-US" smtClean="0"/>
              <a:t>2017-02-15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AFAAC-B155-4D95-B7E5-45CD0A4031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8169409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D196F-9AE3-4983-BF49-AA0712D154AA}" type="datetime1">
              <a:rPr lang="ko-KR" altLang="en-US" smtClean="0"/>
              <a:t>2017-02-15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AFAAC-B155-4D95-B7E5-45CD0A4031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54934923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7ACA8-A9AF-4210-B0FA-F5B250A0FE78}" type="datetime1">
              <a:rPr lang="ko-KR" altLang="en-US" smtClean="0"/>
              <a:t>2017-02-15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AFAAC-B155-4D95-B7E5-45CD0A4031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2424196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30246-0FA1-49AD-A856-726658148901}" type="datetime1">
              <a:rPr lang="ko-KR" altLang="en-US" smtClean="0"/>
              <a:t>2017-02-15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AFAAC-B155-4D95-B7E5-45CD0A4031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13927852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CD85C-863D-4CB1-A51D-C2C1748D101C}" type="datetime1">
              <a:rPr lang="ko-KR" altLang="en-US" smtClean="0"/>
              <a:t>2017-02-15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AFAAC-B155-4D95-B7E5-45CD0A4031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0947214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1E9F6-6F9C-4743-AD39-7E90BA42CC67}" type="datetime1">
              <a:rPr lang="ko-KR" altLang="en-US" smtClean="0"/>
              <a:t>2017-02-15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AFAAC-B155-4D95-B7E5-45CD0A4031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96699072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77B6E-6E01-41E3-9C70-32DA5218CCA7}" type="datetime1">
              <a:rPr lang="ko-KR" altLang="en-US" smtClean="0"/>
              <a:t>2017-02-15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AFAAC-B155-4D95-B7E5-45CD0A4031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2580949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ADF60-F311-46B6-B525-052AFB74602E}" type="datetime1">
              <a:rPr lang="ko-KR" altLang="en-US" smtClean="0"/>
              <a:t>2017-02-15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AFAAC-B155-4D95-B7E5-45CD0A4031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928692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66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DE755D-9C78-4C86-9AC5-B1CCC707789F}" type="datetimeFigureOut">
              <a:rPr lang="ko-KR" altLang="en-US" smtClean="0"/>
              <a:t>2017-02-15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DAFAAC-B155-4D95-B7E5-45CD0A4031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227500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제목 개체 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dirty="0"/>
              <a:t>마스터 제목 스타일 편집</a:t>
            </a:r>
          </a:p>
        </p:txBody>
      </p:sp>
      <p:sp>
        <p:nvSpPr>
          <p:cNvPr id="1027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latinLnBrk="0">
              <a:defRPr kumimoji="0" sz="1200">
                <a:solidFill>
                  <a:srgbClr val="898989"/>
                </a:solidFill>
                <a:latin typeface="맑은 고딕" panose="020B0503020000020004" pitchFamily="50" charset="-127"/>
                <a:ea typeface="굴림" pitchFamily="50" charset="-127"/>
                <a:cs typeface="ヒラギノ角ゴ ProN W3" charset="0"/>
                <a:sym typeface="굴림" pitchFamily="50" charset="-127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57AEBA7-ECFE-4E17-85C3-EE022C05AE04}" type="datetime1">
              <a:rPr lang="ko-KR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2017-02-15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latinLnBrk="0">
              <a:defRPr kumimoji="0" sz="1200">
                <a:solidFill>
                  <a:srgbClr val="898989"/>
                </a:solidFill>
                <a:latin typeface="맑은 고딕" panose="020B0503020000020004" pitchFamily="50" charset="-127"/>
                <a:ea typeface="굴림" pitchFamily="50" charset="-127"/>
                <a:cs typeface="ヒラギノ角ゴ ProN W3" charset="0"/>
                <a:sym typeface="굴림" pitchFamily="50" charset="-127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latinLnBrk="0">
              <a:defRPr kumimoji="0" sz="1200">
                <a:solidFill>
                  <a:srgbClr val="898989"/>
                </a:solidFill>
                <a:latin typeface="맑은 고딕" panose="020B0503020000020004" pitchFamily="50" charset="-127"/>
                <a:ea typeface="굴림" pitchFamily="50" charset="-127"/>
                <a:cs typeface="ヒラギノ角ゴ ProN W3" charset="0"/>
                <a:sym typeface="굴림" pitchFamily="50" charset="-127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C341330-B3F8-4097-AFF9-EA734291F9C8}" type="slidenum">
              <a:rPr lang="en-US" altLang="ko-KR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1537997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DE755D-9C78-4C86-9AC5-B1CCC707789F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2017-02-15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DAFAAC-B155-4D95-B7E5-45CD0A403142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93755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DE755D-9C78-4C86-9AC5-B1CCC707789F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2017-02-15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DAFAAC-B155-4D95-B7E5-45CD0A403142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8488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DE755D-9C78-4C86-9AC5-B1CCC707789F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2017-02-15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DAFAAC-B155-4D95-B7E5-45CD0A403142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9793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  <p:sldLayoutId id="2147483731" r:id="rId9"/>
    <p:sldLayoutId id="2147483732" r:id="rId10"/>
    <p:sldLayoutId id="2147483733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6A5F11-732E-4905-93F3-147F927A108D}" type="datetime1">
              <a:rPr lang="ko-KR" altLang="en-US" smtClean="0"/>
              <a:t>2017-02-15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DAFAAC-B155-4D95-B7E5-45CD0A4031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011667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36" r:id="rId2"/>
    <p:sldLayoutId id="2147483737" r:id="rId3"/>
    <p:sldLayoutId id="2147483738" r:id="rId4"/>
    <p:sldLayoutId id="2147483739" r:id="rId5"/>
    <p:sldLayoutId id="2147483740" r:id="rId6"/>
    <p:sldLayoutId id="2147483741" r:id="rId7"/>
    <p:sldLayoutId id="2147483742" r:id="rId8"/>
    <p:sldLayoutId id="2147483743" r:id="rId9"/>
    <p:sldLayoutId id="2147483744" r:id="rId10"/>
    <p:sldLayoutId id="2147483745" r:id="rId11"/>
  </p:sldLayoutIdLst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14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6.jpeg"/><Relationship Id="rId4" Type="http://schemas.openxmlformats.org/officeDocument/2006/relationships/image" Target="../media/image55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jpeg"/><Relationship Id="rId5" Type="http://schemas.openxmlformats.org/officeDocument/2006/relationships/image" Target="../media/image61.jpeg"/><Relationship Id="rId4" Type="http://schemas.openxmlformats.org/officeDocument/2006/relationships/image" Target="../media/image60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.jpeg"/><Relationship Id="rId5" Type="http://schemas.openxmlformats.org/officeDocument/2006/relationships/image" Target="../media/image65.jpeg"/><Relationship Id="rId4" Type="http://schemas.openxmlformats.org/officeDocument/2006/relationships/image" Target="../media/image64.jpeg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8.jpe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6.png"/><Relationship Id="rId4" Type="http://schemas.openxmlformats.org/officeDocument/2006/relationships/image" Target="../media/image75.png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2.png"/><Relationship Id="rId5" Type="http://schemas.openxmlformats.org/officeDocument/2006/relationships/image" Target="../media/image81.png"/><Relationship Id="rId4" Type="http://schemas.openxmlformats.org/officeDocument/2006/relationships/image" Target="../media/image80.png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5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g"/><Relationship Id="rId1" Type="http://schemas.openxmlformats.org/officeDocument/2006/relationships/slideLayout" Target="../slideLayouts/slideLayout5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g"/><Relationship Id="rId1" Type="http://schemas.openxmlformats.org/officeDocument/2006/relationships/slideLayout" Target="../slideLayouts/slideLayout5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1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4.png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4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4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4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5.png"/><Relationship Id="rId4" Type="http://schemas.openxmlformats.org/officeDocument/2006/relationships/image" Target="../media/image114.png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5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7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5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5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427984" y="5109284"/>
            <a:ext cx="46085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사교육걱정없는세상</a:t>
            </a:r>
            <a:r>
              <a:rPr kumimoji="0" lang="ko-KR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</a:t>
            </a:r>
            <a:endParaRPr kumimoji="0" lang="en-US" altLang="ko-K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2017</a:t>
            </a:r>
            <a:r>
              <a:rPr kumimoji="0" lang="ko-KR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년 이사회 </a:t>
            </a:r>
            <a:endParaRPr kumimoji="0" lang="en-US" altLang="ko-K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427647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제목 5"/>
          <p:cNvSpPr>
            <a:spLocks noGrp="1"/>
          </p:cNvSpPr>
          <p:nvPr>
            <p:ph type="ctrTitle"/>
          </p:nvPr>
        </p:nvSpPr>
        <p:spPr>
          <a:xfrm>
            <a:off x="755650" y="692696"/>
            <a:ext cx="7704138" cy="5256584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ko-KR" sz="9600" b="1" dirty="0">
                <a:solidFill>
                  <a:srgbClr val="FF3399"/>
                </a:solidFill>
                <a:latin typeface="맑은 고딕"/>
                <a:ea typeface="맑은 고딕"/>
              </a:rPr>
              <a:t>Ⅰ. </a:t>
            </a:r>
            <a:r>
              <a:rPr lang="en-US" altLang="ko-KR" sz="9600" b="1" dirty="0">
                <a:solidFill>
                  <a:srgbClr val="FF3399"/>
                </a:solidFill>
                <a:latin typeface="+mj-ea"/>
              </a:rPr>
              <a:t>2016</a:t>
            </a:r>
            <a:r>
              <a:rPr lang="ko-KR" altLang="en-US" sz="9600" b="1" dirty="0">
                <a:solidFill>
                  <a:srgbClr val="FF3399"/>
                </a:solidFill>
                <a:latin typeface="+mj-ea"/>
              </a:rPr>
              <a:t>년</a:t>
            </a:r>
            <a:r>
              <a:rPr lang="en-US" altLang="ko-KR" sz="9600" b="1" dirty="0">
                <a:solidFill>
                  <a:srgbClr val="FF3399"/>
                </a:solidFill>
                <a:latin typeface="+mj-ea"/>
              </a:rPr>
              <a:t/>
            </a:r>
            <a:br>
              <a:rPr lang="en-US" altLang="ko-KR" sz="9600" b="1" dirty="0">
                <a:solidFill>
                  <a:srgbClr val="FF3399"/>
                </a:solidFill>
                <a:latin typeface="+mj-ea"/>
              </a:rPr>
            </a:br>
            <a:r>
              <a:rPr lang="ko-KR" altLang="en-US" sz="9600" b="1" dirty="0">
                <a:solidFill>
                  <a:srgbClr val="FF3399"/>
                </a:solidFill>
                <a:latin typeface="+mj-ea"/>
              </a:rPr>
              <a:t> 사업 평가</a:t>
            </a:r>
            <a:endParaRPr lang="en-US" altLang="ko-KR" sz="8000" b="1" dirty="0">
              <a:solidFill>
                <a:srgbClr val="FF3399"/>
              </a:solidFill>
              <a:latin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74395777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제목 5"/>
          <p:cNvSpPr>
            <a:spLocks noGrp="1"/>
          </p:cNvSpPr>
          <p:nvPr>
            <p:ph type="ctrTitle"/>
          </p:nvPr>
        </p:nvSpPr>
        <p:spPr>
          <a:xfrm>
            <a:off x="755650" y="2133600"/>
            <a:ext cx="7704138" cy="2159000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ko-KR" sz="7200" b="1" dirty="0">
                <a:solidFill>
                  <a:srgbClr val="00B0F0"/>
                </a:solidFill>
                <a:latin typeface="+mj-ea"/>
              </a:rPr>
              <a:t>1. </a:t>
            </a:r>
            <a:r>
              <a:rPr lang="ko-KR" altLang="en-US" sz="7200" b="1" dirty="0">
                <a:solidFill>
                  <a:srgbClr val="00B0F0"/>
                </a:solidFill>
                <a:latin typeface="+mj-ea"/>
              </a:rPr>
              <a:t>회원들이 평가하는 </a:t>
            </a:r>
            <a:r>
              <a:rPr lang="en-US" altLang="ko-KR" sz="7200" b="1" dirty="0">
                <a:solidFill>
                  <a:srgbClr val="00B0F0"/>
                </a:solidFill>
                <a:latin typeface="+mj-ea"/>
              </a:rPr>
              <a:t>2016</a:t>
            </a:r>
            <a:r>
              <a:rPr lang="ko-KR" altLang="en-US" sz="7200" b="1" dirty="0">
                <a:solidFill>
                  <a:srgbClr val="00B0F0"/>
                </a:solidFill>
                <a:latin typeface="+mj-ea"/>
              </a:rPr>
              <a:t>년 한해</a:t>
            </a:r>
            <a:endParaRPr lang="en-US" altLang="ko-KR" sz="6000" b="1" dirty="0">
              <a:solidFill>
                <a:srgbClr val="00B0F0"/>
              </a:solidFill>
              <a:latin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47523973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>
            <a:normAutofit fontScale="90000"/>
          </a:bodyPr>
          <a:lstStyle/>
          <a:p>
            <a:r>
              <a:rPr lang="ko-KR" altLang="en-US" b="1" dirty="0"/>
              <a:t>긍정적 반응이 높은 영역</a:t>
            </a:r>
            <a:r>
              <a:rPr lang="en-US" altLang="ko-KR" b="1" dirty="0"/>
              <a:t/>
            </a:r>
            <a:br>
              <a:rPr lang="en-US" altLang="ko-KR" b="1" dirty="0"/>
            </a:br>
            <a:r>
              <a:rPr lang="en-US" altLang="ko-KR" sz="2700" b="1" dirty="0"/>
              <a:t>(</a:t>
            </a:r>
            <a:r>
              <a:rPr lang="ko-KR" altLang="en-US" sz="2700" b="1" dirty="0"/>
              <a:t>매우 그렇다</a:t>
            </a:r>
            <a:r>
              <a:rPr lang="en-US" altLang="ko-KR" sz="2700" b="1" dirty="0"/>
              <a:t>+</a:t>
            </a:r>
            <a:r>
              <a:rPr lang="ko-KR" altLang="en-US" sz="2700" b="1" dirty="0"/>
              <a:t>그렇다 합 </a:t>
            </a:r>
            <a:r>
              <a:rPr lang="en-US" altLang="ko-KR" sz="2700" b="1" dirty="0"/>
              <a:t>: 80% </a:t>
            </a:r>
            <a:r>
              <a:rPr lang="ko-KR" altLang="en-US" sz="2700" b="1" dirty="0"/>
              <a:t>이상</a:t>
            </a:r>
            <a:r>
              <a:rPr lang="en-US" altLang="ko-KR" sz="2700" b="1" dirty="0"/>
              <a:t>)</a:t>
            </a:r>
            <a:endParaRPr lang="ko-KR" altLang="en-US" sz="2700" dirty="0"/>
          </a:p>
        </p:txBody>
      </p:sp>
      <p:sp>
        <p:nvSpPr>
          <p:cNvPr id="5" name="직사각형 4"/>
          <p:cNvSpPr/>
          <p:nvPr/>
        </p:nvSpPr>
        <p:spPr>
          <a:xfrm>
            <a:off x="2123728" y="908720"/>
            <a:ext cx="4896544" cy="419602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AFAAC-B155-4D95-B7E5-45CD0A403142}" type="slidenum">
              <a:rPr lang="ko-KR" altLang="en-US" smtClean="0"/>
              <a:t>4</a:t>
            </a:fld>
            <a:endParaRPr lang="ko-KR" altLang="en-US"/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569205"/>
              </p:ext>
            </p:extLst>
          </p:nvPr>
        </p:nvGraphicFramePr>
        <p:xfrm>
          <a:off x="719572" y="1570221"/>
          <a:ext cx="7704856" cy="5220462"/>
        </p:xfrm>
        <a:graphic>
          <a:graphicData uri="http://schemas.openxmlformats.org/drawingml/2006/table">
            <a:tbl>
              <a:tblPr/>
              <a:tblGrid>
                <a:gridCol w="4938208">
                  <a:extLst>
                    <a:ext uri="{9D8B030D-6E8A-4147-A177-3AD203B41FA5}">
                      <a16:colId xmlns:a16="http://schemas.microsoft.com/office/drawing/2014/main" xmlns="" val="2769226209"/>
                    </a:ext>
                  </a:extLst>
                </a:gridCol>
                <a:gridCol w="2766648">
                  <a:extLst>
                    <a:ext uri="{9D8B030D-6E8A-4147-A177-3AD203B41FA5}">
                      <a16:colId xmlns:a16="http://schemas.microsoft.com/office/drawing/2014/main" xmlns="" val="269347829"/>
                    </a:ext>
                  </a:extLst>
                </a:gridCol>
              </a:tblGrid>
              <a:tr h="38219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평가 영역</a:t>
                      </a:r>
                      <a:endParaRPr lang="ko-KR" altLang="en-US" sz="1600" b="1" kern="0" spc="-50" dirty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매우 그렇다</a:t>
                      </a:r>
                      <a:r>
                        <a:rPr lang="en-US" altLang="ko-KR" sz="16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16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그렇다</a:t>
                      </a:r>
                      <a:endParaRPr lang="ko-KR" altLang="en-US" sz="1600" b="1" kern="0" spc="-50" dirty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9279845"/>
                  </a:ext>
                </a:extLst>
              </a:tr>
              <a:tr h="382190">
                <a:tc>
                  <a:txBody>
                    <a:bodyPr/>
                    <a:lstStyle/>
                    <a:p>
                      <a:pPr marL="508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-50" dirty="0">
                          <a:solidFill>
                            <a:srgbClr val="00B0F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단체 필요성</a:t>
                      </a:r>
                      <a:endParaRPr lang="ko-KR" altLang="en-US" sz="1600" b="1" kern="0" spc="-50" dirty="0">
                        <a:solidFill>
                          <a:srgbClr val="00B0F0"/>
                        </a:solidFill>
                        <a:effectLst/>
                        <a:latin typeface="한양신명조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0" spc="-50" dirty="0">
                          <a:solidFill>
                            <a:srgbClr val="00B0F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100% (88/12)</a:t>
                      </a:r>
                      <a:endParaRPr lang="en-US" sz="1600" b="1" kern="0" spc="-50" dirty="0">
                        <a:solidFill>
                          <a:srgbClr val="00B0F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374291542"/>
                  </a:ext>
                </a:extLst>
              </a:tr>
              <a:tr h="382190">
                <a:tc>
                  <a:txBody>
                    <a:bodyPr/>
                    <a:lstStyle/>
                    <a:p>
                      <a:pPr marL="508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-50" dirty="0">
                          <a:solidFill>
                            <a:srgbClr val="00B0F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단체의 방향과 정신을 공감함</a:t>
                      </a:r>
                      <a:endParaRPr lang="ko-KR" altLang="en-US" sz="1600" b="1" kern="0" spc="-50" dirty="0">
                        <a:solidFill>
                          <a:srgbClr val="00B0F0"/>
                        </a:solidFill>
                        <a:effectLst/>
                        <a:latin typeface="한양신명조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0" spc="-50" dirty="0">
                          <a:solidFill>
                            <a:srgbClr val="00B0F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95% (80/15)</a:t>
                      </a:r>
                      <a:endParaRPr lang="en-US" sz="1600" b="1" kern="0" spc="-50" dirty="0">
                        <a:solidFill>
                          <a:srgbClr val="00B0F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592045349"/>
                  </a:ext>
                </a:extLst>
              </a:tr>
              <a:tr h="382190">
                <a:tc>
                  <a:txBody>
                    <a:bodyPr/>
                    <a:lstStyle/>
                    <a:p>
                      <a:pPr marL="508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-50" dirty="0">
                          <a:solidFill>
                            <a:srgbClr val="00B0F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이메일로 제공되는 정보의 유익함</a:t>
                      </a:r>
                      <a:endParaRPr lang="ko-KR" altLang="en-US" sz="1600" b="1" kern="0" spc="-50" dirty="0">
                        <a:solidFill>
                          <a:srgbClr val="00B0F0"/>
                        </a:solidFill>
                        <a:effectLst/>
                        <a:latin typeface="한양신명조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0" spc="-50" dirty="0">
                          <a:solidFill>
                            <a:srgbClr val="00B0F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95% (50/45)</a:t>
                      </a:r>
                      <a:endParaRPr lang="en-US" sz="1600" b="1" kern="0" spc="-50" dirty="0">
                        <a:solidFill>
                          <a:srgbClr val="00B0F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246504506"/>
                  </a:ext>
                </a:extLst>
              </a:tr>
              <a:tr h="382190">
                <a:tc>
                  <a:txBody>
                    <a:bodyPr/>
                    <a:lstStyle/>
                    <a:p>
                      <a:pPr marL="508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-50" dirty="0">
                          <a:solidFill>
                            <a:srgbClr val="00B0F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단체의 사업이 회원들에게 자세히 전달됨</a:t>
                      </a:r>
                      <a:endParaRPr lang="ko-KR" altLang="en-US" sz="1600" b="1" kern="0" spc="-50" dirty="0">
                        <a:solidFill>
                          <a:srgbClr val="00B0F0"/>
                        </a:solidFill>
                        <a:effectLst/>
                        <a:latin typeface="한양신명조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0" spc="-50" dirty="0">
                          <a:solidFill>
                            <a:srgbClr val="00B0F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94% (62/32)</a:t>
                      </a:r>
                      <a:endParaRPr lang="en-US" sz="1600" b="1" kern="0" spc="-50" dirty="0">
                        <a:solidFill>
                          <a:srgbClr val="00B0F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407495479"/>
                  </a:ext>
                </a:extLst>
              </a:tr>
              <a:tr h="382190">
                <a:tc>
                  <a:txBody>
                    <a:bodyPr/>
                    <a:lstStyle/>
                    <a:p>
                      <a:pPr marL="508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-50" dirty="0" err="1">
                          <a:solidFill>
                            <a:srgbClr val="00B0F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회원으로서의</a:t>
                      </a:r>
                      <a:r>
                        <a:rPr lang="ko-KR" altLang="en-US" sz="1600" b="1" kern="0" spc="-50" dirty="0">
                          <a:solidFill>
                            <a:srgbClr val="00B0F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자부심을 가짐</a:t>
                      </a:r>
                      <a:endParaRPr lang="ko-KR" altLang="en-US" sz="1600" b="1" kern="0" spc="-50" dirty="0">
                        <a:solidFill>
                          <a:srgbClr val="00B0F0"/>
                        </a:solidFill>
                        <a:effectLst/>
                        <a:latin typeface="한양신명조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0" spc="-50" dirty="0">
                          <a:solidFill>
                            <a:srgbClr val="00B0F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94% (53/41)</a:t>
                      </a:r>
                      <a:endParaRPr lang="en-US" sz="1600" b="1" kern="0" spc="-50" dirty="0">
                        <a:solidFill>
                          <a:srgbClr val="00B0F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396519073"/>
                  </a:ext>
                </a:extLst>
              </a:tr>
              <a:tr h="382190">
                <a:tc>
                  <a:txBody>
                    <a:bodyPr/>
                    <a:lstStyle/>
                    <a:p>
                      <a:pPr marL="508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투명한 재정 집행과 공개</a:t>
                      </a:r>
                      <a:endParaRPr lang="ko-KR" altLang="en-US" sz="1600" b="1" kern="0" spc="-50" dirty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93% (65/28)</a:t>
                      </a:r>
                      <a:endParaRPr lang="en-US" sz="1600" b="1" kern="0" spc="-5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225752317"/>
                  </a:ext>
                </a:extLst>
              </a:tr>
              <a:tr h="382190">
                <a:tc>
                  <a:txBody>
                    <a:bodyPr/>
                    <a:lstStyle/>
                    <a:p>
                      <a:pPr marL="508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리더십</a:t>
                      </a:r>
                      <a:r>
                        <a:rPr lang="en-US" altLang="ko-KR" sz="16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6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공동대표</a:t>
                      </a:r>
                      <a:r>
                        <a:rPr lang="en-US" altLang="ko-KR" sz="16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 </a:t>
                      </a:r>
                      <a:r>
                        <a:rPr lang="ko-KR" altLang="en-US" sz="16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신뢰함</a:t>
                      </a:r>
                      <a:endParaRPr lang="ko-KR" altLang="en-US" sz="1600" b="1" kern="0" spc="-50" dirty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92% (60/32)</a:t>
                      </a:r>
                      <a:endParaRPr lang="en-US" sz="1600" b="1" kern="0" spc="-5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53497409"/>
                  </a:ext>
                </a:extLst>
              </a:tr>
              <a:tr h="382190">
                <a:tc>
                  <a:txBody>
                    <a:bodyPr/>
                    <a:lstStyle/>
                    <a:p>
                      <a:pPr marL="508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웹사이트 정보의 유익함</a:t>
                      </a:r>
                      <a:endParaRPr lang="ko-KR" altLang="en-US" sz="1600" b="1" kern="0" spc="-5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92% (46/46)</a:t>
                      </a:r>
                      <a:endParaRPr lang="en-US" sz="1600" b="1" kern="0" spc="-5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525877440"/>
                  </a:ext>
                </a:extLst>
              </a:tr>
              <a:tr h="382190">
                <a:tc>
                  <a:txBody>
                    <a:bodyPr/>
                    <a:lstStyle/>
                    <a:p>
                      <a:pPr marL="508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교육단체로서 사회에서 자리를 잘 잡음 </a:t>
                      </a:r>
                      <a:endParaRPr lang="ko-KR" altLang="en-US" sz="1600" b="1" kern="0" spc="-5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91% (59/32)</a:t>
                      </a:r>
                      <a:endParaRPr lang="en-US" sz="1600" b="1" kern="0" spc="-5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781308168"/>
                  </a:ext>
                </a:extLst>
              </a:tr>
              <a:tr h="382190">
                <a:tc>
                  <a:txBody>
                    <a:bodyPr/>
                    <a:lstStyle/>
                    <a:p>
                      <a:pPr marL="508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조직의 건강성</a:t>
                      </a:r>
                      <a:r>
                        <a:rPr lang="en-US" altLang="ko-KR" sz="1600" b="1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600" b="1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안정성 </a:t>
                      </a:r>
                      <a:endParaRPr lang="ko-KR" altLang="en-US" sz="1600" b="1" kern="0" spc="-5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89% (51/38)</a:t>
                      </a:r>
                      <a:endParaRPr lang="en-US" sz="1600" b="1" kern="0" spc="-5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835082060"/>
                  </a:ext>
                </a:extLst>
              </a:tr>
              <a:tr h="382190">
                <a:tc>
                  <a:txBody>
                    <a:bodyPr/>
                    <a:lstStyle/>
                    <a:p>
                      <a:pPr marL="508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단체 활동으로 인해 세상이 점점 변함</a:t>
                      </a:r>
                      <a:endParaRPr lang="ko-KR" altLang="en-US" sz="1600" b="1" kern="0" spc="-5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89% (45/44)</a:t>
                      </a:r>
                      <a:endParaRPr lang="en-US" sz="1600" b="1" kern="0" spc="-5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496047066"/>
                  </a:ext>
                </a:extLst>
              </a:tr>
              <a:tr h="382190">
                <a:tc>
                  <a:txBody>
                    <a:bodyPr/>
                    <a:lstStyle/>
                    <a:p>
                      <a:pPr marL="508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민주적인 의사결정과정</a:t>
                      </a:r>
                      <a:r>
                        <a:rPr lang="en-US" altLang="ko-KR" sz="16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6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회원의견에 </a:t>
                      </a:r>
                      <a:r>
                        <a:rPr lang="ko-KR" altLang="en-US" sz="1600" b="1" kern="0" spc="-50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열려있음</a:t>
                      </a:r>
                      <a:endParaRPr lang="ko-KR" altLang="en-US" sz="1600" b="1" kern="0" spc="-50" dirty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87% (36/51)</a:t>
                      </a:r>
                      <a:endParaRPr lang="en-US" sz="1600" b="1" kern="0" spc="-5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5076128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63848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286" y="692696"/>
            <a:ext cx="8579296" cy="1143000"/>
          </a:xfrm>
        </p:spPr>
        <p:txBody>
          <a:bodyPr>
            <a:normAutofit fontScale="90000"/>
          </a:bodyPr>
          <a:lstStyle/>
          <a:p>
            <a:r>
              <a:rPr lang="ko-KR" altLang="en-US" b="1" dirty="0"/>
              <a:t>부정적 반응이 상대적으로 많은 영역</a:t>
            </a:r>
            <a:r>
              <a:rPr lang="en-US" altLang="ko-KR" b="1" dirty="0"/>
              <a:t/>
            </a:r>
            <a:br>
              <a:rPr lang="en-US" altLang="ko-KR" b="1" dirty="0"/>
            </a:br>
            <a:r>
              <a:rPr lang="en-US" altLang="ko-KR" sz="3600" b="1" dirty="0"/>
              <a:t>(‘</a:t>
            </a:r>
            <a:r>
              <a:rPr lang="ko-KR" altLang="en-US" sz="3600" b="1" dirty="0"/>
              <a:t>보통이다</a:t>
            </a:r>
            <a:r>
              <a:rPr lang="en-US" altLang="ko-KR" sz="3600" b="1" dirty="0"/>
              <a:t>’</a:t>
            </a:r>
            <a:r>
              <a:rPr lang="ko-KR" altLang="en-US" sz="3600" b="1" dirty="0"/>
              <a:t>가 </a:t>
            </a:r>
            <a:r>
              <a:rPr lang="en-US" altLang="ko-KR" sz="3600" b="1" dirty="0"/>
              <a:t>25% </a:t>
            </a:r>
            <a:r>
              <a:rPr lang="ko-KR" altLang="en-US" sz="3600" b="1" dirty="0"/>
              <a:t>이상인 영역</a:t>
            </a:r>
            <a:r>
              <a:rPr lang="en-US" altLang="ko-KR" sz="3600" b="1" dirty="0"/>
              <a:t>) </a:t>
            </a:r>
            <a:endParaRPr lang="ko-KR" altLang="en-US" dirty="0"/>
          </a:p>
        </p:txBody>
      </p:sp>
      <p:sp>
        <p:nvSpPr>
          <p:cNvPr id="5" name="직사각형 4"/>
          <p:cNvSpPr/>
          <p:nvPr/>
        </p:nvSpPr>
        <p:spPr>
          <a:xfrm>
            <a:off x="2123728" y="1328322"/>
            <a:ext cx="5544616" cy="516502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AFAAC-B155-4D95-B7E5-45CD0A403142}" type="slidenum">
              <a:rPr lang="ko-KR" altLang="en-US" smtClean="0"/>
              <a:t>5</a:t>
            </a:fld>
            <a:endParaRPr lang="ko-KR" altLang="en-US"/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/>
          </p:nvPr>
        </p:nvGraphicFramePr>
        <p:xfrm>
          <a:off x="755576" y="2708920"/>
          <a:ext cx="7787208" cy="2465070"/>
        </p:xfrm>
        <a:graphic>
          <a:graphicData uri="http://schemas.openxmlformats.org/drawingml/2006/table">
            <a:tbl>
              <a:tblPr/>
              <a:tblGrid>
                <a:gridCol w="4839580">
                  <a:extLst>
                    <a:ext uri="{9D8B030D-6E8A-4147-A177-3AD203B41FA5}">
                      <a16:colId xmlns:a16="http://schemas.microsoft.com/office/drawing/2014/main" xmlns="" val="1946789282"/>
                    </a:ext>
                  </a:extLst>
                </a:gridCol>
                <a:gridCol w="2947628">
                  <a:extLst>
                    <a:ext uri="{9D8B030D-6E8A-4147-A177-3AD203B41FA5}">
                      <a16:colId xmlns:a16="http://schemas.microsoft.com/office/drawing/2014/main" xmlns="" val="2612560611"/>
                    </a:ext>
                  </a:extLst>
                </a:gridCol>
              </a:tblGrid>
              <a:tr h="25793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평가 영역</a:t>
                      </a:r>
                      <a:endParaRPr lang="ko-KR" altLang="en-US" sz="2000" b="1" kern="0" spc="-50" dirty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보통이다</a:t>
                      </a:r>
                      <a:r>
                        <a:rPr lang="en-US" altLang="ko-KR" sz="20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20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아니다 </a:t>
                      </a:r>
                      <a:endParaRPr lang="ko-KR" altLang="en-US" sz="2000" b="1" kern="0" spc="-50" dirty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47710290"/>
                  </a:ext>
                </a:extLst>
              </a:tr>
              <a:tr h="257937">
                <a:tc>
                  <a:txBody>
                    <a:bodyPr/>
                    <a:lstStyle/>
                    <a:p>
                      <a:pPr marL="381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단체의 사업에 적극적으로 참여 원함</a:t>
                      </a:r>
                      <a:endParaRPr lang="ko-KR" altLang="en-US" sz="2000" b="1" kern="0" spc="-5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33% (32/1)</a:t>
                      </a:r>
                      <a:endParaRPr lang="en-US" sz="2000" b="1" kern="0" spc="-5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17519116"/>
                  </a:ext>
                </a:extLst>
              </a:tr>
              <a:tr h="257937">
                <a:tc>
                  <a:txBody>
                    <a:bodyPr/>
                    <a:lstStyle/>
                    <a:p>
                      <a:pPr marL="381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회원들의 참여가 활발함</a:t>
                      </a:r>
                      <a:endParaRPr lang="ko-KR" altLang="en-US" sz="2000" b="1" kern="0" spc="-5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33% (27/5)</a:t>
                      </a:r>
                      <a:endParaRPr lang="en-US" sz="2000" b="1" kern="0" spc="-5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884867745"/>
                  </a:ext>
                </a:extLst>
              </a:tr>
              <a:tr h="257937">
                <a:tc>
                  <a:txBody>
                    <a:bodyPr/>
                    <a:lstStyle/>
                    <a:p>
                      <a:pPr marL="381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단체를 주변에 적극적으로 홍보함</a:t>
                      </a:r>
                      <a:endParaRPr lang="ko-KR" altLang="en-US" sz="2000" b="1" kern="0" spc="-5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31% (24/7)</a:t>
                      </a:r>
                      <a:endParaRPr lang="en-US" sz="2000" b="1" kern="0" spc="-5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465779269"/>
                  </a:ext>
                </a:extLst>
              </a:tr>
              <a:tr h="257937">
                <a:tc>
                  <a:txBody>
                    <a:bodyPr/>
                    <a:lstStyle/>
                    <a:p>
                      <a:pPr marL="381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단체가 전개하는 사업을 잘 안다</a:t>
                      </a:r>
                      <a:endParaRPr lang="ko-KR" altLang="en-US" sz="2000" b="1" kern="0" spc="-5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30% (30/0)</a:t>
                      </a:r>
                      <a:endParaRPr lang="en-US" sz="2000" b="1" kern="0" spc="-5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9935424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09341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3204" y="11663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ko-KR" altLang="en-US" b="1" dirty="0"/>
              <a:t>개별 사업 영역</a:t>
            </a:r>
            <a:r>
              <a:rPr lang="en-US" altLang="ko-KR" b="1" dirty="0"/>
              <a:t/>
            </a:r>
            <a:br>
              <a:rPr lang="en-US" altLang="ko-KR" b="1" dirty="0"/>
            </a:br>
            <a:r>
              <a:rPr lang="en-US" altLang="ko-KR" sz="2700" b="1" dirty="0"/>
              <a:t>(</a:t>
            </a:r>
            <a:r>
              <a:rPr lang="ko-KR" altLang="en-US" sz="2700" b="1" dirty="0"/>
              <a:t>사업의 적절성에 대한 평가</a:t>
            </a:r>
            <a:r>
              <a:rPr lang="en-US" altLang="ko-KR" sz="2700" b="1" dirty="0"/>
              <a:t>)</a:t>
            </a:r>
            <a:endParaRPr lang="ko-KR" altLang="en-US" dirty="0"/>
          </a:p>
        </p:txBody>
      </p:sp>
      <p:sp>
        <p:nvSpPr>
          <p:cNvPr id="5" name="직사각형 4"/>
          <p:cNvSpPr/>
          <p:nvPr/>
        </p:nvSpPr>
        <p:spPr>
          <a:xfrm>
            <a:off x="2699792" y="800708"/>
            <a:ext cx="3816424" cy="360040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AFAAC-B155-4D95-B7E5-45CD0A403142}" type="slidenum">
              <a:rPr lang="ko-KR" altLang="en-US" smtClean="0"/>
              <a:t>6</a:t>
            </a:fld>
            <a:endParaRPr lang="ko-KR" altLang="en-US"/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3659789"/>
              </p:ext>
            </p:extLst>
          </p:nvPr>
        </p:nvGraphicFramePr>
        <p:xfrm>
          <a:off x="251520" y="1276245"/>
          <a:ext cx="8712968" cy="5445230"/>
        </p:xfrm>
        <a:graphic>
          <a:graphicData uri="http://schemas.openxmlformats.org/drawingml/2006/table">
            <a:tbl>
              <a:tblPr/>
              <a:tblGrid>
                <a:gridCol w="6633723">
                  <a:extLst>
                    <a:ext uri="{9D8B030D-6E8A-4147-A177-3AD203B41FA5}">
                      <a16:colId xmlns:a16="http://schemas.microsoft.com/office/drawing/2014/main" xmlns="" val="2108969538"/>
                    </a:ext>
                  </a:extLst>
                </a:gridCol>
                <a:gridCol w="2079245">
                  <a:extLst>
                    <a:ext uri="{9D8B030D-6E8A-4147-A177-3AD203B41FA5}">
                      <a16:colId xmlns:a16="http://schemas.microsoft.com/office/drawing/2014/main" xmlns="" val="532595544"/>
                    </a:ext>
                  </a:extLst>
                </a:gridCol>
              </a:tblGrid>
              <a:tr h="38894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평가 영역</a:t>
                      </a:r>
                      <a:endParaRPr lang="ko-KR" altLang="en-US" sz="1500" b="1" kern="0" spc="-50" dirty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b="1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매우 그렇다</a:t>
                      </a:r>
                      <a:r>
                        <a:rPr lang="en-US" altLang="ko-KR" sz="1500" b="1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1500" b="1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그렇다</a:t>
                      </a:r>
                      <a:endParaRPr lang="ko-KR" altLang="en-US" sz="1500" b="1" kern="0" spc="-5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074822925"/>
                  </a:ext>
                </a:extLst>
              </a:tr>
              <a:tr h="38894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b="1" kern="0" spc="-50" dirty="0">
                          <a:solidFill>
                            <a:srgbClr val="00B0F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사교육기관의 과도한 선행 상품 규제하는 ‘선행교육 규제법’ 개정 운동</a:t>
                      </a:r>
                      <a:endParaRPr lang="ko-KR" altLang="en-US" sz="1500" b="1" kern="0" spc="-50" dirty="0">
                        <a:solidFill>
                          <a:srgbClr val="00B0F0"/>
                        </a:solidFill>
                        <a:effectLst/>
                        <a:latin typeface="한양신명조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kern="0" spc="-50" dirty="0">
                          <a:solidFill>
                            <a:srgbClr val="00B0F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97% (78/19)</a:t>
                      </a:r>
                      <a:endParaRPr lang="en-US" sz="1500" b="1" kern="0" spc="-50" dirty="0">
                        <a:solidFill>
                          <a:srgbClr val="00B0F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394438067"/>
                  </a:ext>
                </a:extLst>
              </a:tr>
              <a:tr h="38894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b="1" kern="0" spc="-50" dirty="0">
                          <a:solidFill>
                            <a:srgbClr val="00B0F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교육통계운동</a:t>
                      </a:r>
                      <a:endParaRPr lang="ko-KR" altLang="en-US" sz="1500" b="1" kern="0" spc="-50" dirty="0">
                        <a:solidFill>
                          <a:srgbClr val="00B0F0"/>
                        </a:solidFill>
                        <a:effectLst/>
                        <a:latin typeface="한양신명조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kern="0" spc="-50" dirty="0">
                          <a:solidFill>
                            <a:srgbClr val="00B0F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95% (54/41)</a:t>
                      </a:r>
                      <a:endParaRPr lang="en-US" sz="1500" b="1" kern="0" spc="-50" dirty="0">
                        <a:solidFill>
                          <a:srgbClr val="00B0F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891190348"/>
                  </a:ext>
                </a:extLst>
              </a:tr>
              <a:tr h="38894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b="1" kern="0" spc="-50" dirty="0">
                          <a:solidFill>
                            <a:srgbClr val="00B0F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학교수업과 평가의 혁신 및 고교 입시 체제의 변화를 위한 활동</a:t>
                      </a:r>
                      <a:endParaRPr lang="ko-KR" altLang="en-US" sz="1500" b="1" kern="0" spc="-50" dirty="0">
                        <a:solidFill>
                          <a:srgbClr val="00B0F0"/>
                        </a:solidFill>
                        <a:effectLst/>
                        <a:latin typeface="한양신명조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kern="0" spc="-50" dirty="0">
                          <a:solidFill>
                            <a:srgbClr val="00B0F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95% (53/42)</a:t>
                      </a:r>
                      <a:endParaRPr lang="en-US" sz="1500" b="1" kern="0" spc="-50" dirty="0">
                        <a:solidFill>
                          <a:srgbClr val="00B0F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123053058"/>
                  </a:ext>
                </a:extLst>
              </a:tr>
              <a:tr h="38894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b="1" kern="0" spc="-50" dirty="0">
                          <a:solidFill>
                            <a:srgbClr val="00B0F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수학 대안교과서 제작 등 수학사교육포럼 활동</a:t>
                      </a:r>
                      <a:endParaRPr lang="ko-KR" altLang="en-US" sz="1500" b="1" kern="0" spc="-50" dirty="0">
                        <a:solidFill>
                          <a:srgbClr val="00B0F0"/>
                        </a:solidFill>
                        <a:effectLst/>
                        <a:latin typeface="한양신명조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kern="0" spc="-50" dirty="0">
                          <a:solidFill>
                            <a:srgbClr val="00B0F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94% (59/35)</a:t>
                      </a:r>
                      <a:endParaRPr lang="en-US" sz="1500" b="1" kern="0" spc="-50" dirty="0">
                        <a:solidFill>
                          <a:srgbClr val="00B0F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630326794"/>
                  </a:ext>
                </a:extLst>
              </a:tr>
              <a:tr h="38894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b="1" kern="0" spc="-50" dirty="0">
                          <a:solidFill>
                            <a:srgbClr val="00B0F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정부의 대학구조개혁 평가와 대학재정지원사업에 대한 대안제시 활동</a:t>
                      </a:r>
                      <a:endParaRPr lang="ko-KR" altLang="en-US" sz="1500" b="1" kern="0" spc="-50" dirty="0">
                        <a:solidFill>
                          <a:srgbClr val="00B0F0"/>
                        </a:solidFill>
                        <a:effectLst/>
                        <a:latin typeface="한양신명조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kern="0" spc="-50" dirty="0">
                          <a:solidFill>
                            <a:srgbClr val="00B0F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94% (50/44)</a:t>
                      </a:r>
                      <a:endParaRPr lang="en-US" sz="1500" b="1" kern="0" spc="-50" dirty="0">
                        <a:solidFill>
                          <a:srgbClr val="00B0F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697563137"/>
                  </a:ext>
                </a:extLst>
              </a:tr>
              <a:tr h="38894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b="1" kern="0" spc="-50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사립초</a:t>
                      </a:r>
                      <a:r>
                        <a:rPr lang="ko-KR" altLang="en-US" sz="15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불법적 영어 교육 바로잡기 등 영유아사교육포럼 활동</a:t>
                      </a:r>
                      <a:endParaRPr lang="ko-KR" altLang="en-US" sz="1500" b="1" kern="0" spc="-50" dirty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93% (67/26)</a:t>
                      </a:r>
                      <a:endParaRPr lang="en-US" sz="1500" b="1" kern="0" spc="-5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203911949"/>
                  </a:ext>
                </a:extLst>
              </a:tr>
              <a:tr h="38894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‘찾았다 진로’ ‘웃어라 수포자’ 등 소책자 배포 운동</a:t>
                      </a:r>
                      <a:endParaRPr lang="ko-KR" altLang="en-US" sz="1500" b="1" kern="0" spc="-50" dirty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92% (50/42)</a:t>
                      </a:r>
                      <a:endParaRPr lang="en-US" sz="1500" b="1" kern="0" spc="-5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434551828"/>
                  </a:ext>
                </a:extLst>
              </a:tr>
              <a:tr h="38894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채용시장과 상급학교 입시에서의 ‘출신학교 차별금지법’ 제정운동</a:t>
                      </a:r>
                      <a:endParaRPr lang="ko-KR" altLang="en-US" sz="1500" b="1" kern="0" spc="-50" dirty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91% (60/31)</a:t>
                      </a:r>
                      <a:endParaRPr lang="en-US" sz="1500" b="1" kern="0" spc="-5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71541342"/>
                  </a:ext>
                </a:extLst>
              </a:tr>
              <a:tr h="38894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등대지기학교 등 교육강좌 사업</a:t>
                      </a:r>
                      <a:endParaRPr lang="ko-KR" altLang="en-US" sz="1500" b="1" kern="0" spc="-50" dirty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89% (54/35)</a:t>
                      </a:r>
                      <a:endParaRPr lang="en-US" sz="1500" b="1" kern="0" spc="-5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115564985"/>
                  </a:ext>
                </a:extLst>
              </a:tr>
              <a:tr h="38894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b="1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입시 부담 완화를 위한 ‘학원 휴일 휴무제’ 연대 사업</a:t>
                      </a:r>
                      <a:endParaRPr lang="ko-KR" altLang="en-US" sz="1500" b="1" kern="0" spc="-5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88% (64/24)</a:t>
                      </a:r>
                      <a:endParaRPr lang="en-US" sz="1500" b="1" kern="0" spc="-5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579935459"/>
                  </a:ext>
                </a:extLst>
              </a:tr>
              <a:tr h="38894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b="1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‘대학 입학 보장제’ 도입을 위한 운동</a:t>
                      </a:r>
                      <a:endParaRPr lang="ko-KR" altLang="en-US" sz="1500" b="1" kern="0" spc="-5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85% (44/41)</a:t>
                      </a:r>
                      <a:endParaRPr lang="en-US" sz="1500" b="1" kern="0" spc="-5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25489963"/>
                  </a:ext>
                </a:extLst>
              </a:tr>
              <a:tr h="38894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b="1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지역 등대모임 사업</a:t>
                      </a:r>
                      <a:endParaRPr lang="ko-KR" altLang="en-US" sz="1500" b="1" kern="0" spc="-5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83% (38/45)</a:t>
                      </a:r>
                      <a:endParaRPr lang="en-US" sz="1500" b="1" kern="0" spc="-5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152972418"/>
                  </a:ext>
                </a:extLst>
              </a:tr>
              <a:tr h="38894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b="1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온라인 상담소</a:t>
                      </a:r>
                      <a:r>
                        <a:rPr lang="en-US" altLang="ko-KR" sz="1500" b="1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500" b="1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노워리 상담넷</a:t>
                      </a:r>
                      <a:r>
                        <a:rPr lang="en-US" altLang="ko-KR" sz="1500" b="1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500" b="1" kern="0" spc="-5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83% (36/47)</a:t>
                      </a:r>
                      <a:endParaRPr lang="en-US" sz="1500" b="1" kern="0" spc="-5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7830426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7534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제목 5"/>
          <p:cNvSpPr>
            <a:spLocks noGrp="1"/>
          </p:cNvSpPr>
          <p:nvPr>
            <p:ph type="ctrTitle"/>
          </p:nvPr>
        </p:nvSpPr>
        <p:spPr>
          <a:xfrm>
            <a:off x="684213" y="1989138"/>
            <a:ext cx="7704137" cy="1944687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ko-KR" sz="7200" b="1" dirty="0">
                <a:solidFill>
                  <a:srgbClr val="00B0F0"/>
                </a:solidFill>
                <a:latin typeface="+mj-ea"/>
              </a:rPr>
              <a:t>2. 2016</a:t>
            </a:r>
            <a:r>
              <a:rPr lang="ko-KR" altLang="en-US" sz="7200" b="1" dirty="0">
                <a:solidFill>
                  <a:srgbClr val="00B0F0"/>
                </a:solidFill>
                <a:latin typeface="+mj-ea"/>
              </a:rPr>
              <a:t>년 사업 </a:t>
            </a:r>
            <a:r>
              <a:rPr lang="en-US" altLang="ko-KR" sz="7200" b="1" dirty="0">
                <a:solidFill>
                  <a:srgbClr val="00B0F0"/>
                </a:solidFill>
                <a:latin typeface="+mj-ea"/>
              </a:rPr>
              <a:t/>
            </a:r>
            <a:br>
              <a:rPr lang="en-US" altLang="ko-KR" sz="7200" b="1" dirty="0">
                <a:solidFill>
                  <a:srgbClr val="00B0F0"/>
                </a:solidFill>
                <a:latin typeface="+mj-ea"/>
              </a:rPr>
            </a:br>
            <a:r>
              <a:rPr lang="ko-KR" altLang="en-US" sz="7200" b="1" dirty="0">
                <a:solidFill>
                  <a:srgbClr val="00B0F0"/>
                </a:solidFill>
                <a:latin typeface="+mj-ea"/>
              </a:rPr>
              <a:t>활동 자체 평가</a:t>
            </a:r>
            <a:endParaRPr lang="en-US" altLang="ko-KR" sz="6000" b="1" dirty="0">
              <a:solidFill>
                <a:srgbClr val="00B0F0"/>
              </a:solidFill>
              <a:latin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411057026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95536" y="255084"/>
            <a:ext cx="825097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000" b="1" dirty="0">
                <a:latin typeface="+mj-ea"/>
                <a:ea typeface="+mj-ea"/>
              </a:rPr>
              <a:t>2016</a:t>
            </a:r>
            <a:r>
              <a:rPr lang="ko-KR" altLang="en-US" sz="4000" b="1" dirty="0">
                <a:latin typeface="+mj-ea"/>
                <a:ea typeface="+mj-ea"/>
              </a:rPr>
              <a:t>년 사업 프로그램 진척도 평가</a:t>
            </a:r>
            <a:endParaRPr lang="en-US" altLang="ko-KR" sz="4000" b="1" dirty="0">
              <a:latin typeface="+mj-ea"/>
              <a:ea typeface="+mj-ea"/>
            </a:endParaRP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5867356"/>
              </p:ext>
            </p:extLst>
          </p:nvPr>
        </p:nvGraphicFramePr>
        <p:xfrm>
          <a:off x="323528" y="1268760"/>
          <a:ext cx="8568952" cy="5206928"/>
        </p:xfrm>
        <a:graphic>
          <a:graphicData uri="http://schemas.openxmlformats.org/drawingml/2006/table">
            <a:tbl>
              <a:tblPr/>
              <a:tblGrid>
                <a:gridCol w="403244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81642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13268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-1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/>
                        </a:rPr>
                        <a:t>사 업 항 목</a:t>
                      </a:r>
                      <a:endParaRPr lang="ko-KR" altLang="en-US" sz="1600" b="1" kern="0" spc="-1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5231" marR="25231" marT="6976" marB="6976" anchor="ctr">
                    <a:lnL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-1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/>
                        </a:rPr>
                        <a:t>달성</a:t>
                      </a:r>
                      <a:endParaRPr lang="ko-KR" altLang="en-US" sz="1600" b="1" kern="0" spc="-1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-1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/>
                        </a:rPr>
                        <a:t>정도</a:t>
                      </a:r>
                      <a:endParaRPr lang="ko-KR" altLang="en-US" sz="1600" b="1" kern="0" spc="-1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5231" marR="25231" marT="6976" marB="697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-1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/>
                        </a:rPr>
                        <a:t>비고</a:t>
                      </a:r>
                      <a:endParaRPr lang="ko-KR" altLang="en-US" sz="1600" b="1" kern="0" spc="-1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5231" marR="25231" marT="6976" marB="697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27673">
                <a:tc>
                  <a:txBody>
                    <a:bodyPr/>
                    <a:lstStyle/>
                    <a:p>
                      <a:pPr marL="0" marR="0" lvl="0" indent="0" algn="di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▣ </a:t>
                      </a:r>
                      <a:r>
                        <a:rPr lang="ko-KR" altLang="en-US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학원 선행 교육금지법 </a:t>
                      </a:r>
                      <a:r>
                        <a:rPr lang="en-US" altLang="ko-KR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lang="ko-KR" altLang="en-US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학원 선행교육 상품판매도 규제하는 입법 운동 전</a:t>
                      </a:r>
                      <a:endParaRPr lang="en-US" altLang="ko-KR" sz="18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개를 통해 법률안 상정 및 입법 시도</a:t>
                      </a:r>
                      <a:r>
                        <a:rPr lang="en-US" altLang="ko-KR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endParaRPr lang="ko-KR" altLang="en-US" sz="18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5231" marR="25231" marT="6976" marB="6976" anchor="ctr">
                    <a:lnL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20%</a:t>
                      </a:r>
                    </a:p>
                  </a:txBody>
                  <a:tcPr marL="25231" marR="25231" marT="6976" marB="697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di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총선 실시로 인해 국회의원을 찾지 못함</a:t>
                      </a:r>
                      <a:r>
                        <a:rPr lang="en-US" altLang="ko-K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lang="ko-KR" altLang="en-US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총선 후 이상민 위원과 공조 결</a:t>
                      </a:r>
                      <a:endParaRPr lang="en-US" altLang="ko-KR" sz="1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정 </a:t>
                      </a:r>
                    </a:p>
                  </a:txBody>
                  <a:tcPr marL="25231" marR="25231" marT="6976" marB="697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26885">
                <a:tc>
                  <a:txBody>
                    <a:bodyPr/>
                    <a:lstStyle/>
                    <a:p>
                      <a:pPr marL="0" marR="0" lvl="0" indent="0" algn="di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▣ </a:t>
                      </a:r>
                      <a:r>
                        <a:rPr lang="ko-KR" altLang="en-US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영유아사교육포럼</a:t>
                      </a:r>
                      <a:r>
                        <a:rPr lang="ko-KR" altLang="en-US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lang="ko-KR" altLang="en-US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“유아대상 영어학원” 및 영어몰입교육을 시키는 사립초등학교 영향력 결정적 약화 및 영유</a:t>
                      </a:r>
                      <a:endParaRPr lang="en-US" altLang="ko-KR" sz="18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아 소책자 제작</a:t>
                      </a:r>
                    </a:p>
                  </a:txBody>
                  <a:tcPr marL="25231" marR="25231" marT="6976" marB="6976" anchor="ctr">
                    <a:lnL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70%</a:t>
                      </a:r>
                    </a:p>
                  </a:txBody>
                  <a:tcPr marL="25231" marR="25231" marT="6976" marB="697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유아대상 영어학원</a:t>
                      </a:r>
                      <a:r>
                        <a:rPr lang="ko-KR" altLang="en-US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‘</a:t>
                      </a:r>
                      <a:r>
                        <a:rPr lang="ko-KR" altLang="en-US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불법 유사명칭 </a:t>
                      </a:r>
                      <a:r>
                        <a:rPr lang="ko-KR" altLang="en-US" sz="18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사용＇에</a:t>
                      </a:r>
                      <a:r>
                        <a:rPr lang="ko-KR" altLang="en-US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대한 교육부 감독 강화</a:t>
                      </a:r>
                      <a:r>
                        <a:rPr lang="en-US" altLang="ko-K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(2016.10.26)</a:t>
                      </a:r>
                    </a:p>
                    <a:p>
                      <a:pPr marL="285750" marR="0" lvl="0" indent="-28575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800" b="1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사립초</a:t>
                      </a:r>
                      <a:r>
                        <a:rPr lang="ko-KR" altLang="en-US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불법영어교육 </a:t>
                      </a:r>
                      <a:r>
                        <a:rPr lang="en-US" altLang="ko-K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lang="ko-KR" altLang="en-US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꾸준한 문제 제기를 통한 서울시 교육청의 특별 장학</a:t>
                      </a:r>
                      <a:endParaRPr lang="en-US" altLang="ko-KR" sz="1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marR="0" lvl="0" indent="-28575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영유아 소책자 </a:t>
                      </a:r>
                      <a:r>
                        <a:rPr lang="en-US" altLang="ko-K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lang="ko-KR" altLang="en-US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항목 및 콘텐츠 개발이 </a:t>
                      </a:r>
                      <a:r>
                        <a:rPr lang="en-US" altLang="ko-K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80%</a:t>
                      </a:r>
                      <a:r>
                        <a:rPr lang="ko-KR" altLang="en-US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로 정도 진행됨</a:t>
                      </a:r>
                      <a:r>
                        <a:rPr lang="en-US" altLang="ko-K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ko-KR" altLang="en-US" sz="1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5231" marR="25231" marT="6976" marB="697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70418">
                <a:tc>
                  <a:txBody>
                    <a:bodyPr/>
                    <a:lstStyle/>
                    <a:p>
                      <a:pPr algn="dist" fontAlgn="base" latinLnBrk="1">
                        <a:lnSpc>
                          <a:spcPct val="100000"/>
                        </a:lnSpc>
                      </a:pPr>
                      <a:r>
                        <a:rPr lang="ko-KR" altLang="en-US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▣ </a:t>
                      </a:r>
                      <a:r>
                        <a:rPr lang="ko-KR" altLang="en-US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고교체제 </a:t>
                      </a:r>
                      <a:r>
                        <a:rPr lang="en-US" altLang="ko-KR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lang="ko-KR" altLang="en-US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“국민의 지지를 받는 새로운 고교입학제도 및 고교체제” </a:t>
                      </a:r>
                    </a:p>
                    <a:p>
                      <a:pPr algn="l" fontAlgn="base" latinLnBrk="1">
                        <a:lnSpc>
                          <a:spcPct val="100000"/>
                        </a:lnSpc>
                      </a:pPr>
                      <a:r>
                        <a:rPr lang="ko-KR" altLang="en-US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개편안 제시</a:t>
                      </a:r>
                      <a:endParaRPr lang="ko-KR" altLang="en-US" b="0" dirty="0"/>
                    </a:p>
                  </a:txBody>
                  <a:tcPr marL="25231" marR="25231" marT="6976" marB="6976" anchor="ctr">
                    <a:lnL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dirty="0"/>
                        <a:t>20%</a:t>
                      </a:r>
                      <a:endParaRPr lang="ko-KR" altLang="en-US" dirty="0"/>
                    </a:p>
                  </a:txBody>
                  <a:tcPr marL="25231" marR="25231" marT="6976" marB="697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dist">
                        <a:lnSpc>
                          <a:spcPct val="100000"/>
                        </a:lnSpc>
                      </a:pPr>
                      <a:r>
                        <a:rPr lang="en-US" altLang="ko-KR" dirty="0"/>
                        <a:t>2016</a:t>
                      </a:r>
                      <a:r>
                        <a:rPr lang="ko-KR" altLang="en-US" dirty="0"/>
                        <a:t>년 이슈가 되었던 자유학기제 정책을 집중적으로 다루며</a:t>
                      </a:r>
                      <a:r>
                        <a:rPr lang="en-US" altLang="ko-KR" dirty="0"/>
                        <a:t>, </a:t>
                      </a:r>
                      <a:r>
                        <a:rPr lang="ko-KR" altLang="en-US" dirty="0"/>
                        <a:t>상대적으로 고교체제 문제는 잘 다루지 못함</a:t>
                      </a:r>
                      <a:r>
                        <a:rPr lang="en-US" altLang="ko-KR" dirty="0"/>
                        <a:t>. </a:t>
                      </a:r>
                      <a:r>
                        <a:rPr lang="ko-KR" altLang="en-US" dirty="0"/>
                        <a:t>다만 자유학기제 확산을 위한 조건으로 고입전형의 개선 문제를 집중 부</a:t>
                      </a:r>
                      <a:endParaRPr lang="en-US" altLang="ko-KR" dirty="0"/>
                    </a:p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ko-KR" altLang="en-US" dirty="0" err="1"/>
                        <a:t>각시킴</a:t>
                      </a:r>
                      <a:r>
                        <a:rPr lang="en-US" altLang="ko-KR" dirty="0"/>
                        <a:t>.</a:t>
                      </a:r>
                      <a:endParaRPr lang="ko-KR" altLang="en-US" dirty="0"/>
                    </a:p>
                  </a:txBody>
                  <a:tcPr marL="25231" marR="25231" marT="6976" marB="697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081623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5018041"/>
              </p:ext>
            </p:extLst>
          </p:nvPr>
        </p:nvGraphicFramePr>
        <p:xfrm>
          <a:off x="251520" y="116632"/>
          <a:ext cx="8640960" cy="6632868"/>
        </p:xfrm>
        <a:graphic>
          <a:graphicData uri="http://schemas.openxmlformats.org/drawingml/2006/table">
            <a:tbl>
              <a:tblPr/>
              <a:tblGrid>
                <a:gridCol w="396044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88843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49369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-1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/>
                        </a:rPr>
                        <a:t>사 업 항 목</a:t>
                      </a:r>
                      <a:endParaRPr lang="ko-KR" altLang="en-US" sz="1600" b="1" kern="0" spc="-1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5231" marR="25231" marT="6976" marB="6976" anchor="ctr">
                    <a:lnL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-1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/>
                        </a:rPr>
                        <a:t>달성</a:t>
                      </a:r>
                      <a:endParaRPr lang="ko-KR" altLang="en-US" sz="1600" b="1" kern="0" spc="-1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-1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/>
                        </a:rPr>
                        <a:t>정도</a:t>
                      </a:r>
                      <a:endParaRPr lang="ko-KR" altLang="en-US" sz="1600" b="1" kern="0" spc="-1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5231" marR="25231" marT="6976" marB="697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-1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/>
                        </a:rPr>
                        <a:t>비고</a:t>
                      </a:r>
                      <a:endParaRPr lang="ko-KR" altLang="en-US" sz="1600" b="1" kern="0" spc="-1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5231" marR="25231" marT="6976" marB="697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951481">
                <a:tc>
                  <a:txBody>
                    <a:bodyPr/>
                    <a:lstStyle/>
                    <a:p>
                      <a:pPr algn="just" fontAlgn="base" latinLnBrk="1"/>
                      <a:r>
                        <a:rPr lang="ko-KR" altLang="en-US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▣ </a:t>
                      </a:r>
                      <a:r>
                        <a:rPr lang="ko-KR" altLang="en-US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대입전형</a:t>
                      </a:r>
                      <a:r>
                        <a:rPr lang="ko-KR" altLang="en-US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lang="ko-KR" altLang="en-US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사교육을 줄이는 “대입제도</a:t>
                      </a:r>
                      <a:r>
                        <a:rPr lang="en-US" altLang="ko-KR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수능 절대평가</a:t>
                      </a:r>
                      <a:r>
                        <a:rPr lang="en-US" altLang="ko-KR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 3</a:t>
                      </a:r>
                      <a:r>
                        <a:rPr lang="ko-KR" altLang="en-US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단계 개편안” 제</a:t>
                      </a:r>
                      <a:endParaRPr lang="en-US" altLang="ko-KR" sz="18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just" fontAlgn="base" latinLnBrk="1"/>
                      <a:r>
                        <a:rPr lang="ko-KR" altLang="en-US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시 및 대안적 대입전형 모색</a:t>
                      </a:r>
                    </a:p>
                  </a:txBody>
                  <a:tcPr marL="25231" marR="25231" marT="6976" marB="6976" anchor="ctr">
                    <a:lnL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0" spc="-5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90%</a:t>
                      </a:r>
                    </a:p>
                  </a:txBody>
                  <a:tcPr marL="25231" marR="25231" marT="6976" marB="697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현재 대입전형 개선 노력과 함께 ‘대학입학보장제’ 제시를 통한 혁신적인 대입제도안을 발표함</a:t>
                      </a:r>
                      <a:r>
                        <a:rPr lang="en-US" altLang="ko-K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endParaRPr lang="ko-KR" altLang="en-US" sz="1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5231" marR="25231" marT="6976" marB="697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140676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▣ </a:t>
                      </a:r>
                      <a:r>
                        <a:rPr lang="ko-KR" altLang="en-US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대학체제</a:t>
                      </a:r>
                      <a:r>
                        <a:rPr lang="en-US" altLang="ko-KR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채용시장 </a:t>
                      </a:r>
                      <a:r>
                        <a:rPr lang="en-US" altLang="ko-KR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lang="ko-KR" altLang="en-US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학벌 차별 금지법 제정 국민운동 </a:t>
                      </a:r>
                      <a:r>
                        <a:rPr lang="en-US" altLang="ko-KR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ko-KR" altLang="en-US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차년 </a:t>
                      </a:r>
                      <a:r>
                        <a:rPr lang="en-US" altLang="ko-KR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‘</a:t>
                      </a:r>
                      <a:r>
                        <a:rPr lang="ko-KR" altLang="en-US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잘못된 실상 찾는 실천 캠페인 전개 및 입법 추진’</a:t>
                      </a:r>
                    </a:p>
                  </a:txBody>
                  <a:tcPr marL="25231" marR="25231" marT="6976" marB="6976" anchor="ctr">
                    <a:lnL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0" spc="-1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80%</a:t>
                      </a:r>
                    </a:p>
                  </a:txBody>
                  <a:tcPr marL="25231" marR="25231" marT="6976" marB="697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just" defTabSz="914400" rtl="0" eaLnBrk="1" fontAlgn="base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대학체제</a:t>
                      </a:r>
                      <a:r>
                        <a:rPr lang="ko-KR" altLang="en-US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lang="ko-KR" altLang="en-US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정부의 대학구조개혁 관련 토론회와 설문조사를 통해 단번에 중 있는 발언권을 갖게 됨</a:t>
                      </a:r>
                      <a:r>
                        <a:rPr lang="en-US" altLang="ko-K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lang="ko-KR" altLang="en-US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또 대입전형과 대학체제의 근본적 대안인 ‘</a:t>
                      </a:r>
                      <a:r>
                        <a:rPr lang="ko-KR" altLang="en-US" sz="18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대학입학보장제’를</a:t>
                      </a:r>
                      <a:r>
                        <a:rPr lang="ko-KR" altLang="en-US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설계하고</a:t>
                      </a:r>
                      <a:r>
                        <a:rPr lang="en-US" altLang="ko-K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관련 연속토론회를 진행 중</a:t>
                      </a:r>
                      <a:r>
                        <a:rPr lang="en-US" altLang="ko-K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285750" marR="0" lvl="0" indent="-285750" algn="just" defTabSz="914400" rtl="0" eaLnBrk="1" fontAlgn="base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채용시장 </a:t>
                      </a:r>
                      <a:r>
                        <a:rPr lang="en-US" altLang="ko-KR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lang="ko-KR" altLang="en-US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출신학교 차별금지법 제정을 위한 국민운동 출범 및 다양한 운동 전개</a:t>
                      </a:r>
                      <a:r>
                        <a:rPr lang="en-US" altLang="ko-K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endParaRPr lang="ko-KR" altLang="en-US" sz="1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5231" marR="25231" marT="6976" marB="697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741599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▣ </a:t>
                      </a:r>
                      <a:r>
                        <a:rPr lang="ko-KR" altLang="en-US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수학</a:t>
                      </a:r>
                      <a:r>
                        <a:rPr lang="en-US" altLang="ko-KR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사</a:t>
                      </a:r>
                      <a:r>
                        <a:rPr lang="en-US" altLang="ko-KR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r>
                        <a:rPr lang="ko-KR" altLang="en-US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교육포럼</a:t>
                      </a:r>
                      <a:r>
                        <a:rPr lang="ko-KR" altLang="en-US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lang="ko-KR" altLang="en-US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수능 수학 절대평가 등 수포자 입시 요인 제거 및 수학</a:t>
                      </a:r>
                      <a:r>
                        <a:rPr lang="en-US" altLang="ko-KR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중학교 단계</a:t>
                      </a:r>
                      <a:r>
                        <a:rPr lang="en-US" altLang="ko-KR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 </a:t>
                      </a:r>
                      <a:r>
                        <a:rPr lang="ko-KR" altLang="en-US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대안교과서 제작을 위한 </a:t>
                      </a:r>
                      <a:r>
                        <a:rPr lang="en-US" altLang="ko-KR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차년</a:t>
                      </a:r>
                      <a:r>
                        <a:rPr lang="ko-KR" altLang="en-US" sz="1600" b="0" kern="0" spc="-1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ko-KR" altLang="en-US" sz="18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5231" marR="25231" marT="6976" marB="6976" anchor="ctr">
                    <a:lnL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0" spc="-1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80%</a:t>
                      </a:r>
                    </a:p>
                  </a:txBody>
                  <a:tcPr marL="25231" marR="25231" marT="6976" marB="697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수학과 교육과정 정상화를 위해 첫째는 대안교과서 개발</a:t>
                      </a:r>
                      <a:r>
                        <a:rPr lang="en-US" altLang="ko-K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둘째는 초 </a:t>
                      </a:r>
                      <a:r>
                        <a:rPr lang="en-US" altLang="ko-K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1, 2 </a:t>
                      </a:r>
                      <a:r>
                        <a:rPr lang="ko-KR" altLang="en-US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개정 수학 교과서 현장검토본 분석을 함</a:t>
                      </a:r>
                      <a:r>
                        <a:rPr lang="en-US" altLang="ko-K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lang="ko-KR" altLang="en-US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또한</a:t>
                      </a:r>
                      <a:r>
                        <a:rPr lang="en-US" altLang="ko-K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국민 의식 개선을 위해 ‘웃어라 수포자’ 수학 소책자를 제작</a:t>
                      </a:r>
                      <a:r>
                        <a:rPr lang="en-US" altLang="ko-K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&amp;</a:t>
                      </a:r>
                      <a:r>
                        <a:rPr lang="ko-KR" altLang="en-US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배포함</a:t>
                      </a:r>
                      <a:r>
                        <a:rPr lang="en-US" altLang="ko-K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endParaRPr lang="ko-KR" altLang="en-US" sz="1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5231" marR="25231" marT="6976" marB="697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733667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0014496"/>
              </p:ext>
            </p:extLst>
          </p:nvPr>
        </p:nvGraphicFramePr>
        <p:xfrm>
          <a:off x="251520" y="332656"/>
          <a:ext cx="8712967" cy="6153568"/>
        </p:xfrm>
        <a:graphic>
          <a:graphicData uri="http://schemas.openxmlformats.org/drawingml/2006/table">
            <a:tbl>
              <a:tblPr/>
              <a:tblGrid>
                <a:gridCol w="388843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403244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13268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-1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/>
                        </a:rPr>
                        <a:t>사 업 항 목</a:t>
                      </a:r>
                      <a:endParaRPr lang="ko-KR" altLang="en-US" sz="1600" b="1" kern="0" spc="-1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5231" marR="25231" marT="6976" marB="6976" anchor="ctr">
                    <a:lnL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-1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/>
                        </a:rPr>
                        <a:t>달성</a:t>
                      </a:r>
                      <a:endParaRPr lang="ko-KR" altLang="en-US" sz="1600" b="1" kern="0" spc="-1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-1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/>
                        </a:rPr>
                        <a:t>정도</a:t>
                      </a:r>
                      <a:endParaRPr lang="ko-KR" altLang="en-US" sz="1600" b="1" kern="0" spc="-1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5231" marR="25231" marT="6976" marB="697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-1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/>
                        </a:rPr>
                        <a:t>비고</a:t>
                      </a:r>
                      <a:endParaRPr lang="ko-KR" altLang="en-US" sz="1600" b="1" kern="0" spc="-1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5231" marR="25231" marT="6976" marB="697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98651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▣ </a:t>
                      </a:r>
                      <a:r>
                        <a:rPr lang="ko-KR" altLang="en-US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영어</a:t>
                      </a:r>
                      <a:r>
                        <a:rPr lang="en-US" altLang="ko-KR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사</a:t>
                      </a:r>
                      <a:r>
                        <a:rPr lang="en-US" altLang="ko-KR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r>
                        <a:rPr lang="ko-KR" altLang="en-US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교육포럼</a:t>
                      </a:r>
                      <a:r>
                        <a:rPr lang="ko-KR" altLang="en-US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lang="ko-KR" altLang="en-US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영어조기교육 관행 극복을 위한 국민운동 </a:t>
                      </a:r>
                      <a:r>
                        <a:rPr lang="en-US" altLang="ko-KR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차년 </a:t>
                      </a:r>
                      <a:r>
                        <a:rPr lang="en-US" altLang="ko-KR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‘</a:t>
                      </a:r>
                      <a:r>
                        <a:rPr lang="ko-KR" altLang="en-US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영어 조기 교육에서 적기교육으로</a:t>
                      </a:r>
                      <a:r>
                        <a:rPr lang="en-US" altLang="ko-KR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!’</a:t>
                      </a:r>
                      <a:endParaRPr lang="ko-KR" altLang="en-US" sz="18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5231" marR="25231" marT="6976" marB="6976" anchor="ctr">
                    <a:lnL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0" spc="-1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0%</a:t>
                      </a:r>
                    </a:p>
                  </a:txBody>
                  <a:tcPr marL="25231" marR="25231" marT="6976" marB="697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영어</a:t>
                      </a:r>
                      <a:r>
                        <a:rPr lang="en-US" altLang="ko-K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사</a:t>
                      </a:r>
                      <a:r>
                        <a:rPr lang="en-US" altLang="ko-K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r>
                        <a:rPr lang="ko-KR" altLang="en-US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교육포럼은 담당자의 갑작스러운 퇴직으로 관련 사업이 진행되지 못했음</a:t>
                      </a:r>
                      <a:r>
                        <a:rPr lang="en-US" altLang="ko-K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lang="ko-KR" altLang="en-US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그러나 공조하여 사업을 진행하기로 한 영유아</a:t>
                      </a:r>
                      <a:r>
                        <a:rPr lang="en-US" altLang="ko-K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사</a:t>
                      </a:r>
                      <a:r>
                        <a:rPr lang="en-US" altLang="ko-K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r>
                        <a:rPr lang="ko-KR" altLang="en-US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교육포럼에서 홀로 활동을 진행함</a:t>
                      </a:r>
                      <a:r>
                        <a:rPr lang="en-US" altLang="ko-K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endParaRPr lang="ko-KR" altLang="en-US" sz="1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5231" marR="25231" marT="6976" marB="697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7041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▣ </a:t>
                      </a:r>
                      <a:r>
                        <a:rPr lang="ko-KR" altLang="en-US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사교육시장</a:t>
                      </a:r>
                      <a:r>
                        <a:rPr lang="ko-KR" altLang="en-US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lang="ko-KR" altLang="en-US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사교육비 실태조사 관련 </a:t>
                      </a:r>
                      <a:r>
                        <a:rPr lang="en-US" altLang="ko-KR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2015</a:t>
                      </a:r>
                      <a:r>
                        <a:rPr lang="ko-KR" altLang="en-US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년 통계정리와 동향분석</a:t>
                      </a:r>
                      <a:r>
                        <a:rPr lang="en-US" altLang="ko-KR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사교육 시장 조사와 관련 통계 정리 </a:t>
                      </a:r>
                    </a:p>
                  </a:txBody>
                  <a:tcPr marL="25231" marR="25231" marT="6976" marB="6976" anchor="ctr">
                    <a:lnL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0" spc="-1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60%</a:t>
                      </a:r>
                    </a:p>
                  </a:txBody>
                  <a:tcPr marL="25231" marR="25231" marT="6976" marB="697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사교육 시장 정보의 </a:t>
                      </a:r>
                      <a:r>
                        <a:rPr lang="en-US" altLang="ko-K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차 공급처로 활동하기 위해 다양한 자료를 분석함</a:t>
                      </a:r>
                      <a:r>
                        <a:rPr lang="en-US" altLang="ko-K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lang="ko-KR" altLang="en-US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그동안 제대로 관리되고 있지 않던 ‘학원 및 교습소 등록 </a:t>
                      </a:r>
                      <a:r>
                        <a:rPr lang="ko-KR" altLang="en-US" sz="18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현황’을</a:t>
                      </a:r>
                      <a:r>
                        <a:rPr lang="ko-KR" altLang="en-US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8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전수조사하여</a:t>
                      </a:r>
                      <a:r>
                        <a:rPr lang="ko-KR" altLang="en-US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910</a:t>
                      </a:r>
                      <a:r>
                        <a:rPr lang="ko-KR" altLang="en-US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건의 위반사례를 적발함</a:t>
                      </a:r>
                      <a:r>
                        <a:rPr lang="en-US" altLang="ko-K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lang="ko-KR" altLang="en-US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사교육 시장의 동향을 알아볼 수 있는 사교육자문회의를 개최함</a:t>
                      </a:r>
                      <a:r>
                        <a:rPr lang="en-US" altLang="ko-K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ko-KR" altLang="en-US" sz="1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5231" marR="25231" marT="6976" marB="697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98651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▣ </a:t>
                      </a:r>
                      <a:r>
                        <a:rPr lang="ko-KR" altLang="en-US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교육통계</a:t>
                      </a:r>
                      <a:r>
                        <a:rPr lang="ko-KR" altLang="en-US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lang="ko-KR" altLang="en-US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교육 관련 통계 시스템 구축 및 그동안 단체에서 진행해온 각종 통계 자료 정리 및 재구성</a:t>
                      </a:r>
                    </a:p>
                  </a:txBody>
                  <a:tcPr marL="25231" marR="25231" marT="6976" marB="6976" anchor="ctr">
                    <a:lnL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0" spc="-1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60%</a:t>
                      </a:r>
                    </a:p>
                  </a:txBody>
                  <a:tcPr marL="25231" marR="25231" marT="6976" marB="697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정책자료실을 구축 </a:t>
                      </a:r>
                      <a:r>
                        <a:rPr lang="en-US" altLang="ko-K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lang="ko-KR" altLang="en-US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연구소 내부자료를 영역별로 정리하여 내부 구성원 및 외부 시민들의 활용도가 올라감</a:t>
                      </a:r>
                      <a:r>
                        <a:rPr lang="en-US" altLang="ko-K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ko-KR" altLang="en-US" sz="1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5231" marR="25231" marT="6976" marB="697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96159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▣ </a:t>
                      </a:r>
                      <a:r>
                        <a:rPr lang="ko-KR" altLang="en-US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교육포럼 </a:t>
                      </a:r>
                      <a:r>
                        <a:rPr lang="en-US" altLang="ko-KR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5.31 </a:t>
                      </a:r>
                      <a:r>
                        <a:rPr lang="ko-KR" altLang="en-US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교육철학을 넘는 새로운 교육철학 담론 개발 </a:t>
                      </a:r>
                      <a:r>
                        <a:rPr lang="en-US" altLang="ko-KR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차년</a:t>
                      </a:r>
                    </a:p>
                  </a:txBody>
                  <a:tcPr marL="25231" marR="25231" marT="6976" marB="6976" anchor="ctr">
                    <a:lnL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0" spc="-4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0%</a:t>
                      </a:r>
                    </a:p>
                  </a:txBody>
                  <a:tcPr marL="25231" marR="25231" marT="6976" marB="697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추진하지 못함</a:t>
                      </a:r>
                      <a:r>
                        <a:rPr lang="en-US" altLang="ko-K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ko-KR" altLang="en-US" sz="1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5231" marR="25231" marT="6976" marB="697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448872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548680"/>
            <a:ext cx="8928992" cy="5472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02107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188640"/>
            <a:ext cx="8928992" cy="54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1883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제목 5"/>
          <p:cNvSpPr>
            <a:spLocks noGrp="1"/>
          </p:cNvSpPr>
          <p:nvPr>
            <p:ph type="ctrTitle"/>
          </p:nvPr>
        </p:nvSpPr>
        <p:spPr>
          <a:xfrm>
            <a:off x="899592" y="1412776"/>
            <a:ext cx="7704137" cy="3240360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ko-KR" sz="7200" b="1" dirty="0">
                <a:solidFill>
                  <a:srgbClr val="00B0F0"/>
                </a:solidFill>
                <a:latin typeface="+mj-ea"/>
              </a:rPr>
              <a:t>3. </a:t>
            </a:r>
            <a:r>
              <a:rPr lang="ko-KR" altLang="en-US" sz="7200" b="1" dirty="0">
                <a:solidFill>
                  <a:srgbClr val="00B0F0"/>
                </a:solidFill>
                <a:latin typeface="+mj-ea"/>
              </a:rPr>
              <a:t>구체적인 사업 </a:t>
            </a:r>
            <a:r>
              <a:rPr lang="en-US" altLang="ko-KR" sz="7200" b="1" dirty="0">
                <a:solidFill>
                  <a:srgbClr val="00B0F0"/>
                </a:solidFill>
                <a:latin typeface="+mj-ea"/>
              </a:rPr>
              <a:t/>
            </a:r>
            <a:br>
              <a:rPr lang="en-US" altLang="ko-KR" sz="7200" b="1" dirty="0">
                <a:solidFill>
                  <a:srgbClr val="00B0F0"/>
                </a:solidFill>
                <a:latin typeface="+mj-ea"/>
              </a:rPr>
            </a:br>
            <a:r>
              <a:rPr lang="ko-KR" altLang="en-US" sz="7200" b="1" dirty="0">
                <a:solidFill>
                  <a:srgbClr val="00B0F0"/>
                </a:solidFill>
                <a:latin typeface="+mj-ea"/>
              </a:rPr>
              <a:t>추진 활동 내역</a:t>
            </a:r>
            <a:r>
              <a:rPr lang="en-US" altLang="ko-KR" sz="7200" b="1" dirty="0">
                <a:solidFill>
                  <a:srgbClr val="00B0F0"/>
                </a:solidFill>
                <a:latin typeface="+mj-ea"/>
              </a:rPr>
              <a:t/>
            </a:r>
            <a:br>
              <a:rPr lang="en-US" altLang="ko-KR" sz="7200" b="1" dirty="0">
                <a:solidFill>
                  <a:srgbClr val="00B0F0"/>
                </a:solidFill>
                <a:latin typeface="+mj-ea"/>
              </a:rPr>
            </a:br>
            <a:r>
              <a:rPr lang="en-US" altLang="ko-KR" sz="7200" b="1" dirty="0">
                <a:solidFill>
                  <a:srgbClr val="002060"/>
                </a:solidFill>
                <a:latin typeface="+mj-ea"/>
              </a:rPr>
              <a:t>- </a:t>
            </a:r>
            <a:r>
              <a:rPr lang="ko-KR" altLang="en-US" sz="7200" b="1" dirty="0">
                <a:solidFill>
                  <a:srgbClr val="002060"/>
                </a:solidFill>
                <a:latin typeface="+mj-ea"/>
              </a:rPr>
              <a:t>정책영역</a:t>
            </a:r>
            <a:endParaRPr lang="en-US" altLang="ko-KR" sz="6000" b="1" dirty="0">
              <a:solidFill>
                <a:srgbClr val="002060"/>
              </a:solidFill>
              <a:latin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93954581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>
            <a:spLocks noGrp="1"/>
          </p:cNvSpPr>
          <p:nvPr>
            <p:ph type="title"/>
          </p:nvPr>
        </p:nvSpPr>
        <p:spPr>
          <a:xfrm>
            <a:off x="169166" y="260648"/>
            <a:ext cx="8723313" cy="648072"/>
          </a:xfrm>
        </p:spPr>
        <p:txBody>
          <a:bodyPr>
            <a:normAutofit/>
          </a:bodyPr>
          <a:lstStyle/>
          <a:p>
            <a:pPr algn="l">
              <a:lnSpc>
                <a:spcPct val="150000"/>
              </a:lnSpc>
            </a:pPr>
            <a:r>
              <a:rPr lang="ko-KR" altLang="en-US" sz="2000" b="1" dirty="0"/>
              <a:t>■ 활동 </a:t>
            </a:r>
            <a:r>
              <a:rPr lang="en-US" altLang="ko-KR" sz="2000" b="1" dirty="0"/>
              <a:t>1 : </a:t>
            </a:r>
            <a:r>
              <a:rPr lang="ko-KR" altLang="en-US" sz="2000" b="1" dirty="0"/>
              <a:t>선행교육 규제법</a:t>
            </a:r>
            <a:r>
              <a:rPr lang="en-US" altLang="ko-KR" sz="2000" b="1" dirty="0"/>
              <a:t>(</a:t>
            </a:r>
            <a:r>
              <a:rPr lang="ko-KR" altLang="en-US" sz="2000" b="1" dirty="0"/>
              <a:t>담당 </a:t>
            </a:r>
            <a:r>
              <a:rPr lang="en-US" altLang="ko-KR" sz="2000" b="1" dirty="0"/>
              <a:t>: </a:t>
            </a:r>
            <a:r>
              <a:rPr lang="ko-KR" altLang="en-US" sz="2000" b="1" dirty="0"/>
              <a:t>문은옥</a:t>
            </a:r>
            <a:r>
              <a:rPr lang="en-US" altLang="ko-KR" sz="2000" b="1" dirty="0"/>
              <a:t> </a:t>
            </a:r>
            <a:r>
              <a:rPr lang="ko-KR" altLang="en-US" sz="2000" b="1" dirty="0"/>
              <a:t>연구원</a:t>
            </a:r>
            <a:r>
              <a:rPr lang="en-US" altLang="ko-KR" sz="2000" b="1" dirty="0"/>
              <a:t>, </a:t>
            </a:r>
            <a:r>
              <a:rPr lang="ko-KR" altLang="en-US" sz="2000" b="1" dirty="0" err="1"/>
              <a:t>구본창</a:t>
            </a:r>
            <a:r>
              <a:rPr lang="ko-KR" altLang="en-US" sz="2000" b="1" dirty="0"/>
              <a:t> 정책국장</a:t>
            </a:r>
            <a:r>
              <a:rPr lang="en-US" altLang="ko-KR" sz="2000" b="1" dirty="0"/>
              <a:t>)</a:t>
            </a:r>
            <a:endParaRPr lang="ko-KR" altLang="en-US" sz="2000" b="1" dirty="0">
              <a:solidFill>
                <a:srgbClr val="FFC000"/>
              </a:solidFill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387551" y="1769478"/>
            <a:ext cx="7436238" cy="83099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600" b="1" dirty="0">
                <a:solidFill>
                  <a:prstClr val="black"/>
                </a:solidFill>
                <a:latin typeface="맑은 고딕"/>
                <a:ea typeface="맑은 고딕"/>
              </a:rPr>
              <a:t> </a:t>
            </a:r>
            <a:r>
              <a:rPr lang="en-US" altLang="ko-KR" sz="1600" b="1" dirty="0">
                <a:solidFill>
                  <a:prstClr val="black"/>
                </a:solidFill>
                <a:latin typeface="맑은 고딕"/>
                <a:ea typeface="맑은 고딕"/>
              </a:rPr>
              <a:t>- </a:t>
            </a:r>
            <a:r>
              <a:rPr lang="ko-KR" altLang="en-US" sz="1600" b="1" dirty="0">
                <a:solidFill>
                  <a:prstClr val="black"/>
                </a:solidFill>
              </a:rPr>
              <a:t>보도자료 및 의견제출 </a:t>
            </a:r>
            <a:r>
              <a:rPr lang="en-US" altLang="ko-KR" sz="1600" b="1" dirty="0">
                <a:solidFill>
                  <a:prstClr val="black"/>
                </a:solidFill>
              </a:rPr>
              <a:t>: 6</a:t>
            </a:r>
            <a:r>
              <a:rPr lang="ko-KR" altLang="en-US" sz="1600" b="1" dirty="0">
                <a:solidFill>
                  <a:prstClr val="black"/>
                </a:solidFill>
              </a:rPr>
              <a:t>회</a:t>
            </a:r>
            <a:endParaRPr lang="en-US" altLang="ko-KR" sz="1600" b="1" dirty="0">
              <a:solidFill>
                <a:prstClr val="black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>
                <a:solidFill>
                  <a:prstClr val="black"/>
                </a:solidFill>
              </a:rPr>
              <a:t> - </a:t>
            </a:r>
            <a:r>
              <a:rPr lang="ko-KR" altLang="en-US" sz="1600" b="1" dirty="0">
                <a:solidFill>
                  <a:prstClr val="black"/>
                </a:solidFill>
              </a:rPr>
              <a:t>국회를 찾아가 법안 저지 활동 </a:t>
            </a:r>
            <a:r>
              <a:rPr lang="en-US" altLang="ko-KR" sz="1600" b="1" dirty="0">
                <a:solidFill>
                  <a:prstClr val="black"/>
                </a:solidFill>
              </a:rPr>
              <a:t>: 2</a:t>
            </a:r>
            <a:r>
              <a:rPr lang="ko-KR" altLang="en-US" sz="1600" b="1" dirty="0">
                <a:solidFill>
                  <a:prstClr val="black"/>
                </a:solidFill>
              </a:rPr>
              <a:t>회</a:t>
            </a:r>
            <a:endParaRPr lang="en-US" altLang="ko-KR" sz="1600" b="1" dirty="0">
              <a:solidFill>
                <a:prstClr val="black"/>
              </a:solidFill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272957" y="1265422"/>
            <a:ext cx="75608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b="1" dirty="0"/>
              <a:t>▶ 방과후학교 선행 허용하자는 교육부 개정안의 국회 통과 무력화</a:t>
            </a:r>
            <a:endParaRPr lang="ko-KR" altLang="en-US" dirty="0"/>
          </a:p>
        </p:txBody>
      </p:sp>
      <p:sp>
        <p:nvSpPr>
          <p:cNvPr id="3" name="직사각형 2"/>
          <p:cNvSpPr/>
          <p:nvPr/>
        </p:nvSpPr>
        <p:spPr>
          <a:xfrm>
            <a:off x="272957" y="3112999"/>
            <a:ext cx="838235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b="1" dirty="0"/>
              <a:t>▶ 사교육기관의 규제 대상 포함 등‘선행교육 규제법’의 미비한 점을 개정</a:t>
            </a:r>
            <a:endParaRPr lang="ko-KR" altLang="en-US" dirty="0"/>
          </a:p>
        </p:txBody>
      </p:sp>
      <p:sp>
        <p:nvSpPr>
          <p:cNvPr id="9" name="직사각형 8"/>
          <p:cNvSpPr/>
          <p:nvPr/>
        </p:nvSpPr>
        <p:spPr>
          <a:xfrm>
            <a:off x="388262" y="3545121"/>
            <a:ext cx="7435527" cy="46166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600" b="1" dirty="0">
                <a:solidFill>
                  <a:prstClr val="black"/>
                </a:solidFill>
                <a:latin typeface="맑은 고딕"/>
                <a:ea typeface="맑은 고딕"/>
              </a:rPr>
              <a:t> </a:t>
            </a:r>
            <a:r>
              <a:rPr lang="ko-KR" altLang="en-US" sz="1600" b="1" dirty="0">
                <a:solidFill>
                  <a:prstClr val="black"/>
                </a:solidFill>
              </a:rPr>
              <a:t>보도자료 및 자료집 제작 </a:t>
            </a:r>
            <a:r>
              <a:rPr lang="en-US" altLang="ko-KR" sz="1600" b="1" dirty="0">
                <a:solidFill>
                  <a:prstClr val="black"/>
                </a:solidFill>
              </a:rPr>
              <a:t>: 3</a:t>
            </a:r>
            <a:r>
              <a:rPr lang="ko-KR" altLang="en-US" sz="1600" b="1" dirty="0">
                <a:solidFill>
                  <a:prstClr val="black"/>
                </a:solidFill>
              </a:rPr>
              <a:t>회</a:t>
            </a:r>
            <a:endParaRPr lang="en-US" altLang="ko-KR" sz="1600" b="1" dirty="0">
              <a:solidFill>
                <a:prstClr val="black"/>
              </a:solidFill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280475" y="4433774"/>
            <a:ext cx="737352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b="1" dirty="0"/>
              <a:t>▶ 입학전형 모니터링을 통해 공교육 내 선행학습 유발요인 규제</a:t>
            </a:r>
            <a:endParaRPr lang="ko-KR" altLang="en-US" dirty="0"/>
          </a:p>
        </p:txBody>
      </p:sp>
      <p:sp>
        <p:nvSpPr>
          <p:cNvPr id="11" name="직사각형 10"/>
          <p:cNvSpPr/>
          <p:nvPr/>
        </p:nvSpPr>
        <p:spPr>
          <a:xfrm>
            <a:off x="398271" y="4937830"/>
            <a:ext cx="7435526" cy="120032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600" b="1" dirty="0">
                <a:solidFill>
                  <a:prstClr val="black"/>
                </a:solidFill>
                <a:latin typeface="맑은 고딕"/>
                <a:ea typeface="맑은 고딕"/>
              </a:rPr>
              <a:t> </a:t>
            </a:r>
            <a:r>
              <a:rPr lang="ko-KR" altLang="en-US" sz="1600" b="1" dirty="0">
                <a:solidFill>
                  <a:prstClr val="black"/>
                </a:solidFill>
              </a:rPr>
              <a:t>보도자료 및 자료집 제작 </a:t>
            </a:r>
            <a:r>
              <a:rPr lang="en-US" altLang="ko-KR" sz="1600" b="1" dirty="0">
                <a:solidFill>
                  <a:prstClr val="black"/>
                </a:solidFill>
              </a:rPr>
              <a:t>: 2</a:t>
            </a:r>
            <a:r>
              <a:rPr lang="ko-KR" altLang="en-US" sz="1600" b="1" dirty="0">
                <a:solidFill>
                  <a:prstClr val="black"/>
                </a:solidFill>
              </a:rPr>
              <a:t>회</a:t>
            </a:r>
            <a:endParaRPr lang="en-US" altLang="ko-KR" sz="1600" b="1" dirty="0">
              <a:solidFill>
                <a:prstClr val="black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>
                <a:solidFill>
                  <a:prstClr val="black"/>
                </a:solidFill>
              </a:rPr>
              <a:t> - 2016</a:t>
            </a:r>
            <a:r>
              <a:rPr lang="ko-KR" altLang="en-US" sz="1600" b="1" dirty="0">
                <a:solidFill>
                  <a:prstClr val="black"/>
                </a:solidFill>
              </a:rPr>
              <a:t>학년도 서울대 구술고사 분석 결과 발표 기자회견</a:t>
            </a:r>
            <a:r>
              <a:rPr lang="en-US" altLang="ko-KR" sz="1600" b="1" dirty="0">
                <a:solidFill>
                  <a:prstClr val="black"/>
                </a:solidFill>
              </a:rPr>
              <a:t>(6.22)</a:t>
            </a:r>
          </a:p>
          <a:p>
            <a:pPr>
              <a:lnSpc>
                <a:spcPct val="150000"/>
              </a:lnSpc>
            </a:pPr>
            <a:r>
              <a:rPr lang="en-US" altLang="ko-KR" sz="1600" b="1" dirty="0">
                <a:solidFill>
                  <a:prstClr val="black"/>
                </a:solidFill>
              </a:rPr>
              <a:t> - 2016</a:t>
            </a:r>
            <a:r>
              <a:rPr lang="ko-KR" altLang="en-US" sz="1600" b="1" dirty="0">
                <a:solidFill>
                  <a:prstClr val="black"/>
                </a:solidFill>
              </a:rPr>
              <a:t>학년도 주요대학 자연계 논술분석 결과 발표 기자회견</a:t>
            </a:r>
            <a:r>
              <a:rPr lang="en-US" altLang="ko-KR" sz="1600" b="1" dirty="0">
                <a:solidFill>
                  <a:prstClr val="black"/>
                </a:solidFill>
              </a:rPr>
              <a:t>(7.5)</a:t>
            </a:r>
            <a:endParaRPr lang="ko-KR" altLang="en-US" sz="16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70849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5" name="_x27913272" descr="EMB00000a54796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3789040"/>
            <a:ext cx="5042595" cy="2568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직사각형 5"/>
          <p:cNvSpPr/>
          <p:nvPr/>
        </p:nvSpPr>
        <p:spPr>
          <a:xfrm>
            <a:off x="398271" y="5157192"/>
            <a:ext cx="3021601" cy="120032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b="1" dirty="0">
                <a:solidFill>
                  <a:prstClr val="black"/>
                </a:solidFill>
              </a:rPr>
              <a:t>▶ 2016</a:t>
            </a:r>
            <a:r>
              <a:rPr lang="ko-KR" altLang="en-US" sz="1600" b="1" dirty="0">
                <a:solidFill>
                  <a:prstClr val="black"/>
                </a:solidFill>
              </a:rPr>
              <a:t>학년도 주요대학 자연계 논술분석 결과 발표 기자회견</a:t>
            </a:r>
            <a:r>
              <a:rPr lang="en-US" altLang="ko-KR" sz="1600" b="1" dirty="0">
                <a:solidFill>
                  <a:prstClr val="black"/>
                </a:solidFill>
              </a:rPr>
              <a:t>(7.5)</a:t>
            </a:r>
            <a:endParaRPr lang="ko-KR" altLang="en-US" sz="1600" b="1" dirty="0">
              <a:solidFill>
                <a:prstClr val="black"/>
              </a:solidFill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7" name="_x243184840" descr="EMB00000a5479d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506" y="228600"/>
            <a:ext cx="5112568" cy="3402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직사각형 8"/>
          <p:cNvSpPr/>
          <p:nvPr/>
        </p:nvSpPr>
        <p:spPr>
          <a:xfrm>
            <a:off x="5652120" y="2799970"/>
            <a:ext cx="3170386" cy="83099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b="1" dirty="0">
                <a:solidFill>
                  <a:prstClr val="black"/>
                </a:solidFill>
              </a:rPr>
              <a:t>◀ 2016</a:t>
            </a:r>
            <a:r>
              <a:rPr lang="ko-KR" altLang="en-US" sz="1600" b="1" dirty="0">
                <a:solidFill>
                  <a:prstClr val="black"/>
                </a:solidFill>
              </a:rPr>
              <a:t>학년도 서울대 구술고사 분석 결과 발표 기자회견</a:t>
            </a:r>
            <a:r>
              <a:rPr lang="en-US" altLang="ko-KR" sz="1600" b="1" dirty="0">
                <a:solidFill>
                  <a:prstClr val="black"/>
                </a:solidFill>
              </a:rPr>
              <a:t>(6.22)</a:t>
            </a:r>
          </a:p>
        </p:txBody>
      </p:sp>
    </p:spTree>
    <p:extLst>
      <p:ext uri="{BB962C8B-B14F-4D97-AF65-F5344CB8AC3E}">
        <p14:creationId xmlns:p14="http://schemas.microsoft.com/office/powerpoint/2010/main" val="1866833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10" name="제목 1"/>
          <p:cNvSpPr txBox="1">
            <a:spLocks/>
          </p:cNvSpPr>
          <p:nvPr/>
        </p:nvSpPr>
        <p:spPr>
          <a:xfrm>
            <a:off x="106372" y="404664"/>
            <a:ext cx="8786108" cy="576064"/>
          </a:xfrm>
          <a:prstGeom prst="rect">
            <a:avLst/>
          </a:prstGeom>
        </p:spPr>
        <p:txBody>
          <a:bodyPr>
            <a:noAutofit/>
          </a:bodyPr>
          <a:lstStyle>
            <a:lvl1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</a:defRPr>
            </a:lvl2pPr>
            <a:lvl3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</a:defRPr>
            </a:lvl3pPr>
            <a:lvl4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</a:defRPr>
            </a:lvl4pPr>
            <a:lvl5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</a:defRPr>
            </a:lvl5pPr>
            <a:lvl6pPr marL="4572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</a:defRPr>
            </a:lvl6pPr>
            <a:lvl7pPr marL="9144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</a:defRPr>
            </a:lvl7pPr>
            <a:lvl8pPr marL="13716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</a:defRPr>
            </a:lvl8pPr>
            <a:lvl9pPr marL="18288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2000" b="1" dirty="0">
                <a:solidFill>
                  <a:prstClr val="black"/>
                </a:solidFill>
              </a:rPr>
              <a:t>■ 활동 </a:t>
            </a:r>
            <a:r>
              <a:rPr lang="en-US" altLang="ko-KR" sz="2000" b="1" dirty="0">
                <a:solidFill>
                  <a:prstClr val="black"/>
                </a:solidFill>
              </a:rPr>
              <a:t>2 : </a:t>
            </a:r>
            <a:r>
              <a:rPr lang="ko-KR" altLang="en-US" sz="2000" b="1" dirty="0" err="1">
                <a:solidFill>
                  <a:prstClr val="black"/>
                </a:solidFill>
              </a:rPr>
              <a:t>영유아</a:t>
            </a:r>
            <a:r>
              <a:rPr lang="ko-KR" altLang="en-US" sz="2000" b="1" dirty="0">
                <a:solidFill>
                  <a:prstClr val="black"/>
                </a:solidFill>
              </a:rPr>
              <a:t> 사교육포럼</a:t>
            </a:r>
            <a:r>
              <a:rPr lang="en-US" altLang="ko-KR" sz="2000" b="1" dirty="0">
                <a:solidFill>
                  <a:prstClr val="black"/>
                </a:solidFill>
              </a:rPr>
              <a:t>(</a:t>
            </a:r>
            <a:r>
              <a:rPr lang="ko-KR" altLang="en-US" sz="2000" b="1" dirty="0">
                <a:solidFill>
                  <a:prstClr val="black"/>
                </a:solidFill>
              </a:rPr>
              <a:t>담당 </a:t>
            </a:r>
            <a:r>
              <a:rPr lang="en-US" altLang="ko-KR" sz="2000" b="1" dirty="0">
                <a:solidFill>
                  <a:prstClr val="black"/>
                </a:solidFill>
              </a:rPr>
              <a:t>: </a:t>
            </a:r>
            <a:r>
              <a:rPr lang="ko-KR" altLang="en-US" sz="2000" b="1" dirty="0">
                <a:solidFill>
                  <a:prstClr val="black"/>
                </a:solidFill>
              </a:rPr>
              <a:t>최현주</a:t>
            </a:r>
            <a:r>
              <a:rPr lang="en-US" altLang="ko-KR" sz="2000" b="1" dirty="0">
                <a:solidFill>
                  <a:prstClr val="black"/>
                </a:solidFill>
              </a:rPr>
              <a:t>&amp;</a:t>
            </a:r>
            <a:r>
              <a:rPr lang="ko-KR" altLang="en-US" sz="2000" b="1" dirty="0">
                <a:solidFill>
                  <a:prstClr val="black"/>
                </a:solidFill>
              </a:rPr>
              <a:t>이슬기 연구원</a:t>
            </a:r>
            <a:r>
              <a:rPr lang="en-US" altLang="ko-KR" sz="2000" b="1" dirty="0">
                <a:solidFill>
                  <a:prstClr val="black"/>
                </a:solidFill>
              </a:rPr>
              <a:t>, </a:t>
            </a:r>
            <a:r>
              <a:rPr lang="ko-KR" altLang="en-US" sz="2000" b="1" dirty="0">
                <a:solidFill>
                  <a:prstClr val="black"/>
                </a:solidFill>
              </a:rPr>
              <a:t>안상진 소장</a:t>
            </a:r>
            <a:r>
              <a:rPr lang="en-US" altLang="ko-KR" sz="2000" b="1" dirty="0">
                <a:solidFill>
                  <a:prstClr val="black"/>
                </a:solidFill>
              </a:rPr>
              <a:t>)</a:t>
            </a:r>
            <a:endParaRPr lang="ko-KR" altLang="en-US" sz="2000" b="1" kern="0" spc="-10" dirty="0">
              <a:solidFill>
                <a:srgbClr val="000000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219720" y="1538768"/>
            <a:ext cx="84969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b="1" dirty="0"/>
              <a:t>▶ </a:t>
            </a:r>
            <a:r>
              <a:rPr lang="en-US" altLang="ko-KR" b="1" dirty="0"/>
              <a:t>“</a:t>
            </a:r>
            <a:r>
              <a:rPr lang="ko-KR" altLang="en-US" b="1" dirty="0"/>
              <a:t>이제는 조기교육에서 </a:t>
            </a:r>
            <a:r>
              <a:rPr lang="ko-KR" altLang="en-US" b="1" dirty="0" err="1"/>
              <a:t>적기교육으로</a:t>
            </a:r>
            <a:r>
              <a:rPr lang="ko-KR" altLang="en-US" b="1" dirty="0"/>
              <a:t>”</a:t>
            </a:r>
            <a:r>
              <a:rPr lang="en-US" altLang="ko-KR" b="1" dirty="0"/>
              <a:t>- </a:t>
            </a:r>
            <a:r>
              <a:rPr lang="ko-KR" altLang="en-US" b="1" dirty="0"/>
              <a:t>조기영어교육 풍토 개선</a:t>
            </a:r>
            <a:endParaRPr lang="ko-KR" altLang="en-US" dirty="0"/>
          </a:p>
        </p:txBody>
      </p:sp>
      <p:sp>
        <p:nvSpPr>
          <p:cNvPr id="11" name="직사각형 10"/>
          <p:cNvSpPr/>
          <p:nvPr/>
        </p:nvSpPr>
        <p:spPr>
          <a:xfrm>
            <a:off x="363736" y="2019004"/>
            <a:ext cx="7592640" cy="46166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600" b="1" dirty="0">
                <a:solidFill>
                  <a:prstClr val="black"/>
                </a:solidFill>
              </a:rPr>
              <a:t>보도자료 </a:t>
            </a:r>
            <a:r>
              <a:rPr lang="en-US" altLang="ko-KR" sz="1600" b="1" dirty="0">
                <a:solidFill>
                  <a:prstClr val="black"/>
                </a:solidFill>
              </a:rPr>
              <a:t>: 7</a:t>
            </a:r>
            <a:r>
              <a:rPr lang="ko-KR" altLang="en-US" sz="1600" b="1" dirty="0">
                <a:solidFill>
                  <a:prstClr val="black"/>
                </a:solidFill>
              </a:rPr>
              <a:t>회</a:t>
            </a:r>
            <a:endParaRPr lang="en-US" altLang="ko-KR" sz="1600" b="1" dirty="0">
              <a:solidFill>
                <a:prstClr val="black"/>
              </a:solidFill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252854" y="3045890"/>
            <a:ext cx="72728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b="1" dirty="0"/>
              <a:t>▶ 유아교육</a:t>
            </a:r>
            <a:r>
              <a:rPr lang="en-US" altLang="ko-KR" b="1" dirty="0"/>
              <a:t>·</a:t>
            </a:r>
            <a:r>
              <a:rPr lang="ko-KR" altLang="en-US" b="1" dirty="0"/>
              <a:t>보육기관 내 영어교육 및 초등선행 등의 관행 해결</a:t>
            </a:r>
            <a:endParaRPr lang="ko-KR" altLang="en-US" dirty="0"/>
          </a:p>
        </p:txBody>
      </p:sp>
      <p:sp>
        <p:nvSpPr>
          <p:cNvPr id="13" name="직사각형 12"/>
          <p:cNvSpPr/>
          <p:nvPr/>
        </p:nvSpPr>
        <p:spPr>
          <a:xfrm>
            <a:off x="378633" y="3686901"/>
            <a:ext cx="7577743" cy="33855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anchor="ctr">
            <a:spAutoFit/>
          </a:bodyPr>
          <a:lstStyle/>
          <a:p>
            <a:r>
              <a:rPr lang="ko-KR" altLang="en-US" sz="1600" b="1" dirty="0">
                <a:solidFill>
                  <a:prstClr val="black"/>
                </a:solidFill>
              </a:rPr>
              <a:t>육아정책연구소가 발표한 ‘</a:t>
            </a:r>
            <a:r>
              <a:rPr lang="en-US" altLang="ko-KR" sz="1600" b="1" dirty="0">
                <a:solidFill>
                  <a:prstClr val="black"/>
                </a:solidFill>
              </a:rPr>
              <a:t>2015 </a:t>
            </a:r>
            <a:r>
              <a:rPr lang="ko-KR" altLang="en-US" sz="1600" b="1" dirty="0" err="1">
                <a:solidFill>
                  <a:prstClr val="black"/>
                </a:solidFill>
              </a:rPr>
              <a:t>영유아</a:t>
            </a:r>
            <a:r>
              <a:rPr lang="ko-KR" altLang="en-US" sz="1600" b="1" dirty="0">
                <a:solidFill>
                  <a:prstClr val="black"/>
                </a:solidFill>
              </a:rPr>
              <a:t> 사교육비’ 통계 결과에 대한 논평</a:t>
            </a:r>
            <a:r>
              <a:rPr lang="en-US" altLang="ko-KR" sz="1600" b="1" dirty="0">
                <a:solidFill>
                  <a:prstClr val="black"/>
                </a:solidFill>
              </a:rPr>
              <a:t>(3. 14)</a:t>
            </a:r>
            <a:endParaRPr lang="ko-KR" altLang="en-US" sz="1600" b="1" dirty="0">
              <a:solidFill>
                <a:prstClr val="black"/>
              </a:solidFill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267090" y="4643431"/>
            <a:ext cx="66967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b="1" dirty="0"/>
              <a:t>▶ 조기교육의 허와 실에 대한 인식개선</a:t>
            </a:r>
            <a:r>
              <a:rPr lang="en-US" altLang="ko-KR" b="1" dirty="0"/>
              <a:t>(</a:t>
            </a:r>
            <a:r>
              <a:rPr lang="ko-KR" altLang="en-US" b="1" dirty="0"/>
              <a:t>소책자 발간</a:t>
            </a:r>
            <a:r>
              <a:rPr lang="en-US" altLang="ko-KR" b="1" dirty="0"/>
              <a:t>)</a:t>
            </a:r>
            <a:endParaRPr lang="ko-KR" altLang="en-US" dirty="0"/>
          </a:p>
        </p:txBody>
      </p:sp>
      <p:sp>
        <p:nvSpPr>
          <p:cNvPr id="17" name="직사각형 16"/>
          <p:cNvSpPr/>
          <p:nvPr/>
        </p:nvSpPr>
        <p:spPr>
          <a:xfrm>
            <a:off x="363736" y="5211256"/>
            <a:ext cx="7592640" cy="46166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600" b="1" dirty="0">
                <a:solidFill>
                  <a:prstClr val="black"/>
                </a:solidFill>
              </a:rPr>
              <a:t>전문가 간담회</a:t>
            </a:r>
            <a:r>
              <a:rPr lang="en-US" altLang="ko-KR" sz="1600" b="1" dirty="0">
                <a:solidFill>
                  <a:prstClr val="black"/>
                </a:solidFill>
              </a:rPr>
              <a:t>(4.22)</a:t>
            </a:r>
            <a:r>
              <a:rPr lang="ko-KR" altLang="en-US" sz="1600" b="1" dirty="0">
                <a:solidFill>
                  <a:prstClr val="black"/>
                </a:solidFill>
              </a:rPr>
              <a:t> 및 설문조사 진행</a:t>
            </a:r>
            <a:endParaRPr lang="en-US" altLang="ko-KR" sz="16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53950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8E37DD2-E7D3-4D17-8321-E4295B96921A}" type="slidenum">
              <a:rPr lang="en-US" altLang="ko-KR" smtClean="0"/>
              <a:pPr>
                <a:defRPr/>
              </a:pPr>
              <a:t>17</a:t>
            </a:fld>
            <a:endParaRPr lang="en-US" altLang="ko-KR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207064"/>
            <a:ext cx="4320480" cy="6246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88"/>
          <a:stretch/>
        </p:blipFill>
        <p:spPr bwMode="auto">
          <a:xfrm>
            <a:off x="251520" y="225222"/>
            <a:ext cx="4248472" cy="62281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404618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1"/>
          <p:cNvSpPr>
            <a:spLocks noGrp="1"/>
          </p:cNvSpPr>
          <p:nvPr>
            <p:ph type="title"/>
          </p:nvPr>
        </p:nvSpPr>
        <p:spPr>
          <a:xfrm>
            <a:off x="157350" y="476672"/>
            <a:ext cx="8229600" cy="576064"/>
          </a:xfrm>
        </p:spPr>
        <p:txBody>
          <a:bodyPr>
            <a:normAutofit/>
          </a:bodyPr>
          <a:lstStyle/>
          <a:p>
            <a:pPr algn="l">
              <a:lnSpc>
                <a:spcPct val="150000"/>
              </a:lnSpc>
            </a:pPr>
            <a:r>
              <a:rPr lang="ko-KR" altLang="en-US" sz="2000" b="1" dirty="0"/>
              <a:t>■ 활동 </a:t>
            </a:r>
            <a:r>
              <a:rPr lang="en-US" altLang="ko-KR" sz="2000" b="1" dirty="0"/>
              <a:t>3 : </a:t>
            </a:r>
            <a:r>
              <a:rPr lang="ko-KR" altLang="en-US" sz="2000" b="1" dirty="0"/>
              <a:t>고교체제</a:t>
            </a:r>
            <a:r>
              <a:rPr lang="en-US" altLang="ko-KR" sz="2000" b="1" dirty="0"/>
              <a:t>&amp;</a:t>
            </a:r>
            <a:r>
              <a:rPr lang="ko-KR" altLang="en-US" sz="2000" b="1" dirty="0"/>
              <a:t>교육과정</a:t>
            </a:r>
            <a:r>
              <a:rPr lang="en-US" altLang="ko-KR" sz="2000" b="1" dirty="0"/>
              <a:t>(</a:t>
            </a:r>
            <a:r>
              <a:rPr lang="ko-KR" altLang="en-US" sz="2000" b="1" dirty="0"/>
              <a:t>담당 </a:t>
            </a:r>
            <a:r>
              <a:rPr lang="en-US" altLang="ko-KR" sz="2000" b="1" dirty="0"/>
              <a:t>: </a:t>
            </a:r>
            <a:r>
              <a:rPr lang="ko-KR" altLang="en-US" sz="2000" b="1" dirty="0"/>
              <a:t>김은정 연구원</a:t>
            </a:r>
            <a:r>
              <a:rPr lang="en-US" altLang="ko-KR" sz="2000" b="1" dirty="0"/>
              <a:t>, </a:t>
            </a:r>
            <a:r>
              <a:rPr lang="ko-KR" altLang="en-US" sz="2000" b="1" dirty="0"/>
              <a:t>안상진 소장</a:t>
            </a:r>
            <a:r>
              <a:rPr lang="en-US" altLang="ko-KR" sz="2000" b="1" dirty="0"/>
              <a:t>)</a:t>
            </a:r>
            <a:endParaRPr lang="ko-KR" altLang="en-US" sz="2000" b="1" dirty="0">
              <a:solidFill>
                <a:srgbClr val="FFC000"/>
              </a:solidFill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277491" y="1556783"/>
            <a:ext cx="84249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b="1" dirty="0"/>
              <a:t>▶ </a:t>
            </a:r>
            <a:r>
              <a:rPr lang="ko-KR" altLang="en-US" b="1" dirty="0" err="1"/>
              <a:t>자유학기제</a:t>
            </a:r>
            <a:r>
              <a:rPr lang="ko-KR" altLang="en-US" b="1" dirty="0"/>
              <a:t> 정책 분석 평가 활동</a:t>
            </a:r>
          </a:p>
        </p:txBody>
      </p:sp>
      <p:sp>
        <p:nvSpPr>
          <p:cNvPr id="8" name="직사각형 7"/>
          <p:cNvSpPr/>
          <p:nvPr/>
        </p:nvSpPr>
        <p:spPr>
          <a:xfrm>
            <a:off x="367470" y="2133394"/>
            <a:ext cx="7110820" cy="46166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b="1" dirty="0">
                <a:solidFill>
                  <a:prstClr val="black"/>
                </a:solidFill>
              </a:rPr>
              <a:t>4</a:t>
            </a:r>
            <a:r>
              <a:rPr lang="ko-KR" altLang="en-US" sz="1600" b="1" dirty="0">
                <a:solidFill>
                  <a:prstClr val="black"/>
                </a:solidFill>
              </a:rPr>
              <a:t>회 연속 토론회 및 국회정책토론회</a:t>
            </a:r>
            <a:r>
              <a:rPr lang="en-US" altLang="ko-KR" sz="1600" b="1" dirty="0">
                <a:solidFill>
                  <a:prstClr val="black"/>
                </a:solidFill>
              </a:rPr>
              <a:t>(</a:t>
            </a:r>
            <a:r>
              <a:rPr lang="ko-KR" altLang="en-US" sz="1600" b="1" dirty="0">
                <a:solidFill>
                  <a:prstClr val="black"/>
                </a:solidFill>
              </a:rPr>
              <a:t>김병욱 의원실 공동주최</a:t>
            </a:r>
            <a:r>
              <a:rPr lang="en-US" altLang="ko-KR" sz="1600" b="1" dirty="0">
                <a:solidFill>
                  <a:prstClr val="black"/>
                </a:solidFill>
              </a:rPr>
              <a:t>)</a:t>
            </a:r>
          </a:p>
        </p:txBody>
      </p:sp>
      <p:sp>
        <p:nvSpPr>
          <p:cNvPr id="4" name="직사각형 3"/>
          <p:cNvSpPr/>
          <p:nvPr/>
        </p:nvSpPr>
        <p:spPr>
          <a:xfrm>
            <a:off x="300262" y="3023523"/>
            <a:ext cx="811893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b="1" dirty="0"/>
              <a:t>▶ </a:t>
            </a:r>
            <a:r>
              <a:rPr lang="ko-KR" altLang="en-US" b="1" dirty="0" err="1"/>
              <a:t>서울형자사고</a:t>
            </a:r>
            <a:r>
              <a:rPr lang="ko-KR" altLang="en-US" b="1" dirty="0"/>
              <a:t> 입학전형에서 자기소개서 제출 시기 관련 개선 활동</a:t>
            </a:r>
            <a:endParaRPr lang="ko-KR" altLang="en-US" dirty="0"/>
          </a:p>
        </p:txBody>
      </p:sp>
      <p:sp>
        <p:nvSpPr>
          <p:cNvPr id="10" name="직사각형 9"/>
          <p:cNvSpPr/>
          <p:nvPr/>
        </p:nvSpPr>
        <p:spPr>
          <a:xfrm>
            <a:off x="396603" y="3534379"/>
            <a:ext cx="7081687" cy="46166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600" b="1" dirty="0">
                <a:solidFill>
                  <a:prstClr val="black"/>
                </a:solidFill>
              </a:rPr>
              <a:t>보도자료 </a:t>
            </a:r>
            <a:r>
              <a:rPr lang="en-US" altLang="ko-KR" sz="1600" b="1" dirty="0">
                <a:solidFill>
                  <a:prstClr val="black"/>
                </a:solidFill>
              </a:rPr>
              <a:t>: 3</a:t>
            </a:r>
            <a:r>
              <a:rPr lang="ko-KR" altLang="en-US" sz="1600" b="1" dirty="0">
                <a:solidFill>
                  <a:prstClr val="black"/>
                </a:solidFill>
              </a:rPr>
              <a:t>회</a:t>
            </a:r>
            <a:endParaRPr lang="en-US" altLang="ko-KR" sz="1600" b="1" dirty="0">
              <a:solidFill>
                <a:prstClr val="black"/>
              </a:solidFill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300261" y="4557299"/>
            <a:ext cx="741684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b="1" dirty="0"/>
              <a:t>▶ </a:t>
            </a:r>
            <a:r>
              <a:rPr lang="en-US" altLang="ko-KR" b="1" dirty="0"/>
              <a:t>2015 </a:t>
            </a:r>
            <a:r>
              <a:rPr lang="ko-KR" altLang="en-US" b="1" dirty="0"/>
              <a:t>개정교육과정</a:t>
            </a:r>
            <a:r>
              <a:rPr lang="en-US" altLang="ko-KR" b="1" dirty="0"/>
              <a:t>(</a:t>
            </a:r>
            <a:r>
              <a:rPr lang="ko-KR" altLang="en-US" b="1" dirty="0" err="1"/>
              <a:t>문이과</a:t>
            </a:r>
            <a:r>
              <a:rPr lang="ko-KR" altLang="en-US" b="1" dirty="0"/>
              <a:t> 통합교육과정</a:t>
            </a:r>
            <a:r>
              <a:rPr lang="en-US" altLang="ko-KR" b="1" dirty="0"/>
              <a:t>)</a:t>
            </a:r>
            <a:r>
              <a:rPr lang="ko-KR" altLang="en-US" b="1" dirty="0"/>
              <a:t>에 따른 수능개편안 제안</a:t>
            </a:r>
            <a:endParaRPr lang="ko-KR" altLang="en-US" dirty="0"/>
          </a:p>
        </p:txBody>
      </p:sp>
      <p:sp>
        <p:nvSpPr>
          <p:cNvPr id="12" name="직사각형 11"/>
          <p:cNvSpPr/>
          <p:nvPr/>
        </p:nvSpPr>
        <p:spPr>
          <a:xfrm>
            <a:off x="421487" y="5109543"/>
            <a:ext cx="7056803" cy="46166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600" b="1" dirty="0">
                <a:solidFill>
                  <a:prstClr val="black"/>
                </a:solidFill>
              </a:rPr>
              <a:t>관련 기관 회의</a:t>
            </a:r>
            <a:r>
              <a:rPr lang="en-US" altLang="ko-KR" sz="1600" b="1" dirty="0">
                <a:solidFill>
                  <a:prstClr val="black"/>
                </a:solidFill>
              </a:rPr>
              <a:t>(3</a:t>
            </a:r>
            <a:r>
              <a:rPr lang="ko-KR" altLang="en-US" sz="1600" b="1" dirty="0">
                <a:solidFill>
                  <a:prstClr val="black"/>
                </a:solidFill>
              </a:rPr>
              <a:t>회</a:t>
            </a:r>
            <a:r>
              <a:rPr lang="en-US" altLang="ko-KR" sz="1600" b="1" dirty="0">
                <a:solidFill>
                  <a:prstClr val="black"/>
                </a:solidFill>
              </a:rPr>
              <a:t>), </a:t>
            </a:r>
            <a:r>
              <a:rPr lang="ko-KR" altLang="en-US" sz="1600" b="1" dirty="0">
                <a:solidFill>
                  <a:prstClr val="black"/>
                </a:solidFill>
              </a:rPr>
              <a:t>전문가 간담회 주최</a:t>
            </a:r>
            <a:r>
              <a:rPr lang="en-US" altLang="ko-KR" sz="1600" b="1" dirty="0">
                <a:solidFill>
                  <a:prstClr val="black"/>
                </a:solidFill>
              </a:rPr>
              <a:t>(2</a:t>
            </a:r>
            <a:r>
              <a:rPr lang="ko-KR" altLang="en-US" sz="1600" b="1" dirty="0">
                <a:solidFill>
                  <a:prstClr val="black"/>
                </a:solidFill>
              </a:rPr>
              <a:t>회</a:t>
            </a:r>
            <a:r>
              <a:rPr lang="en-US" altLang="ko-KR" sz="1600" b="1" dirty="0">
                <a:solidFill>
                  <a:prstClr val="black"/>
                </a:solidFill>
              </a:rPr>
              <a:t>), </a:t>
            </a:r>
            <a:r>
              <a:rPr lang="ko-KR" altLang="en-US" sz="1600" b="1" dirty="0">
                <a:solidFill>
                  <a:prstClr val="black"/>
                </a:solidFill>
              </a:rPr>
              <a:t>관련 기고 등</a:t>
            </a:r>
            <a:endParaRPr lang="en-US" altLang="ko-KR" sz="16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40653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_x361034368" descr="EMB00003094227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803" y="260648"/>
            <a:ext cx="4762245" cy="3096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직사각형 5"/>
          <p:cNvSpPr/>
          <p:nvPr/>
        </p:nvSpPr>
        <p:spPr>
          <a:xfrm>
            <a:off x="5079968" y="2525995"/>
            <a:ext cx="3888431" cy="83099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600" b="1" dirty="0">
                <a:solidFill>
                  <a:prstClr val="black"/>
                </a:solidFill>
              </a:rPr>
              <a:t>◀</a:t>
            </a:r>
            <a:r>
              <a:rPr lang="ko-KR" altLang="en-US" sz="1600" b="1" dirty="0" err="1">
                <a:solidFill>
                  <a:prstClr val="black"/>
                </a:solidFill>
              </a:rPr>
              <a:t>자유학기제</a:t>
            </a:r>
            <a:r>
              <a:rPr lang="ko-KR" altLang="en-US" sz="1600" b="1" dirty="0">
                <a:solidFill>
                  <a:prstClr val="black"/>
                </a:solidFill>
              </a:rPr>
              <a:t> 올바른 정착 방향 모색을 위한 연속 </a:t>
            </a:r>
            <a:r>
              <a:rPr lang="en-US" altLang="ko-KR" sz="1600" b="1" dirty="0">
                <a:solidFill>
                  <a:prstClr val="black"/>
                </a:solidFill>
              </a:rPr>
              <a:t>4</a:t>
            </a:r>
            <a:r>
              <a:rPr lang="ko-KR" altLang="en-US" sz="1600" b="1" dirty="0" err="1">
                <a:solidFill>
                  <a:prstClr val="black"/>
                </a:solidFill>
              </a:rPr>
              <a:t>차토론회</a:t>
            </a:r>
            <a:r>
              <a:rPr lang="en-US" altLang="ko-KR" sz="1600" b="1" dirty="0">
                <a:solidFill>
                  <a:prstClr val="black"/>
                </a:solidFill>
              </a:rPr>
              <a:t>(5.4~6.16)</a:t>
            </a:r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3501008"/>
            <a:ext cx="4752527" cy="3168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직사각형 10"/>
          <p:cNvSpPr/>
          <p:nvPr/>
        </p:nvSpPr>
        <p:spPr>
          <a:xfrm>
            <a:off x="274937" y="5814090"/>
            <a:ext cx="3865015" cy="83099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600" b="1" dirty="0">
                <a:solidFill>
                  <a:prstClr val="black"/>
                </a:solidFill>
              </a:rPr>
              <a:t>▶ </a:t>
            </a:r>
            <a:r>
              <a:rPr lang="ko-KR" altLang="en-US" sz="1600" b="1" dirty="0" err="1">
                <a:solidFill>
                  <a:prstClr val="black"/>
                </a:solidFill>
              </a:rPr>
              <a:t>자유학기제를</a:t>
            </a:r>
            <a:r>
              <a:rPr lang="ko-KR" altLang="en-US" sz="1600" b="1" dirty="0">
                <a:solidFill>
                  <a:prstClr val="black"/>
                </a:solidFill>
              </a:rPr>
              <a:t> 통한 아이들의 꿈 찾기 </a:t>
            </a:r>
            <a:endParaRPr lang="en-US" altLang="ko-KR" sz="1600" b="1" dirty="0">
              <a:solidFill>
                <a:prstClr val="black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ko-KR" altLang="en-US" sz="1600" b="1" dirty="0">
                <a:solidFill>
                  <a:prstClr val="black"/>
                </a:solidFill>
              </a:rPr>
              <a:t>국회토론회</a:t>
            </a:r>
            <a:r>
              <a:rPr lang="en-US" altLang="ko-KR" sz="1600" b="1" dirty="0">
                <a:solidFill>
                  <a:prstClr val="black"/>
                </a:solidFill>
              </a:rPr>
              <a:t>(9.6)</a:t>
            </a:r>
          </a:p>
        </p:txBody>
      </p:sp>
    </p:spTree>
    <p:extLst>
      <p:ext uri="{BB962C8B-B14F-4D97-AF65-F5344CB8AC3E}">
        <p14:creationId xmlns:p14="http://schemas.microsoft.com/office/powerpoint/2010/main" val="5490446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05172" y="222653"/>
            <a:ext cx="8229600" cy="692696"/>
          </a:xfrm>
        </p:spPr>
        <p:txBody>
          <a:bodyPr>
            <a:normAutofit/>
          </a:bodyPr>
          <a:lstStyle/>
          <a:p>
            <a:pPr algn="l"/>
            <a:r>
              <a:rPr lang="ko-KR" altLang="en-US" sz="2000" b="1" dirty="0"/>
              <a:t>■ 활동 </a:t>
            </a:r>
            <a:r>
              <a:rPr lang="en-US" altLang="ko-KR" sz="2000" b="1" dirty="0"/>
              <a:t>4 : </a:t>
            </a:r>
            <a:r>
              <a:rPr lang="ko-KR" altLang="en-US" sz="2000" b="1" dirty="0"/>
              <a:t>대입전형 개선운동</a:t>
            </a:r>
            <a:r>
              <a:rPr lang="en-US" altLang="ko-KR" sz="2000" b="1" dirty="0"/>
              <a:t>(</a:t>
            </a:r>
            <a:r>
              <a:rPr lang="ko-KR" altLang="en-US" sz="2000" b="1" dirty="0"/>
              <a:t>담당 </a:t>
            </a:r>
            <a:r>
              <a:rPr lang="en-US" altLang="ko-KR" sz="2000" b="1" dirty="0"/>
              <a:t>: </a:t>
            </a:r>
            <a:r>
              <a:rPr lang="ko-KR" altLang="en-US" sz="2000" b="1" dirty="0"/>
              <a:t>문은옥 연구원</a:t>
            </a:r>
            <a:r>
              <a:rPr lang="en-US" altLang="ko-KR" sz="2000" b="1" dirty="0"/>
              <a:t>, </a:t>
            </a:r>
            <a:r>
              <a:rPr lang="ko-KR" altLang="en-US" sz="2000" b="1" dirty="0" err="1"/>
              <a:t>구본창</a:t>
            </a:r>
            <a:r>
              <a:rPr lang="ko-KR" altLang="en-US" sz="2000" b="1" dirty="0"/>
              <a:t> 정책국장</a:t>
            </a:r>
            <a:r>
              <a:rPr lang="en-US" altLang="ko-KR" sz="2000" b="1" dirty="0"/>
              <a:t>)</a:t>
            </a:r>
            <a:endParaRPr lang="ko-KR" altLang="en-US" sz="2000" b="1" dirty="0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325484" y="940078"/>
            <a:ext cx="84249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b="1" dirty="0"/>
              <a:t>▶ 대입전형 간소화 방향에 따른 주요 대학들의 실제적인 전형 변화 유도</a:t>
            </a:r>
            <a:endParaRPr lang="ko-KR" altLang="en-US" dirty="0"/>
          </a:p>
        </p:txBody>
      </p:sp>
      <p:sp>
        <p:nvSpPr>
          <p:cNvPr id="10" name="직사각형 9"/>
          <p:cNvSpPr/>
          <p:nvPr/>
        </p:nvSpPr>
        <p:spPr>
          <a:xfrm>
            <a:off x="469500" y="1372126"/>
            <a:ext cx="7056803" cy="230832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600" b="1" dirty="0">
                <a:solidFill>
                  <a:prstClr val="black"/>
                </a:solidFill>
              </a:rPr>
              <a:t>내 </a:t>
            </a:r>
            <a:r>
              <a:rPr lang="en-US" altLang="ko-KR" sz="1600" b="1" dirty="0">
                <a:solidFill>
                  <a:prstClr val="black"/>
                </a:solidFill>
              </a:rPr>
              <a:t>· </a:t>
            </a:r>
            <a:r>
              <a:rPr lang="ko-KR" altLang="en-US" sz="1600" b="1" dirty="0">
                <a:solidFill>
                  <a:prstClr val="black"/>
                </a:solidFill>
              </a:rPr>
              <a:t>외부 토론회 </a:t>
            </a:r>
            <a:r>
              <a:rPr lang="en-US" altLang="ko-KR" sz="1600" b="1" dirty="0">
                <a:solidFill>
                  <a:prstClr val="black"/>
                </a:solidFill>
              </a:rPr>
              <a:t>: 8</a:t>
            </a:r>
            <a:r>
              <a:rPr lang="ko-KR" altLang="en-US" sz="1600" b="1" dirty="0">
                <a:solidFill>
                  <a:prstClr val="black"/>
                </a:solidFill>
              </a:rPr>
              <a:t>회</a:t>
            </a:r>
            <a:r>
              <a:rPr lang="en-US" altLang="ko-KR" sz="1600" b="1" dirty="0">
                <a:solidFill>
                  <a:prstClr val="black"/>
                </a:solidFill>
              </a:rPr>
              <a:t>, </a:t>
            </a:r>
            <a:r>
              <a:rPr lang="ko-KR" altLang="en-US" sz="1600" b="1" dirty="0">
                <a:solidFill>
                  <a:prstClr val="black"/>
                </a:solidFill>
              </a:rPr>
              <a:t>기자회견 </a:t>
            </a:r>
            <a:r>
              <a:rPr lang="en-US" altLang="ko-KR" sz="1600" b="1" dirty="0">
                <a:solidFill>
                  <a:prstClr val="black"/>
                </a:solidFill>
              </a:rPr>
              <a:t>: 5</a:t>
            </a:r>
            <a:r>
              <a:rPr lang="ko-KR" altLang="en-US" sz="1600" b="1" dirty="0">
                <a:solidFill>
                  <a:prstClr val="black"/>
                </a:solidFill>
              </a:rPr>
              <a:t>회</a:t>
            </a:r>
            <a:r>
              <a:rPr lang="en-US" altLang="ko-KR" sz="1600" b="1" dirty="0">
                <a:solidFill>
                  <a:prstClr val="black"/>
                </a:solidFill>
              </a:rPr>
              <a:t>, </a:t>
            </a:r>
            <a:r>
              <a:rPr lang="ko-KR" altLang="en-US" sz="1600" b="1" dirty="0">
                <a:solidFill>
                  <a:prstClr val="black"/>
                </a:solidFill>
              </a:rPr>
              <a:t>보도자료 </a:t>
            </a:r>
            <a:r>
              <a:rPr lang="en-US" altLang="ko-KR" sz="1600" b="1" dirty="0">
                <a:solidFill>
                  <a:prstClr val="black"/>
                </a:solidFill>
              </a:rPr>
              <a:t>3</a:t>
            </a:r>
            <a:r>
              <a:rPr lang="ko-KR" altLang="en-US" sz="1600" b="1" dirty="0">
                <a:solidFill>
                  <a:prstClr val="black"/>
                </a:solidFill>
              </a:rPr>
              <a:t>회</a:t>
            </a:r>
            <a:r>
              <a:rPr lang="en-US" altLang="ko-KR" sz="1600" b="1" dirty="0">
                <a:solidFill>
                  <a:prstClr val="black"/>
                </a:solidFill>
              </a:rPr>
              <a:t>, </a:t>
            </a:r>
            <a:r>
              <a:rPr lang="ko-KR" altLang="en-US" sz="1600" b="1" dirty="0">
                <a:solidFill>
                  <a:prstClr val="black"/>
                </a:solidFill>
              </a:rPr>
              <a:t>외부 회의 </a:t>
            </a:r>
            <a:r>
              <a:rPr lang="en-US" altLang="ko-KR" sz="1600" b="1" dirty="0">
                <a:solidFill>
                  <a:prstClr val="black"/>
                </a:solidFill>
              </a:rPr>
              <a:t>13</a:t>
            </a:r>
            <a:r>
              <a:rPr lang="ko-KR" altLang="en-US" sz="1600" b="1" dirty="0">
                <a:solidFill>
                  <a:prstClr val="black"/>
                </a:solidFill>
              </a:rPr>
              <a:t>회</a:t>
            </a:r>
            <a:endParaRPr lang="en-US" altLang="ko-KR" sz="1600" b="1" dirty="0">
              <a:solidFill>
                <a:prstClr val="black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>
                <a:solidFill>
                  <a:prstClr val="black"/>
                </a:solidFill>
              </a:rPr>
              <a:t>- </a:t>
            </a:r>
            <a:r>
              <a:rPr lang="ko-KR" altLang="en-US" sz="1600" b="1" dirty="0">
                <a:solidFill>
                  <a:prstClr val="black"/>
                </a:solidFill>
              </a:rPr>
              <a:t>학생부 종합전형의 문제점 및 개선방안 기자회견</a:t>
            </a:r>
            <a:r>
              <a:rPr lang="en-US" altLang="ko-KR" sz="1600" b="1" dirty="0">
                <a:solidFill>
                  <a:prstClr val="black"/>
                </a:solidFill>
              </a:rPr>
              <a:t>(4.28)</a:t>
            </a:r>
            <a:endParaRPr lang="ko-KR" altLang="en-US" sz="1600" b="1" dirty="0">
              <a:solidFill>
                <a:prstClr val="black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>
                <a:solidFill>
                  <a:prstClr val="black"/>
                </a:solidFill>
              </a:rPr>
              <a:t>- 2016</a:t>
            </a:r>
            <a:r>
              <a:rPr lang="ko-KR" altLang="en-US" sz="1600" b="1" dirty="0">
                <a:solidFill>
                  <a:prstClr val="black"/>
                </a:solidFill>
              </a:rPr>
              <a:t>학년도 서울대 구술고사 분석 결과 기자회견</a:t>
            </a:r>
            <a:r>
              <a:rPr lang="en-US" altLang="ko-KR" sz="1600" b="1" dirty="0">
                <a:solidFill>
                  <a:prstClr val="black"/>
                </a:solidFill>
              </a:rPr>
              <a:t>(6.22)</a:t>
            </a:r>
            <a:endParaRPr lang="ko-KR" altLang="en-US" sz="1600" b="1" dirty="0">
              <a:solidFill>
                <a:prstClr val="black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>
                <a:solidFill>
                  <a:prstClr val="black"/>
                </a:solidFill>
              </a:rPr>
              <a:t>- 2016</a:t>
            </a:r>
            <a:r>
              <a:rPr lang="ko-KR" altLang="en-US" sz="1600" b="1" dirty="0">
                <a:solidFill>
                  <a:prstClr val="black"/>
                </a:solidFill>
              </a:rPr>
              <a:t>학년도 주요대학 자연계 논술분석 결과 발표 기자회견</a:t>
            </a:r>
            <a:r>
              <a:rPr lang="en-US" altLang="ko-KR" sz="1600" b="1" dirty="0">
                <a:solidFill>
                  <a:prstClr val="black"/>
                </a:solidFill>
              </a:rPr>
              <a:t>(7.5)</a:t>
            </a:r>
            <a:endParaRPr lang="ko-KR" altLang="en-US" sz="1600" b="1" dirty="0">
              <a:solidFill>
                <a:prstClr val="black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>
                <a:solidFill>
                  <a:prstClr val="black"/>
                </a:solidFill>
              </a:rPr>
              <a:t>- 2018</a:t>
            </a:r>
            <a:r>
              <a:rPr lang="ko-KR" altLang="en-US" sz="1600" b="1" dirty="0">
                <a:solidFill>
                  <a:prstClr val="black"/>
                </a:solidFill>
              </a:rPr>
              <a:t>학년도 </a:t>
            </a:r>
            <a:r>
              <a:rPr lang="en-US" altLang="ko-KR" sz="1600" b="1" dirty="0">
                <a:solidFill>
                  <a:prstClr val="black"/>
                </a:solidFill>
              </a:rPr>
              <a:t>SW</a:t>
            </a:r>
            <a:r>
              <a:rPr lang="ko-KR" altLang="en-US" sz="1600" b="1" dirty="0">
                <a:solidFill>
                  <a:prstClr val="black"/>
                </a:solidFill>
              </a:rPr>
              <a:t>특기자전형 도입 비판 기자회견</a:t>
            </a:r>
            <a:r>
              <a:rPr lang="en-US" altLang="ko-KR" sz="1600" b="1" dirty="0">
                <a:solidFill>
                  <a:prstClr val="black"/>
                </a:solidFill>
              </a:rPr>
              <a:t>(10.11)</a:t>
            </a:r>
            <a:endParaRPr lang="ko-KR" altLang="en-US" sz="1600" b="1" dirty="0">
              <a:solidFill>
                <a:prstClr val="black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>
                <a:solidFill>
                  <a:prstClr val="black"/>
                </a:solidFill>
              </a:rPr>
              <a:t>- 2018</a:t>
            </a:r>
            <a:r>
              <a:rPr lang="ko-KR" altLang="en-US" sz="1600" b="1" dirty="0">
                <a:solidFill>
                  <a:prstClr val="black"/>
                </a:solidFill>
              </a:rPr>
              <a:t>학년도 대입전형 시행계획 분석 결과 발표 기자회견</a:t>
            </a:r>
            <a:r>
              <a:rPr lang="en-US" altLang="ko-KR" sz="1600" b="1" dirty="0">
                <a:solidFill>
                  <a:prstClr val="black"/>
                </a:solidFill>
              </a:rPr>
              <a:t>(11.30)</a:t>
            </a:r>
            <a:endParaRPr lang="ko-KR" altLang="en-US" sz="1600" b="1" dirty="0">
              <a:solidFill>
                <a:prstClr val="black"/>
              </a:solidFill>
            </a:endParaRPr>
          </a:p>
        </p:txBody>
      </p:sp>
      <p:pic>
        <p:nvPicPr>
          <p:cNvPr id="11" name="_x243185160" descr="EMB00000a547af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3789040"/>
            <a:ext cx="4248472" cy="2912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4097" name="_x124556216" descr="EMB00000a547bc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795234"/>
            <a:ext cx="4392488" cy="2906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998477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3075" name="_x243185480" descr="EMB00000a5479e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861"/>
          <a:stretch>
            <a:fillRect/>
          </a:stretch>
        </p:blipFill>
        <p:spPr bwMode="auto">
          <a:xfrm>
            <a:off x="4716016" y="228600"/>
            <a:ext cx="4248470" cy="3128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3077" name="_x243183560" descr="EMB00000a5479e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7266" y="3501007"/>
            <a:ext cx="5397500" cy="3166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3079" name="_x84178056" descr="EMB000009a484f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496" y="228600"/>
            <a:ext cx="4439503" cy="3124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17297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4"/>
          <p:cNvSpPr>
            <a:spLocks noGrp="1"/>
          </p:cNvSpPr>
          <p:nvPr>
            <p:ph type="sldNum" sz="quarter" idx="12"/>
          </p:nvPr>
        </p:nvSpPr>
        <p:spPr bwMode="auto">
          <a:xfrm>
            <a:off x="6553200" y="6356350"/>
            <a:ext cx="2133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>
                <a:solidFill>
                  <a:srgbClr val="000000"/>
                </a:solidFill>
                <a:latin typeface="굴림" pitchFamily="50" charset="-127"/>
                <a:ea typeface="ヒラギノ角ゴ ProN W3"/>
                <a:cs typeface="ヒラギノ角ゴ ProN W3"/>
                <a:sym typeface="굴림" pitchFamily="50" charset="-127"/>
              </a:defRPr>
            </a:lvl1pPr>
            <a:lvl2pPr marL="742950" indent="-285750" eaLnBrk="0" hangingPunct="0">
              <a:defRPr kumimoji="1">
                <a:solidFill>
                  <a:srgbClr val="000000"/>
                </a:solidFill>
                <a:latin typeface="굴림" pitchFamily="50" charset="-127"/>
                <a:ea typeface="ヒラギノ角ゴ ProN W3"/>
                <a:cs typeface="ヒラギノ角ゴ ProN W3"/>
                <a:sym typeface="굴림" pitchFamily="50" charset="-127"/>
              </a:defRPr>
            </a:lvl2pPr>
            <a:lvl3pPr marL="1143000" indent="-228600" eaLnBrk="0" hangingPunct="0">
              <a:defRPr kumimoji="1">
                <a:solidFill>
                  <a:srgbClr val="000000"/>
                </a:solidFill>
                <a:latin typeface="굴림" pitchFamily="50" charset="-127"/>
                <a:ea typeface="ヒラギノ角ゴ ProN W3"/>
                <a:cs typeface="ヒラギノ角ゴ ProN W3"/>
                <a:sym typeface="굴림" pitchFamily="50" charset="-127"/>
              </a:defRPr>
            </a:lvl3pPr>
            <a:lvl4pPr marL="1600200" indent="-228600" eaLnBrk="0" hangingPunct="0">
              <a:defRPr kumimoji="1">
                <a:solidFill>
                  <a:srgbClr val="000000"/>
                </a:solidFill>
                <a:latin typeface="굴림" pitchFamily="50" charset="-127"/>
                <a:ea typeface="ヒラギノ角ゴ ProN W3"/>
                <a:cs typeface="ヒラギノ角ゴ ProN W3"/>
                <a:sym typeface="굴림" pitchFamily="50" charset="-127"/>
              </a:defRPr>
            </a:lvl4pPr>
            <a:lvl5pPr marL="2057400" indent="-228600" eaLnBrk="0" hangingPunct="0">
              <a:defRPr kumimoji="1">
                <a:solidFill>
                  <a:srgbClr val="000000"/>
                </a:solidFill>
                <a:latin typeface="굴림" pitchFamily="50" charset="-127"/>
                <a:ea typeface="ヒラギノ角ゴ ProN W3"/>
                <a:cs typeface="ヒラギノ角ゴ ProN W3"/>
                <a:sym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000000"/>
                </a:solidFill>
                <a:latin typeface="굴림" pitchFamily="50" charset="-127"/>
                <a:ea typeface="ヒラギノ角ゴ ProN W3"/>
                <a:cs typeface="ヒラギノ角ゴ ProN W3"/>
                <a:sym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000000"/>
                </a:solidFill>
                <a:latin typeface="굴림" pitchFamily="50" charset="-127"/>
                <a:ea typeface="ヒラギノ角ゴ ProN W3"/>
                <a:cs typeface="ヒラギノ角ゴ ProN W3"/>
                <a:sym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000000"/>
                </a:solidFill>
                <a:latin typeface="굴림" pitchFamily="50" charset="-127"/>
                <a:ea typeface="ヒラギノ角ゴ ProN W3"/>
                <a:cs typeface="ヒラギノ角ゴ ProN W3"/>
                <a:sym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000000"/>
                </a:solidFill>
                <a:latin typeface="굴림" pitchFamily="50" charset="-127"/>
                <a:ea typeface="ヒラギノ角ゴ ProN W3"/>
                <a:cs typeface="ヒラギノ角ゴ ProN W3"/>
                <a:sym typeface="굴림" pitchFamily="50" charset="-127"/>
              </a:defRPr>
            </a:lvl9pPr>
          </a:lstStyle>
          <a:p>
            <a:pPr eaLnBrk="1" hangingPunct="1"/>
            <a:fld id="{240DCBB1-3AF2-4624-B752-AF63F86B87D7}" type="slidenum">
              <a:rPr kumimoji="0" lang="en-US" altLang="ko-KR" smtClean="0">
                <a:solidFill>
                  <a:srgbClr val="898989"/>
                </a:solidFill>
                <a:latin typeface="맑은 고딕" panose="020B0503020000020004" pitchFamily="50" charset="-127"/>
                <a:ea typeface="굴림" pitchFamily="50" charset="-127"/>
              </a:rPr>
              <a:pPr eaLnBrk="1" hangingPunct="1"/>
              <a:t>22</a:t>
            </a:fld>
            <a:endParaRPr kumimoji="0" lang="en-US" altLang="ko-KR" dirty="0">
              <a:solidFill>
                <a:srgbClr val="898989"/>
              </a:solidFill>
              <a:latin typeface="맑은 고딕" panose="020B0503020000020004" pitchFamily="50" charset="-127"/>
              <a:ea typeface="굴림" pitchFamily="50" charset="-127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>
              <a:solidFill>
                <a:srgbClr val="000000"/>
              </a:solidFill>
              <a:latin typeface="굴림" pitchFamily="50" charset="-127"/>
              <a:sym typeface="굴림" pitchFamily="50" charset="-127"/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106372" y="228600"/>
            <a:ext cx="8714100" cy="576064"/>
          </a:xfrm>
          <a:prstGeom prst="rect">
            <a:avLst/>
          </a:prstGeom>
        </p:spPr>
        <p:txBody>
          <a:bodyPr>
            <a:noAutofit/>
          </a:bodyPr>
          <a:lstStyle>
            <a:lvl1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</a:defRPr>
            </a:lvl2pPr>
            <a:lvl3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</a:defRPr>
            </a:lvl3pPr>
            <a:lvl4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</a:defRPr>
            </a:lvl4pPr>
            <a:lvl5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</a:defRPr>
            </a:lvl5pPr>
            <a:lvl6pPr marL="4572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</a:defRPr>
            </a:lvl6pPr>
            <a:lvl7pPr marL="9144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</a:defRPr>
            </a:lvl7pPr>
            <a:lvl8pPr marL="13716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</a:defRPr>
            </a:lvl8pPr>
            <a:lvl9pPr marL="18288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ko-KR" altLang="en-US" sz="2000" b="1" dirty="0"/>
              <a:t>■ 활동 </a:t>
            </a:r>
            <a:r>
              <a:rPr lang="en-US" altLang="ko-KR" sz="2000" b="1" dirty="0"/>
              <a:t>5 </a:t>
            </a:r>
            <a:r>
              <a:rPr lang="en-US" altLang="ko-KR" sz="2000" b="1" dirty="0">
                <a:latin typeface="+mj-ea"/>
              </a:rPr>
              <a:t>: </a:t>
            </a:r>
            <a:r>
              <a:rPr lang="ko-KR" altLang="en-US" sz="2000" b="1" dirty="0">
                <a:latin typeface="+mj-ea"/>
              </a:rPr>
              <a:t>대학체제</a:t>
            </a:r>
            <a:r>
              <a:rPr lang="en-US" altLang="ko-KR" sz="2000" b="1" dirty="0">
                <a:latin typeface="+mj-ea"/>
              </a:rPr>
              <a:t>(</a:t>
            </a:r>
            <a:r>
              <a:rPr lang="ko-KR" altLang="en-US" sz="2000" b="1" dirty="0">
                <a:latin typeface="+mj-ea"/>
              </a:rPr>
              <a:t>담당 </a:t>
            </a:r>
            <a:r>
              <a:rPr lang="en-US" altLang="ko-KR" sz="2000" b="1" dirty="0">
                <a:latin typeface="+mj-ea"/>
              </a:rPr>
              <a:t>: </a:t>
            </a:r>
            <a:r>
              <a:rPr lang="ko-KR" altLang="en-US" sz="2000" b="1" dirty="0">
                <a:latin typeface="+mj-ea"/>
              </a:rPr>
              <a:t>은수진 연구원</a:t>
            </a:r>
            <a:r>
              <a:rPr lang="en-US" altLang="ko-KR" sz="2000" b="1" dirty="0">
                <a:latin typeface="+mj-ea"/>
              </a:rPr>
              <a:t>, </a:t>
            </a:r>
            <a:r>
              <a:rPr lang="ko-KR" altLang="en-US" sz="2000" b="1" dirty="0">
                <a:latin typeface="+mj-ea"/>
              </a:rPr>
              <a:t>김성수 정책위원</a:t>
            </a:r>
            <a:r>
              <a:rPr lang="en-US" altLang="ko-KR" sz="2000" b="1" dirty="0">
                <a:latin typeface="+mj-ea"/>
              </a:rPr>
              <a:t>)</a:t>
            </a:r>
            <a:endParaRPr lang="ko-KR" altLang="en-US" sz="2000" b="1" dirty="0">
              <a:solidFill>
                <a:srgbClr val="FF0000"/>
              </a:solidFill>
              <a:latin typeface="+mj-ea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16332" y="11723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232483" y="907556"/>
            <a:ext cx="8280920" cy="4542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b="1" dirty="0"/>
              <a:t>▶</a:t>
            </a:r>
            <a:r>
              <a:rPr lang="en-US" altLang="ko-KR" b="1" dirty="0"/>
              <a:t> </a:t>
            </a:r>
            <a:r>
              <a:rPr lang="ko-KR" altLang="en-US" b="1" dirty="0"/>
              <a:t>정부의 대학구조개혁 정책과 재정지원 사업에 대한 분석 및 비판 활동</a:t>
            </a:r>
            <a:endParaRPr lang="ko-KR" altLang="en-US" dirty="0"/>
          </a:p>
        </p:txBody>
      </p:sp>
      <p:sp>
        <p:nvSpPr>
          <p:cNvPr id="8" name="직사각형 7"/>
          <p:cNvSpPr/>
          <p:nvPr/>
        </p:nvSpPr>
        <p:spPr>
          <a:xfrm>
            <a:off x="341981" y="1501644"/>
            <a:ext cx="8027406" cy="46166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600" b="1" dirty="0">
                <a:solidFill>
                  <a:prstClr val="black"/>
                </a:solidFill>
              </a:rPr>
              <a:t>토론회 </a:t>
            </a:r>
            <a:r>
              <a:rPr lang="en-US" altLang="ko-KR" sz="1600" b="1" dirty="0">
                <a:solidFill>
                  <a:prstClr val="black"/>
                </a:solidFill>
              </a:rPr>
              <a:t>5</a:t>
            </a:r>
            <a:r>
              <a:rPr lang="ko-KR" altLang="en-US" sz="1600" b="1" dirty="0">
                <a:solidFill>
                  <a:prstClr val="black"/>
                </a:solidFill>
              </a:rPr>
              <a:t>회</a:t>
            </a:r>
            <a:r>
              <a:rPr lang="en-US" altLang="ko-KR" sz="1600" b="1" dirty="0">
                <a:solidFill>
                  <a:prstClr val="black"/>
                </a:solidFill>
              </a:rPr>
              <a:t>, </a:t>
            </a:r>
            <a:r>
              <a:rPr lang="ko-KR" altLang="en-US" sz="1600" b="1" dirty="0">
                <a:solidFill>
                  <a:prstClr val="black"/>
                </a:solidFill>
              </a:rPr>
              <a:t>논평 및 보도자료 </a:t>
            </a:r>
            <a:r>
              <a:rPr lang="en-US" altLang="ko-KR" sz="1600" b="1" dirty="0">
                <a:solidFill>
                  <a:prstClr val="black"/>
                </a:solidFill>
              </a:rPr>
              <a:t>5</a:t>
            </a:r>
            <a:r>
              <a:rPr lang="ko-KR" altLang="en-US" sz="1600" b="1" dirty="0">
                <a:solidFill>
                  <a:prstClr val="black"/>
                </a:solidFill>
              </a:rPr>
              <a:t>회 </a:t>
            </a:r>
            <a:endParaRPr lang="en-US" altLang="ko-KR" sz="1600" b="1" dirty="0">
              <a:solidFill>
                <a:prstClr val="black"/>
              </a:solidFill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232483" y="2265750"/>
            <a:ext cx="8412528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b="1" dirty="0"/>
              <a:t>▶ 입시의 공정성을 넘어 대학 서열화를 완화 할 수 있는 새로운 대입제도 제시</a:t>
            </a:r>
          </a:p>
        </p:txBody>
      </p:sp>
      <p:sp>
        <p:nvSpPr>
          <p:cNvPr id="10" name="직사각형 9"/>
          <p:cNvSpPr/>
          <p:nvPr/>
        </p:nvSpPr>
        <p:spPr>
          <a:xfrm>
            <a:off x="338425" y="2971689"/>
            <a:ext cx="8030962" cy="83099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600" b="1" dirty="0">
                <a:solidFill>
                  <a:prstClr val="black"/>
                </a:solidFill>
              </a:rPr>
              <a:t>회의 및 전문가 간담회 </a:t>
            </a:r>
            <a:r>
              <a:rPr lang="en-US" altLang="ko-KR" sz="1600" b="1" dirty="0">
                <a:solidFill>
                  <a:prstClr val="black"/>
                </a:solidFill>
              </a:rPr>
              <a:t>9</a:t>
            </a:r>
            <a:r>
              <a:rPr lang="ko-KR" altLang="en-US" sz="1600" b="1" dirty="0">
                <a:solidFill>
                  <a:prstClr val="black"/>
                </a:solidFill>
              </a:rPr>
              <a:t>회</a:t>
            </a:r>
            <a:r>
              <a:rPr lang="en-US" altLang="ko-KR" sz="1600" b="1" dirty="0">
                <a:solidFill>
                  <a:prstClr val="black"/>
                </a:solidFill>
              </a:rPr>
              <a:t>, </a:t>
            </a:r>
            <a:r>
              <a:rPr lang="ko-KR" altLang="en-US" sz="1600" b="1" dirty="0">
                <a:solidFill>
                  <a:prstClr val="black"/>
                </a:solidFill>
              </a:rPr>
              <a:t>기자회견 </a:t>
            </a:r>
            <a:r>
              <a:rPr lang="en-US" altLang="ko-KR" sz="1600" b="1" dirty="0">
                <a:solidFill>
                  <a:prstClr val="black"/>
                </a:solidFill>
              </a:rPr>
              <a:t>1</a:t>
            </a:r>
            <a:r>
              <a:rPr lang="ko-KR" altLang="en-US" sz="1600" b="1" dirty="0">
                <a:solidFill>
                  <a:prstClr val="black"/>
                </a:solidFill>
              </a:rPr>
              <a:t>회</a:t>
            </a:r>
            <a:r>
              <a:rPr lang="en-US" altLang="ko-KR" sz="1600" b="1" dirty="0">
                <a:solidFill>
                  <a:prstClr val="black"/>
                </a:solidFill>
              </a:rPr>
              <a:t>, </a:t>
            </a:r>
            <a:r>
              <a:rPr lang="ko-KR" altLang="en-US" sz="1600" b="1" dirty="0">
                <a:solidFill>
                  <a:prstClr val="black"/>
                </a:solidFill>
              </a:rPr>
              <a:t>토론회 </a:t>
            </a:r>
            <a:r>
              <a:rPr lang="en-US" altLang="ko-KR" sz="1600" b="1" dirty="0">
                <a:solidFill>
                  <a:prstClr val="black"/>
                </a:solidFill>
              </a:rPr>
              <a:t>4</a:t>
            </a:r>
            <a:r>
              <a:rPr lang="ko-KR" altLang="en-US" sz="1600" b="1" dirty="0">
                <a:solidFill>
                  <a:prstClr val="black"/>
                </a:solidFill>
              </a:rPr>
              <a:t>회</a:t>
            </a:r>
            <a:r>
              <a:rPr lang="en-US" altLang="ko-KR" sz="1600" b="1" dirty="0">
                <a:solidFill>
                  <a:prstClr val="black"/>
                </a:solidFill>
              </a:rPr>
              <a:t>(</a:t>
            </a:r>
            <a:r>
              <a:rPr lang="ko-KR" altLang="en-US" sz="1600" b="1" dirty="0">
                <a:solidFill>
                  <a:prstClr val="black"/>
                </a:solidFill>
              </a:rPr>
              <a:t>진행 중</a:t>
            </a:r>
            <a:r>
              <a:rPr lang="en-US" altLang="ko-KR" sz="1600" b="1" dirty="0">
                <a:solidFill>
                  <a:prstClr val="black"/>
                </a:solidFill>
              </a:rPr>
              <a:t>), </a:t>
            </a:r>
            <a:r>
              <a:rPr lang="ko-KR" altLang="en-US" sz="1600" b="1" dirty="0">
                <a:solidFill>
                  <a:prstClr val="black"/>
                </a:solidFill>
              </a:rPr>
              <a:t>기고 </a:t>
            </a:r>
            <a:r>
              <a:rPr lang="en-US" altLang="ko-KR" sz="1600" b="1" dirty="0">
                <a:solidFill>
                  <a:prstClr val="black"/>
                </a:solidFill>
              </a:rPr>
              <a:t>1</a:t>
            </a:r>
            <a:r>
              <a:rPr lang="ko-KR" altLang="en-US" sz="1600" b="1" dirty="0">
                <a:solidFill>
                  <a:prstClr val="black"/>
                </a:solidFill>
              </a:rPr>
              <a:t>회</a:t>
            </a:r>
            <a:endParaRPr lang="en-US" altLang="ko-KR" sz="1600" b="1" dirty="0">
              <a:solidFill>
                <a:prstClr val="black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>
                <a:solidFill>
                  <a:prstClr val="black"/>
                </a:solidFill>
              </a:rPr>
              <a:t>- </a:t>
            </a:r>
            <a:r>
              <a:rPr lang="ko-KR" altLang="en-US" sz="1600" b="1" dirty="0"/>
              <a:t>입시고통 근본적 해결을 위한 ‘</a:t>
            </a:r>
            <a:r>
              <a:rPr lang="ko-KR" altLang="en-US" sz="1600" b="1" dirty="0" err="1"/>
              <a:t>대학입학보장제</a:t>
            </a:r>
            <a:r>
              <a:rPr lang="ko-KR" altLang="en-US" sz="1600" b="1" dirty="0"/>
              <a:t>’제안 발표 기자회견</a:t>
            </a:r>
            <a:r>
              <a:rPr lang="en-US" altLang="ko-KR" sz="1600" b="1" dirty="0">
                <a:solidFill>
                  <a:prstClr val="black"/>
                </a:solidFill>
              </a:rPr>
              <a:t>(11.7)</a:t>
            </a:r>
            <a:endParaRPr lang="ko-KR" altLang="en-US" sz="1600" dirty="0"/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275" y="3994533"/>
            <a:ext cx="4101147" cy="26579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8332" y="3994533"/>
            <a:ext cx="4160132" cy="26667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9860883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>
            <a:off x="2411760" y="5877272"/>
            <a:ext cx="4752528" cy="83099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ko-KR" altLang="en-US" sz="1600" b="1" dirty="0">
                <a:solidFill>
                  <a:prstClr val="black"/>
                </a:solidFill>
              </a:rPr>
              <a:t>입시고통의 근본적 해결을 위한 ‘</a:t>
            </a:r>
            <a:r>
              <a:rPr lang="ko-KR" altLang="en-US" sz="1600" b="1" dirty="0" err="1">
                <a:solidFill>
                  <a:prstClr val="black"/>
                </a:solidFill>
              </a:rPr>
              <a:t>대학입학보장제</a:t>
            </a:r>
            <a:r>
              <a:rPr lang="ko-KR" altLang="en-US" sz="1600" b="1" dirty="0">
                <a:solidFill>
                  <a:prstClr val="black"/>
                </a:solidFill>
              </a:rPr>
              <a:t>’ 제안 </a:t>
            </a:r>
            <a:r>
              <a:rPr lang="ko-KR" altLang="en-US" sz="1600" b="1" dirty="0" err="1">
                <a:solidFill>
                  <a:prstClr val="black"/>
                </a:solidFill>
              </a:rPr>
              <a:t>한겨레</a:t>
            </a:r>
            <a:r>
              <a:rPr lang="ko-KR" altLang="en-US" sz="1600" b="1" dirty="0">
                <a:solidFill>
                  <a:prstClr val="black"/>
                </a:solidFill>
              </a:rPr>
              <a:t> </a:t>
            </a:r>
            <a:r>
              <a:rPr lang="en-US" altLang="ko-KR" sz="1600" b="1" dirty="0">
                <a:solidFill>
                  <a:prstClr val="black"/>
                </a:solidFill>
              </a:rPr>
              <a:t>21</a:t>
            </a:r>
            <a:r>
              <a:rPr lang="ko-KR" altLang="en-US" sz="1600" b="1" dirty="0">
                <a:solidFill>
                  <a:prstClr val="black"/>
                </a:solidFill>
              </a:rPr>
              <a:t>기고문 </a:t>
            </a:r>
            <a:r>
              <a:rPr lang="en-US" altLang="ko-KR" sz="1600" b="1" dirty="0">
                <a:solidFill>
                  <a:prstClr val="black"/>
                </a:solidFill>
              </a:rPr>
              <a:t>(12. 01)</a:t>
            </a:r>
            <a:endParaRPr lang="ko-KR" altLang="en-US" sz="1600" b="1" dirty="0">
              <a:solidFill>
                <a:prstClr val="black"/>
              </a:solidFill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209" y="404664"/>
            <a:ext cx="8712968" cy="5210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5944996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31540" y="116632"/>
            <a:ext cx="8280920" cy="648072"/>
          </a:xfrm>
          <a:solidFill>
            <a:schemeClr val="bg1"/>
          </a:solidFill>
        </p:spPr>
        <p:txBody>
          <a:bodyPr>
            <a:noAutofit/>
          </a:bodyPr>
          <a:lstStyle/>
          <a:p>
            <a:pPr algn="l"/>
            <a:r>
              <a:rPr lang="ko-KR" altLang="en-US" sz="2000" b="1" dirty="0"/>
              <a:t>■ 활동</a:t>
            </a:r>
            <a:r>
              <a:rPr lang="ko-KR" altLang="en-US" sz="2000" b="1" dirty="0">
                <a:latin typeface="+mj-ea"/>
              </a:rPr>
              <a:t> </a:t>
            </a:r>
            <a:r>
              <a:rPr lang="en-US" altLang="ko-KR" sz="2000" b="1" dirty="0">
                <a:latin typeface="+mj-ea"/>
              </a:rPr>
              <a:t>6 : </a:t>
            </a:r>
            <a:r>
              <a:rPr lang="ko-KR" altLang="en-US" sz="2000" b="1" dirty="0">
                <a:latin typeface="+mj-ea"/>
              </a:rPr>
              <a:t>채용시장</a:t>
            </a:r>
            <a:r>
              <a:rPr lang="en-US" altLang="ko-KR" sz="2000" b="1" dirty="0">
                <a:latin typeface="+mj-ea"/>
              </a:rPr>
              <a:t>(</a:t>
            </a:r>
            <a:r>
              <a:rPr lang="ko-KR" altLang="en-US" sz="2000" b="1" dirty="0">
                <a:latin typeface="+mj-ea"/>
              </a:rPr>
              <a:t>담당 </a:t>
            </a:r>
            <a:r>
              <a:rPr lang="en-US" altLang="ko-KR" sz="2000" b="1" dirty="0">
                <a:latin typeface="+mj-ea"/>
              </a:rPr>
              <a:t>: </a:t>
            </a:r>
            <a:r>
              <a:rPr lang="ko-KR" altLang="en-US" sz="2000" b="1" dirty="0">
                <a:latin typeface="+mj-ea"/>
              </a:rPr>
              <a:t>김은종 연구원</a:t>
            </a:r>
            <a:r>
              <a:rPr lang="en-US" altLang="ko-KR" sz="2000" b="1" dirty="0">
                <a:latin typeface="+mj-ea"/>
              </a:rPr>
              <a:t>, </a:t>
            </a:r>
            <a:r>
              <a:rPr lang="ko-KR" altLang="en-US" sz="2000" b="1" dirty="0">
                <a:latin typeface="+mj-ea"/>
              </a:rPr>
              <a:t>안상진 소장</a:t>
            </a:r>
            <a:r>
              <a:rPr lang="en-US" altLang="ko-KR" sz="2000" b="1" dirty="0">
                <a:latin typeface="+mj-ea"/>
              </a:rPr>
              <a:t>)</a:t>
            </a:r>
            <a:endParaRPr lang="ko-KR" altLang="en-US" sz="2000" b="1" dirty="0">
              <a:latin typeface="+mj-ea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430676" y="740167"/>
            <a:ext cx="64807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b="1" dirty="0"/>
              <a:t>▶ 학력 차별 관행 철폐를 위한 법률 제정 운동 </a:t>
            </a:r>
            <a:r>
              <a:rPr lang="en-US" altLang="ko-KR" b="1" dirty="0"/>
              <a:t>2</a:t>
            </a:r>
            <a:r>
              <a:rPr lang="ko-KR" altLang="en-US" b="1" dirty="0"/>
              <a:t>차년 개시</a:t>
            </a:r>
            <a:endParaRPr lang="ko-KR" altLang="en-US" dirty="0"/>
          </a:p>
        </p:txBody>
      </p:sp>
      <p:sp>
        <p:nvSpPr>
          <p:cNvPr id="10" name="직사각형 9"/>
          <p:cNvSpPr/>
          <p:nvPr/>
        </p:nvSpPr>
        <p:spPr>
          <a:xfrm>
            <a:off x="539552" y="1244223"/>
            <a:ext cx="8136904" cy="156966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600" b="1" dirty="0">
                <a:solidFill>
                  <a:prstClr val="black"/>
                </a:solidFill>
              </a:rPr>
              <a:t>기자회견 </a:t>
            </a:r>
            <a:r>
              <a:rPr lang="en-US" altLang="ko-KR" sz="1600" b="1" dirty="0">
                <a:solidFill>
                  <a:prstClr val="black"/>
                </a:solidFill>
              </a:rPr>
              <a:t>3</a:t>
            </a:r>
            <a:r>
              <a:rPr lang="ko-KR" altLang="en-US" sz="1600" b="1" dirty="0">
                <a:solidFill>
                  <a:prstClr val="black"/>
                </a:solidFill>
              </a:rPr>
              <a:t>회</a:t>
            </a:r>
            <a:r>
              <a:rPr lang="en-US" altLang="ko-KR" sz="1600" b="1" dirty="0">
                <a:solidFill>
                  <a:prstClr val="black"/>
                </a:solidFill>
              </a:rPr>
              <a:t>, </a:t>
            </a:r>
            <a:r>
              <a:rPr lang="ko-KR" altLang="en-US" sz="1600" b="1" dirty="0">
                <a:solidFill>
                  <a:prstClr val="black"/>
                </a:solidFill>
              </a:rPr>
              <a:t>강연회 </a:t>
            </a:r>
            <a:r>
              <a:rPr lang="en-US" altLang="ko-KR" sz="1600" b="1" dirty="0">
                <a:solidFill>
                  <a:prstClr val="black"/>
                </a:solidFill>
              </a:rPr>
              <a:t>1</a:t>
            </a:r>
            <a:r>
              <a:rPr lang="ko-KR" altLang="en-US" sz="1600" b="1" dirty="0">
                <a:solidFill>
                  <a:prstClr val="black"/>
                </a:solidFill>
              </a:rPr>
              <a:t>회</a:t>
            </a:r>
            <a:r>
              <a:rPr lang="en-US" altLang="ko-KR" sz="1600" b="1" dirty="0">
                <a:solidFill>
                  <a:prstClr val="black"/>
                </a:solidFill>
              </a:rPr>
              <a:t>, </a:t>
            </a:r>
            <a:r>
              <a:rPr lang="ko-KR" altLang="en-US" sz="1600" b="1" dirty="0">
                <a:solidFill>
                  <a:prstClr val="black"/>
                </a:solidFill>
              </a:rPr>
              <a:t>국회공청회 </a:t>
            </a:r>
            <a:r>
              <a:rPr lang="en-US" altLang="ko-KR" sz="1600" b="1" dirty="0">
                <a:solidFill>
                  <a:prstClr val="black"/>
                </a:solidFill>
              </a:rPr>
              <a:t>1</a:t>
            </a:r>
            <a:r>
              <a:rPr lang="ko-KR" altLang="en-US" sz="1600" b="1" dirty="0">
                <a:solidFill>
                  <a:prstClr val="black"/>
                </a:solidFill>
              </a:rPr>
              <a:t>회</a:t>
            </a:r>
            <a:r>
              <a:rPr lang="en-US" altLang="ko-KR" sz="1600" b="1" dirty="0">
                <a:solidFill>
                  <a:prstClr val="black"/>
                </a:solidFill>
              </a:rPr>
              <a:t>, </a:t>
            </a:r>
            <a:r>
              <a:rPr lang="ko-KR" altLang="en-US" sz="1600" b="1" dirty="0">
                <a:solidFill>
                  <a:prstClr val="black"/>
                </a:solidFill>
              </a:rPr>
              <a:t>논평 및 보도자료 </a:t>
            </a:r>
            <a:r>
              <a:rPr lang="en-US" altLang="ko-KR" sz="1600" b="1" dirty="0">
                <a:solidFill>
                  <a:prstClr val="black"/>
                </a:solidFill>
              </a:rPr>
              <a:t>7</a:t>
            </a:r>
            <a:r>
              <a:rPr lang="ko-KR" altLang="en-US" sz="1600" b="1" dirty="0">
                <a:solidFill>
                  <a:prstClr val="black"/>
                </a:solidFill>
              </a:rPr>
              <a:t>회</a:t>
            </a:r>
            <a:r>
              <a:rPr lang="en-US" altLang="ko-KR" sz="1600" b="1" dirty="0">
                <a:solidFill>
                  <a:prstClr val="black"/>
                </a:solidFill>
              </a:rPr>
              <a:t>, </a:t>
            </a:r>
            <a:r>
              <a:rPr lang="ko-KR" altLang="en-US" sz="1600" b="1" dirty="0">
                <a:solidFill>
                  <a:prstClr val="black"/>
                </a:solidFill>
              </a:rPr>
              <a:t>지역 공청회 </a:t>
            </a:r>
            <a:r>
              <a:rPr lang="en-US" altLang="ko-KR" sz="1600" b="1" dirty="0">
                <a:solidFill>
                  <a:prstClr val="black"/>
                </a:solidFill>
              </a:rPr>
              <a:t>6</a:t>
            </a:r>
            <a:r>
              <a:rPr lang="ko-KR" altLang="en-US" sz="1600" b="1" dirty="0">
                <a:solidFill>
                  <a:prstClr val="black"/>
                </a:solidFill>
              </a:rPr>
              <a:t>회</a:t>
            </a:r>
            <a:endParaRPr lang="en-US" altLang="ko-KR" sz="1600" b="1" dirty="0">
              <a:solidFill>
                <a:prstClr val="black"/>
              </a:solidFill>
            </a:endParaRP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ko-KR" altLang="en-US" sz="1600" b="1" dirty="0" err="1">
                <a:solidFill>
                  <a:prstClr val="black"/>
                </a:solidFill>
              </a:rPr>
              <a:t>로스쿨</a:t>
            </a:r>
            <a:r>
              <a:rPr lang="ko-KR" altLang="en-US" sz="1600" b="1" dirty="0">
                <a:solidFill>
                  <a:prstClr val="black"/>
                </a:solidFill>
              </a:rPr>
              <a:t> 선발과정에서 출신학교 차별</a:t>
            </a:r>
            <a:r>
              <a:rPr lang="en-US" altLang="ko-KR" sz="1600" b="1" dirty="0">
                <a:solidFill>
                  <a:prstClr val="black"/>
                </a:solidFill>
              </a:rPr>
              <a:t>(6.7)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US" altLang="ko-KR" sz="1600" b="1" dirty="0">
                <a:solidFill>
                  <a:prstClr val="black"/>
                </a:solidFill>
              </a:rPr>
              <a:t> '</a:t>
            </a:r>
            <a:r>
              <a:rPr lang="ko-KR" altLang="en-US" sz="1600" b="1" dirty="0">
                <a:solidFill>
                  <a:prstClr val="black"/>
                </a:solidFill>
              </a:rPr>
              <a:t>신분제 공고화</a:t>
            </a:r>
            <a:r>
              <a:rPr lang="en-US" altLang="ko-KR" sz="1600" b="1" dirty="0">
                <a:solidFill>
                  <a:prstClr val="black"/>
                </a:solidFill>
              </a:rPr>
              <a:t>' </a:t>
            </a:r>
            <a:r>
              <a:rPr lang="ko-KR" altLang="en-US" sz="1600" b="1" dirty="0">
                <a:solidFill>
                  <a:prstClr val="black"/>
                </a:solidFill>
              </a:rPr>
              <a:t>중단하는 출신학교차별금지법 제정 촉구 기자회견</a:t>
            </a:r>
            <a:r>
              <a:rPr lang="en-US" altLang="ko-KR" sz="1600" b="1" dirty="0">
                <a:solidFill>
                  <a:prstClr val="black"/>
                </a:solidFill>
              </a:rPr>
              <a:t>(7.4)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ko-KR" altLang="en-US" sz="1600" b="1" dirty="0">
                <a:solidFill>
                  <a:prstClr val="black"/>
                </a:solidFill>
              </a:rPr>
              <a:t>출신학교 차별금지법 발의 환영 기자회견</a:t>
            </a:r>
            <a:r>
              <a:rPr lang="en-US" altLang="ko-KR" sz="1600" b="1" dirty="0">
                <a:solidFill>
                  <a:prstClr val="black"/>
                </a:solidFill>
              </a:rPr>
              <a:t>(9.6)</a:t>
            </a:r>
            <a:endParaRPr lang="ko-KR" altLang="en-US" sz="1600" b="1" dirty="0">
              <a:solidFill>
                <a:prstClr val="black"/>
              </a:solidFill>
            </a:endParaRPr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7169" name="_x27915592" descr="EMB00000a547b7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922" y="4005064"/>
            <a:ext cx="3879136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7171" name="_x242158760" descr="EMB00000a547b7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4005064"/>
            <a:ext cx="4104456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직사각형 12"/>
          <p:cNvSpPr/>
          <p:nvPr/>
        </p:nvSpPr>
        <p:spPr>
          <a:xfrm>
            <a:off x="430676" y="2943104"/>
            <a:ext cx="24256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b="1" dirty="0"/>
              <a:t>▶ 채용시장 실태조사</a:t>
            </a:r>
            <a:endParaRPr lang="ko-KR" altLang="en-US" dirty="0"/>
          </a:p>
        </p:txBody>
      </p:sp>
      <p:sp>
        <p:nvSpPr>
          <p:cNvPr id="16" name="직사각형 15"/>
          <p:cNvSpPr/>
          <p:nvPr/>
        </p:nvSpPr>
        <p:spPr>
          <a:xfrm>
            <a:off x="555922" y="3312436"/>
            <a:ext cx="8120534" cy="46166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600" b="1" dirty="0">
                <a:solidFill>
                  <a:prstClr val="black"/>
                </a:solidFill>
              </a:rPr>
              <a:t>보도자료 </a:t>
            </a:r>
            <a:r>
              <a:rPr lang="en-US" altLang="ko-KR" sz="1600" b="1" dirty="0">
                <a:solidFill>
                  <a:prstClr val="black"/>
                </a:solidFill>
              </a:rPr>
              <a:t>4</a:t>
            </a:r>
            <a:r>
              <a:rPr lang="ko-KR" altLang="en-US" sz="1600" b="1" dirty="0">
                <a:solidFill>
                  <a:prstClr val="black"/>
                </a:solidFill>
              </a:rPr>
              <a:t>회 </a:t>
            </a:r>
            <a:endParaRPr lang="en-US" altLang="ko-KR" sz="16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394994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 bwMode="auto">
          <a:xfrm>
            <a:off x="323528" y="168433"/>
            <a:ext cx="4572508" cy="26124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9832" y="2852936"/>
            <a:ext cx="5892326" cy="3839135"/>
          </a:xfrm>
          <a:prstGeom prst="rect">
            <a:avLst/>
          </a:prstGeom>
        </p:spPr>
      </p:pic>
      <p:sp>
        <p:nvSpPr>
          <p:cNvPr id="6" name="직사각형 5"/>
          <p:cNvSpPr/>
          <p:nvPr/>
        </p:nvSpPr>
        <p:spPr>
          <a:xfrm>
            <a:off x="5292080" y="168433"/>
            <a:ext cx="3564396" cy="83099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ko-KR" altLang="en-US" sz="1600" b="1" dirty="0">
                <a:solidFill>
                  <a:prstClr val="black"/>
                </a:solidFill>
              </a:rPr>
              <a:t>출신학교차별금지법 제정을 위한</a:t>
            </a:r>
            <a:endParaRPr lang="en-US" altLang="ko-KR" sz="1600" b="1" dirty="0">
              <a:solidFill>
                <a:prstClr val="black"/>
              </a:solidFill>
            </a:endParaRPr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ko-KR" altLang="en-US" sz="1600" b="1" dirty="0">
                <a:solidFill>
                  <a:prstClr val="black"/>
                </a:solidFill>
              </a:rPr>
              <a:t>국회 공청회</a:t>
            </a:r>
            <a:r>
              <a:rPr lang="en-US" altLang="ko-KR" sz="1600" b="1" dirty="0">
                <a:solidFill>
                  <a:prstClr val="black"/>
                </a:solidFill>
              </a:rPr>
              <a:t>(7.18)</a:t>
            </a:r>
            <a:endParaRPr lang="ko-KR" altLang="en-US" sz="16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095986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51520" y="175846"/>
            <a:ext cx="8435280" cy="706090"/>
          </a:xfrm>
        </p:spPr>
        <p:txBody>
          <a:bodyPr>
            <a:normAutofit/>
          </a:bodyPr>
          <a:lstStyle/>
          <a:p>
            <a:pPr algn="l"/>
            <a:r>
              <a:rPr lang="ko-KR" altLang="en-US" sz="2000" b="1" dirty="0"/>
              <a:t>■ 활동 </a:t>
            </a:r>
            <a:r>
              <a:rPr lang="en-US" altLang="ko-KR" sz="2000" b="1" dirty="0"/>
              <a:t>7 : </a:t>
            </a:r>
            <a:r>
              <a:rPr lang="ko-KR" altLang="en-US" sz="2000" b="1" dirty="0"/>
              <a:t>수학 사교육포럼</a:t>
            </a:r>
            <a:r>
              <a:rPr lang="en-US" altLang="ko-KR" sz="2000" b="1" dirty="0"/>
              <a:t>(</a:t>
            </a:r>
            <a:r>
              <a:rPr lang="ko-KR" altLang="en-US" sz="2000" b="1" dirty="0"/>
              <a:t>담당 </a:t>
            </a:r>
            <a:r>
              <a:rPr lang="en-US" altLang="ko-KR" sz="2000" b="1" dirty="0"/>
              <a:t>: </a:t>
            </a:r>
            <a:r>
              <a:rPr lang="ko-KR" altLang="en-US" sz="2000" b="1" dirty="0"/>
              <a:t>고여진 연구원</a:t>
            </a:r>
            <a:r>
              <a:rPr lang="en-US" altLang="ko-KR" sz="2000" b="1" dirty="0"/>
              <a:t>, </a:t>
            </a:r>
            <a:r>
              <a:rPr lang="ko-KR" altLang="en-US" sz="2000" b="1" dirty="0"/>
              <a:t>최수일 대표</a:t>
            </a:r>
            <a:r>
              <a:rPr lang="en-US" altLang="ko-KR" sz="2000" b="1" dirty="0"/>
              <a:t>)</a:t>
            </a:r>
            <a:endParaRPr lang="ko-KR" altLang="en-US" sz="2000" b="1" dirty="0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395535" y="764704"/>
            <a:ext cx="7992888" cy="8697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b="1" dirty="0"/>
              <a:t>▶ 수포자 문제 해결 위한 수학과 교육과정 정상화 방안 마련 </a:t>
            </a:r>
            <a:r>
              <a:rPr lang="en-US" altLang="ko-KR" b="1" dirty="0"/>
              <a:t>– </a:t>
            </a:r>
            <a:r>
              <a:rPr lang="ko-KR" altLang="en-US" b="1" dirty="0"/>
              <a:t>대안 수학 교과서 개발</a:t>
            </a:r>
            <a:endParaRPr lang="ko-KR" altLang="en-US" dirty="0"/>
          </a:p>
        </p:txBody>
      </p:sp>
      <p:sp>
        <p:nvSpPr>
          <p:cNvPr id="10" name="직사각형 9"/>
          <p:cNvSpPr/>
          <p:nvPr/>
        </p:nvSpPr>
        <p:spPr>
          <a:xfrm>
            <a:off x="511732" y="1772816"/>
            <a:ext cx="7876691" cy="83099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600" b="1" dirty="0">
                <a:solidFill>
                  <a:prstClr val="black"/>
                </a:solidFill>
              </a:rPr>
              <a:t>출범식</a:t>
            </a:r>
            <a:r>
              <a:rPr lang="en-US" altLang="ko-KR" sz="1600" b="1" dirty="0">
                <a:solidFill>
                  <a:prstClr val="black"/>
                </a:solidFill>
              </a:rPr>
              <a:t>(7.19), </a:t>
            </a:r>
            <a:r>
              <a:rPr lang="ko-KR" altLang="en-US" sz="1600" b="1" dirty="0">
                <a:solidFill>
                  <a:prstClr val="black"/>
                </a:solidFill>
              </a:rPr>
              <a:t>보도자료 </a:t>
            </a:r>
            <a:r>
              <a:rPr lang="en-US" altLang="ko-KR" sz="1600" b="1" dirty="0">
                <a:solidFill>
                  <a:prstClr val="black"/>
                </a:solidFill>
              </a:rPr>
              <a:t>3</a:t>
            </a:r>
            <a:r>
              <a:rPr lang="ko-KR" altLang="en-US" sz="1600" b="1" dirty="0">
                <a:solidFill>
                  <a:prstClr val="black"/>
                </a:solidFill>
              </a:rPr>
              <a:t>회</a:t>
            </a:r>
            <a:r>
              <a:rPr lang="en-US" altLang="ko-KR" sz="1600" b="1" dirty="0">
                <a:solidFill>
                  <a:prstClr val="black"/>
                </a:solidFill>
              </a:rPr>
              <a:t>, </a:t>
            </a:r>
            <a:r>
              <a:rPr lang="ko-KR" altLang="en-US" sz="1600" b="1" dirty="0" err="1">
                <a:solidFill>
                  <a:prstClr val="black"/>
                </a:solidFill>
              </a:rPr>
              <a:t>편집팀</a:t>
            </a:r>
            <a:r>
              <a:rPr lang="ko-KR" altLang="en-US" sz="1600" b="1" dirty="0">
                <a:solidFill>
                  <a:prstClr val="black"/>
                </a:solidFill>
              </a:rPr>
              <a:t> 회의 </a:t>
            </a:r>
            <a:r>
              <a:rPr lang="en-US" altLang="ko-KR" sz="1600" b="1" dirty="0">
                <a:solidFill>
                  <a:prstClr val="black"/>
                </a:solidFill>
              </a:rPr>
              <a:t>32</a:t>
            </a:r>
            <a:r>
              <a:rPr lang="ko-KR" altLang="en-US" sz="1600" b="1" dirty="0">
                <a:solidFill>
                  <a:prstClr val="black"/>
                </a:solidFill>
              </a:rPr>
              <a:t>회</a:t>
            </a:r>
            <a:r>
              <a:rPr lang="en-US" altLang="ko-KR" sz="1600" b="1" dirty="0">
                <a:solidFill>
                  <a:prstClr val="black"/>
                </a:solidFill>
              </a:rPr>
              <a:t>, </a:t>
            </a:r>
            <a:r>
              <a:rPr lang="ko-KR" altLang="en-US" sz="1600" b="1" dirty="0"/>
              <a:t>집필진 </a:t>
            </a:r>
            <a:r>
              <a:rPr lang="en-US" altLang="ko-KR" sz="1600" b="1" dirty="0"/>
              <a:t>30</a:t>
            </a:r>
            <a:r>
              <a:rPr lang="ko-KR" altLang="en-US" sz="1600" b="1" dirty="0"/>
              <a:t>명 및 자문위원 </a:t>
            </a:r>
            <a:r>
              <a:rPr lang="en-US" altLang="ko-KR" sz="1600" b="1" dirty="0"/>
              <a:t>27</a:t>
            </a:r>
            <a:r>
              <a:rPr lang="ko-KR" altLang="en-US" sz="1600" b="1" dirty="0"/>
              <a:t>명 모집 운영</a:t>
            </a:r>
            <a:r>
              <a:rPr lang="en-US" altLang="ko-KR" sz="1600" b="1" dirty="0">
                <a:solidFill>
                  <a:prstClr val="black"/>
                </a:solidFill>
              </a:rPr>
              <a:t>  </a:t>
            </a:r>
          </a:p>
        </p:txBody>
      </p:sp>
      <p:sp>
        <p:nvSpPr>
          <p:cNvPr id="7" name="직사각형 6"/>
          <p:cNvSpPr/>
          <p:nvPr/>
        </p:nvSpPr>
        <p:spPr>
          <a:xfrm>
            <a:off x="398024" y="2603813"/>
            <a:ext cx="799288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b="1" dirty="0"/>
              <a:t>▶ 수포자 문제 해결 위한 수학과 교육과정 정상화 방안 마련 </a:t>
            </a:r>
            <a:r>
              <a:rPr lang="en-US" altLang="ko-KR" b="1" dirty="0"/>
              <a:t>– </a:t>
            </a:r>
            <a:r>
              <a:rPr lang="ko-KR" altLang="en-US" b="1" dirty="0"/>
              <a:t>초 </a:t>
            </a:r>
            <a:r>
              <a:rPr lang="en-US" altLang="ko-KR" b="1" dirty="0"/>
              <a:t>1, 2 </a:t>
            </a:r>
            <a:r>
              <a:rPr lang="ko-KR" altLang="en-US" b="1" dirty="0"/>
              <a:t>개정 수학 교과서 </a:t>
            </a:r>
            <a:r>
              <a:rPr lang="ko-KR" altLang="en-US" b="1" dirty="0" err="1"/>
              <a:t>현장검토본</a:t>
            </a:r>
            <a:r>
              <a:rPr lang="ko-KR" altLang="en-US" b="1" dirty="0"/>
              <a:t> 분석</a:t>
            </a:r>
          </a:p>
        </p:txBody>
      </p:sp>
      <p:sp>
        <p:nvSpPr>
          <p:cNvPr id="12" name="직사각형 11"/>
          <p:cNvSpPr/>
          <p:nvPr/>
        </p:nvSpPr>
        <p:spPr>
          <a:xfrm>
            <a:off x="506791" y="3597208"/>
            <a:ext cx="7876691" cy="41402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600" b="1" dirty="0">
                <a:solidFill>
                  <a:prstClr val="black"/>
                </a:solidFill>
              </a:rPr>
              <a:t>기자회견 </a:t>
            </a:r>
            <a:r>
              <a:rPr lang="en-US" altLang="ko-KR" sz="1600" b="1" dirty="0">
                <a:solidFill>
                  <a:prstClr val="black"/>
                </a:solidFill>
              </a:rPr>
              <a:t>1</a:t>
            </a:r>
            <a:r>
              <a:rPr lang="ko-KR" altLang="en-US" sz="1600" b="1" dirty="0">
                <a:solidFill>
                  <a:prstClr val="black"/>
                </a:solidFill>
              </a:rPr>
              <a:t>회</a:t>
            </a:r>
            <a:r>
              <a:rPr lang="en-US" altLang="ko-KR" sz="1600" b="1" dirty="0">
                <a:solidFill>
                  <a:prstClr val="black"/>
                </a:solidFill>
              </a:rPr>
              <a:t>, </a:t>
            </a:r>
            <a:r>
              <a:rPr lang="ko-KR" altLang="en-US" sz="1600" b="1" dirty="0">
                <a:solidFill>
                  <a:prstClr val="black"/>
                </a:solidFill>
              </a:rPr>
              <a:t>보도자료 </a:t>
            </a:r>
            <a:r>
              <a:rPr lang="en-US" altLang="ko-KR" sz="1600" b="1" dirty="0">
                <a:solidFill>
                  <a:prstClr val="black"/>
                </a:solidFill>
              </a:rPr>
              <a:t>3</a:t>
            </a:r>
            <a:r>
              <a:rPr lang="ko-KR" altLang="en-US" sz="1600" b="1" dirty="0">
                <a:solidFill>
                  <a:prstClr val="black"/>
                </a:solidFill>
              </a:rPr>
              <a:t>회</a:t>
            </a:r>
            <a:r>
              <a:rPr lang="en-US" altLang="ko-KR" sz="1600" b="1" dirty="0">
                <a:solidFill>
                  <a:prstClr val="black"/>
                </a:solidFill>
              </a:rPr>
              <a:t>, </a:t>
            </a:r>
            <a:r>
              <a:rPr lang="ko-KR" altLang="en-US" sz="1600" b="1" dirty="0">
                <a:solidFill>
                  <a:prstClr val="black"/>
                </a:solidFill>
              </a:rPr>
              <a:t>전문가 간담회 </a:t>
            </a:r>
            <a:r>
              <a:rPr lang="en-US" altLang="ko-KR" sz="1600" b="1" dirty="0">
                <a:solidFill>
                  <a:prstClr val="black"/>
                </a:solidFill>
              </a:rPr>
              <a:t>1</a:t>
            </a:r>
            <a:r>
              <a:rPr lang="ko-KR" altLang="en-US" sz="1600" b="1" dirty="0">
                <a:solidFill>
                  <a:prstClr val="black"/>
                </a:solidFill>
              </a:rPr>
              <a:t>회</a:t>
            </a:r>
            <a:endParaRPr lang="en-US" altLang="ko-KR" sz="1600" b="1" dirty="0">
              <a:solidFill>
                <a:prstClr val="black"/>
              </a:solidFill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440641" y="4201960"/>
            <a:ext cx="787669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b="1" dirty="0"/>
              <a:t>▶ 수포자 문제 해결 위한 </a:t>
            </a:r>
            <a:r>
              <a:rPr lang="en-US" altLang="ko-KR" b="1" dirty="0"/>
              <a:t>‘</a:t>
            </a:r>
            <a:r>
              <a:rPr lang="ko-KR" altLang="en-US" b="1" dirty="0"/>
              <a:t>웃어라 수포자</a:t>
            </a:r>
            <a:r>
              <a:rPr lang="en-US" altLang="ko-KR" b="1" dirty="0"/>
              <a:t>’ </a:t>
            </a:r>
            <a:r>
              <a:rPr lang="ko-KR" altLang="en-US" b="1" dirty="0"/>
              <a:t>수학 소책자 제작 배포</a:t>
            </a:r>
            <a:endParaRPr lang="ko-KR" altLang="en-US" dirty="0"/>
          </a:p>
        </p:txBody>
      </p:sp>
      <p:sp>
        <p:nvSpPr>
          <p:cNvPr id="13" name="직사각형 12"/>
          <p:cNvSpPr/>
          <p:nvPr/>
        </p:nvSpPr>
        <p:spPr>
          <a:xfrm>
            <a:off x="463080" y="4797152"/>
            <a:ext cx="45175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b="1" dirty="0"/>
              <a:t>▶ 영재교육기관의 선발 및 교육과정 개선</a:t>
            </a:r>
            <a:endParaRPr lang="ko-KR" altLang="en-US" dirty="0"/>
          </a:p>
        </p:txBody>
      </p:sp>
      <p:sp>
        <p:nvSpPr>
          <p:cNvPr id="16" name="직사각형 15"/>
          <p:cNvSpPr/>
          <p:nvPr/>
        </p:nvSpPr>
        <p:spPr>
          <a:xfrm>
            <a:off x="526690" y="5259835"/>
            <a:ext cx="7876691" cy="33855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anchor="ctr">
            <a:spAutoFit/>
          </a:bodyPr>
          <a:lstStyle/>
          <a:p>
            <a:r>
              <a:rPr lang="ko-KR" altLang="en-US" sz="1600" b="1" dirty="0"/>
              <a:t>국회토론회</a:t>
            </a:r>
            <a:r>
              <a:rPr lang="en-US" altLang="ko-KR" sz="1600" b="1" dirty="0"/>
              <a:t>(</a:t>
            </a:r>
            <a:r>
              <a:rPr lang="ko-KR" altLang="en-US" sz="1600" b="1" dirty="0"/>
              <a:t>유은혜 의원실</a:t>
            </a:r>
            <a:r>
              <a:rPr lang="en-US" altLang="ko-KR" sz="1600" b="1" dirty="0"/>
              <a:t> </a:t>
            </a:r>
            <a:r>
              <a:rPr lang="ko-KR" altLang="en-US" sz="1600" b="1" dirty="0"/>
              <a:t>공동주최</a:t>
            </a:r>
            <a:r>
              <a:rPr lang="en-US" altLang="ko-KR" sz="1600" b="1" dirty="0"/>
              <a:t>) 1</a:t>
            </a:r>
            <a:r>
              <a:rPr lang="ko-KR" altLang="en-US" sz="1600" b="1" dirty="0"/>
              <a:t>회</a:t>
            </a:r>
            <a:r>
              <a:rPr lang="en-US" altLang="ko-KR" sz="1600" b="1" dirty="0"/>
              <a:t>, </a:t>
            </a:r>
            <a:r>
              <a:rPr lang="ko-KR" altLang="en-US" sz="1600" b="1" dirty="0"/>
              <a:t>교육부 담당자 간담회 </a:t>
            </a:r>
            <a:r>
              <a:rPr lang="en-US" altLang="ko-KR" sz="1600" b="1" dirty="0"/>
              <a:t>2</a:t>
            </a:r>
            <a:r>
              <a:rPr lang="ko-KR" altLang="en-US" sz="1600" b="1" dirty="0"/>
              <a:t>회</a:t>
            </a:r>
            <a:r>
              <a:rPr lang="en-US" altLang="ko-KR" sz="1600" b="1" dirty="0"/>
              <a:t> </a:t>
            </a:r>
            <a:endParaRPr lang="ko-KR" altLang="en-US" sz="1600" b="1" dirty="0"/>
          </a:p>
        </p:txBody>
      </p:sp>
      <p:sp>
        <p:nvSpPr>
          <p:cNvPr id="17" name="직사각형 16"/>
          <p:cNvSpPr/>
          <p:nvPr/>
        </p:nvSpPr>
        <p:spPr>
          <a:xfrm>
            <a:off x="440641" y="5775537"/>
            <a:ext cx="705678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b="1" dirty="0"/>
              <a:t>▶ 학교 시험 문제 분석을 통한 선행교육 규제법 감시</a:t>
            </a:r>
            <a:endParaRPr lang="ko-KR" altLang="en-US" dirty="0"/>
          </a:p>
        </p:txBody>
      </p:sp>
      <p:sp>
        <p:nvSpPr>
          <p:cNvPr id="18" name="직사각형 17"/>
          <p:cNvSpPr/>
          <p:nvPr/>
        </p:nvSpPr>
        <p:spPr>
          <a:xfrm>
            <a:off x="533713" y="6174596"/>
            <a:ext cx="7876691" cy="33855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anchor="ctr">
            <a:spAutoFit/>
          </a:bodyPr>
          <a:lstStyle/>
          <a:p>
            <a:r>
              <a:rPr lang="ko-KR" altLang="en-US" sz="1600" b="1" dirty="0"/>
              <a:t>보도자료 </a:t>
            </a:r>
            <a:r>
              <a:rPr lang="en-US" altLang="ko-KR" sz="1600" b="1" dirty="0"/>
              <a:t>1</a:t>
            </a:r>
            <a:r>
              <a:rPr lang="ko-KR" altLang="en-US" sz="1600" b="1" dirty="0"/>
              <a:t>회</a:t>
            </a:r>
          </a:p>
        </p:txBody>
      </p:sp>
    </p:spTree>
    <p:extLst>
      <p:ext uri="{BB962C8B-B14F-4D97-AF65-F5344CB8AC3E}">
        <p14:creationId xmlns:p14="http://schemas.microsoft.com/office/powerpoint/2010/main" val="293601124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556" y="260648"/>
            <a:ext cx="4857492" cy="3168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260648"/>
            <a:ext cx="3672408" cy="1872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3" y="2564904"/>
            <a:ext cx="2664297" cy="41062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2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749" y="3655799"/>
            <a:ext cx="5845411" cy="30153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552987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15516" y="332656"/>
            <a:ext cx="8712968" cy="576064"/>
          </a:xfrm>
        </p:spPr>
        <p:txBody>
          <a:bodyPr>
            <a:normAutofit/>
          </a:bodyPr>
          <a:lstStyle/>
          <a:p>
            <a:pPr algn="l"/>
            <a:r>
              <a:rPr lang="ko-KR" altLang="en-US" sz="2000" b="1" dirty="0"/>
              <a:t>■ 활동 </a:t>
            </a:r>
            <a:r>
              <a:rPr lang="en-US" altLang="ko-KR" sz="2000" b="1" dirty="0"/>
              <a:t>8 : </a:t>
            </a:r>
            <a:r>
              <a:rPr lang="ko-KR" altLang="en-US" sz="2000" b="1" dirty="0"/>
              <a:t>사교육 시장</a:t>
            </a:r>
            <a:r>
              <a:rPr lang="en-US" altLang="ko-KR" sz="2000" b="1" dirty="0"/>
              <a:t>(</a:t>
            </a:r>
            <a:r>
              <a:rPr lang="ko-KR" altLang="en-US" sz="2000" b="1" dirty="0"/>
              <a:t>담당 </a:t>
            </a:r>
            <a:r>
              <a:rPr lang="en-US" altLang="ko-KR" sz="2000" b="1" dirty="0"/>
              <a:t>: </a:t>
            </a:r>
            <a:r>
              <a:rPr lang="ko-KR" altLang="en-US" sz="2000" b="1" dirty="0"/>
              <a:t>문은옥 연구원</a:t>
            </a:r>
            <a:r>
              <a:rPr lang="en-US" altLang="ko-KR" sz="2000" b="1" dirty="0"/>
              <a:t>, </a:t>
            </a:r>
            <a:r>
              <a:rPr lang="ko-KR" altLang="en-US" sz="2000" b="1" dirty="0" err="1"/>
              <a:t>구본창</a:t>
            </a:r>
            <a:r>
              <a:rPr lang="ko-KR" altLang="en-US" sz="2000" b="1" dirty="0"/>
              <a:t> 정책국장</a:t>
            </a:r>
            <a:r>
              <a:rPr lang="en-US" altLang="ko-KR" sz="2000" b="1" dirty="0"/>
              <a:t>)</a:t>
            </a:r>
            <a:endParaRPr lang="ko-KR" altLang="en-US" sz="2000" b="1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직사각형 2"/>
          <p:cNvSpPr/>
          <p:nvPr/>
        </p:nvSpPr>
        <p:spPr>
          <a:xfrm>
            <a:off x="363133" y="1294416"/>
            <a:ext cx="820891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b="1" dirty="0"/>
              <a:t>▶ 언론이나 기관</a:t>
            </a:r>
            <a:r>
              <a:rPr lang="en-US" altLang="ko-KR" b="1" dirty="0"/>
              <a:t>(</a:t>
            </a:r>
            <a:r>
              <a:rPr lang="ko-KR" altLang="en-US" b="1" dirty="0"/>
              <a:t>교육부</a:t>
            </a:r>
            <a:r>
              <a:rPr lang="en-US" altLang="ko-KR" b="1" dirty="0"/>
              <a:t>·</a:t>
            </a:r>
            <a:r>
              <a:rPr lang="ko-KR" altLang="en-US" b="1" dirty="0"/>
              <a:t>통계청</a:t>
            </a:r>
            <a:r>
              <a:rPr lang="en-US" altLang="ko-KR" b="1" dirty="0"/>
              <a:t>) </a:t>
            </a:r>
            <a:r>
              <a:rPr lang="ko-KR" altLang="en-US" b="1" dirty="0"/>
              <a:t>발표를 좇아가지 않고</a:t>
            </a:r>
            <a:r>
              <a:rPr lang="en-US" altLang="ko-KR" b="1" dirty="0"/>
              <a:t>, </a:t>
            </a:r>
            <a:r>
              <a:rPr lang="ko-KR" altLang="en-US" b="1" dirty="0"/>
              <a:t>사교육 시장 정보의 ‘</a:t>
            </a:r>
            <a:r>
              <a:rPr lang="en-US" altLang="ko-KR" b="1" dirty="0"/>
              <a:t>1</a:t>
            </a:r>
            <a:r>
              <a:rPr lang="ko-KR" altLang="en-US" b="1" dirty="0"/>
              <a:t>차 공급처’로 활동하며 문제가 있는 사교육 업체에 긴급 대응</a:t>
            </a:r>
            <a:endParaRPr lang="ko-KR" altLang="en-US" dirty="0"/>
          </a:p>
        </p:txBody>
      </p:sp>
      <p:sp>
        <p:nvSpPr>
          <p:cNvPr id="11" name="직사각형 10"/>
          <p:cNvSpPr/>
          <p:nvPr/>
        </p:nvSpPr>
        <p:spPr>
          <a:xfrm>
            <a:off x="529243" y="2400114"/>
            <a:ext cx="7876691" cy="33855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anchor="ctr">
            <a:spAutoFit/>
          </a:bodyPr>
          <a:lstStyle/>
          <a:p>
            <a:r>
              <a:rPr lang="ko-KR" altLang="en-US" sz="1600" b="1" dirty="0"/>
              <a:t>보도자료 </a:t>
            </a:r>
            <a:r>
              <a:rPr lang="en-US" altLang="ko-KR" sz="1600" b="1" dirty="0"/>
              <a:t>4</a:t>
            </a:r>
            <a:r>
              <a:rPr lang="ko-KR" altLang="en-US" sz="1600" b="1" dirty="0"/>
              <a:t>회</a:t>
            </a:r>
            <a:r>
              <a:rPr lang="en-US" altLang="ko-KR" sz="1600" b="1" dirty="0"/>
              <a:t>, </a:t>
            </a:r>
            <a:r>
              <a:rPr lang="ko-KR" altLang="en-US" sz="1600" b="1" dirty="0"/>
              <a:t>자문회의 </a:t>
            </a:r>
            <a:r>
              <a:rPr lang="en-US" altLang="ko-KR" sz="1600" b="1" dirty="0"/>
              <a:t>1</a:t>
            </a:r>
            <a:r>
              <a:rPr lang="ko-KR" altLang="en-US" sz="1600" b="1" dirty="0"/>
              <a:t>회</a:t>
            </a:r>
            <a:r>
              <a:rPr lang="en-US" altLang="ko-KR" sz="1600" b="1" dirty="0"/>
              <a:t>, </a:t>
            </a:r>
            <a:r>
              <a:rPr lang="ko-KR" altLang="en-US" sz="1600" b="1" dirty="0"/>
              <a:t>외부 워크숍</a:t>
            </a:r>
            <a:r>
              <a:rPr lang="en-US" altLang="ko-KR" sz="1600" b="1" dirty="0"/>
              <a:t>&amp;</a:t>
            </a:r>
            <a:r>
              <a:rPr lang="ko-KR" altLang="en-US" sz="1600" b="1" dirty="0"/>
              <a:t>포럼 등 </a:t>
            </a:r>
            <a:r>
              <a:rPr lang="en-US" altLang="ko-KR" sz="1600" b="1" dirty="0"/>
              <a:t>8</a:t>
            </a:r>
            <a:r>
              <a:rPr lang="ko-KR" altLang="en-US" sz="1600" b="1" dirty="0"/>
              <a:t>회</a:t>
            </a:r>
            <a:r>
              <a:rPr lang="en-US" altLang="ko-KR" sz="1600" b="1" dirty="0"/>
              <a:t>, </a:t>
            </a:r>
            <a:r>
              <a:rPr lang="ko-KR" altLang="en-US" sz="1600" b="1" dirty="0"/>
              <a:t>실태조사 </a:t>
            </a:r>
            <a:r>
              <a:rPr lang="en-US" altLang="ko-KR" sz="1600" b="1" dirty="0"/>
              <a:t>1</a:t>
            </a:r>
            <a:r>
              <a:rPr lang="ko-KR" altLang="en-US" sz="1600" b="1" dirty="0"/>
              <a:t>회 </a:t>
            </a:r>
            <a:r>
              <a:rPr lang="en-US" altLang="ko-KR" sz="1600" b="1" dirty="0"/>
              <a:t> </a:t>
            </a:r>
            <a:endParaRPr lang="ko-KR" altLang="en-US" sz="1600" b="1" dirty="0"/>
          </a:p>
        </p:txBody>
      </p:sp>
      <p:sp>
        <p:nvSpPr>
          <p:cNvPr id="8" name="직사각형 7"/>
          <p:cNvSpPr/>
          <p:nvPr/>
        </p:nvSpPr>
        <p:spPr>
          <a:xfrm>
            <a:off x="379948" y="3111618"/>
            <a:ext cx="79081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b="1" dirty="0"/>
              <a:t>▶ </a:t>
            </a:r>
            <a:r>
              <a:rPr lang="ko-KR" altLang="en-US" b="1" dirty="0" err="1"/>
              <a:t>학원법</a:t>
            </a:r>
            <a:r>
              <a:rPr lang="ko-KR" altLang="en-US" b="1" dirty="0"/>
              <a:t> 개정에 필요한 기초 자료 및 분석자료 확보 및 법 개정운동 추진</a:t>
            </a:r>
            <a:endParaRPr lang="ko-KR" altLang="en-US" dirty="0"/>
          </a:p>
        </p:txBody>
      </p:sp>
      <p:sp>
        <p:nvSpPr>
          <p:cNvPr id="13" name="직사각형 12"/>
          <p:cNvSpPr/>
          <p:nvPr/>
        </p:nvSpPr>
        <p:spPr>
          <a:xfrm>
            <a:off x="529242" y="3598672"/>
            <a:ext cx="7876691" cy="33855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anchor="ctr">
            <a:spAutoFit/>
          </a:bodyPr>
          <a:lstStyle/>
          <a:p>
            <a:r>
              <a:rPr lang="ko-KR" altLang="en-US" sz="1600" b="1" dirty="0"/>
              <a:t>보도자료 </a:t>
            </a:r>
            <a:r>
              <a:rPr lang="en-US" altLang="ko-KR" sz="1600" b="1" dirty="0"/>
              <a:t>2</a:t>
            </a:r>
            <a:r>
              <a:rPr lang="ko-KR" altLang="en-US" sz="1600" b="1" dirty="0"/>
              <a:t>회</a:t>
            </a:r>
          </a:p>
        </p:txBody>
      </p:sp>
      <p:sp>
        <p:nvSpPr>
          <p:cNvPr id="10" name="직사각형 9"/>
          <p:cNvSpPr/>
          <p:nvPr/>
        </p:nvSpPr>
        <p:spPr>
          <a:xfrm>
            <a:off x="427941" y="4246744"/>
            <a:ext cx="814410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b="1" dirty="0"/>
              <a:t>▶ 사교육관련 </a:t>
            </a:r>
            <a:r>
              <a:rPr lang="ko-KR" altLang="en-US" b="1" dirty="0" err="1"/>
              <a:t>기사형</a:t>
            </a:r>
            <a:r>
              <a:rPr lang="ko-KR" altLang="en-US" b="1" dirty="0"/>
              <a:t> 광고 모니터링을 바탕으로 언론의 변화 촉구 및 </a:t>
            </a:r>
            <a:r>
              <a:rPr lang="ko-KR" altLang="en-US" b="1" dirty="0" err="1"/>
              <a:t>신문법</a:t>
            </a:r>
            <a:r>
              <a:rPr lang="ko-KR" altLang="en-US" b="1" dirty="0"/>
              <a:t> 개정 추진</a:t>
            </a:r>
            <a:endParaRPr lang="ko-KR" altLang="en-US" dirty="0"/>
          </a:p>
        </p:txBody>
      </p:sp>
      <p:sp>
        <p:nvSpPr>
          <p:cNvPr id="17" name="직사각형 16"/>
          <p:cNvSpPr/>
          <p:nvPr/>
        </p:nvSpPr>
        <p:spPr>
          <a:xfrm>
            <a:off x="561646" y="5170074"/>
            <a:ext cx="7876691" cy="33855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anchor="ctr">
            <a:spAutoFit/>
          </a:bodyPr>
          <a:lstStyle/>
          <a:p>
            <a:r>
              <a:rPr lang="ko-KR" altLang="en-US" sz="1600" b="1" dirty="0"/>
              <a:t>보도자료 </a:t>
            </a:r>
            <a:r>
              <a:rPr lang="en-US" altLang="ko-KR" sz="1600" b="1" dirty="0"/>
              <a:t>1</a:t>
            </a:r>
            <a:r>
              <a:rPr lang="ko-KR" altLang="en-US" sz="1600" b="1" dirty="0"/>
              <a:t>회</a:t>
            </a:r>
          </a:p>
        </p:txBody>
      </p:sp>
    </p:spTree>
    <p:extLst>
      <p:ext uri="{BB962C8B-B14F-4D97-AF65-F5344CB8AC3E}">
        <p14:creationId xmlns:p14="http://schemas.microsoft.com/office/powerpoint/2010/main" val="40002254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4248472" cy="61206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76064"/>
            <a:ext cx="4320480" cy="6421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1196184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51520" y="228600"/>
            <a:ext cx="8640960" cy="692696"/>
          </a:xfrm>
        </p:spPr>
        <p:txBody>
          <a:bodyPr>
            <a:noAutofit/>
          </a:bodyPr>
          <a:lstStyle/>
          <a:p>
            <a:pPr algn="l"/>
            <a:r>
              <a:rPr lang="ko-KR" altLang="en-US" sz="2000" b="1" dirty="0"/>
              <a:t>■ 활동 </a:t>
            </a:r>
            <a:r>
              <a:rPr lang="en-US" altLang="ko-KR" sz="2000" b="1" dirty="0"/>
              <a:t>9 : </a:t>
            </a:r>
            <a:r>
              <a:rPr lang="ko-KR" altLang="en-US" sz="2000" b="1" dirty="0"/>
              <a:t>교육통계센터</a:t>
            </a:r>
            <a:r>
              <a:rPr lang="en-US" altLang="ko-KR" sz="2000" b="1" dirty="0"/>
              <a:t>(</a:t>
            </a:r>
            <a:r>
              <a:rPr lang="ko-KR" altLang="en-US" sz="2000" b="1" dirty="0"/>
              <a:t>담당 </a:t>
            </a:r>
            <a:r>
              <a:rPr lang="en-US" altLang="ko-KR" sz="2000" b="1" dirty="0"/>
              <a:t>: </a:t>
            </a:r>
            <a:r>
              <a:rPr lang="ko-KR" altLang="en-US" sz="2000" b="1" dirty="0"/>
              <a:t>민유리 연구원</a:t>
            </a:r>
            <a:r>
              <a:rPr lang="en-US" altLang="ko-KR" sz="2000" b="1" dirty="0"/>
              <a:t>, </a:t>
            </a:r>
            <a:r>
              <a:rPr lang="ko-KR" altLang="en-US" sz="2000" b="1" dirty="0"/>
              <a:t>안상진 소장</a:t>
            </a:r>
            <a:r>
              <a:rPr lang="en-US" altLang="ko-KR" sz="2000" b="1" dirty="0"/>
              <a:t>)</a:t>
            </a:r>
            <a:endParaRPr lang="ko-KR" altLang="en-US" sz="2000" b="1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373619" y="1157744"/>
            <a:ext cx="77048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b="1" dirty="0"/>
              <a:t>▶ 연구소 지금까지의 정책 자료 정리 </a:t>
            </a:r>
            <a:r>
              <a:rPr lang="en-US" altLang="ko-KR" b="1" dirty="0"/>
              <a:t>: </a:t>
            </a:r>
            <a:r>
              <a:rPr lang="ko-KR" altLang="en-US" b="1" dirty="0"/>
              <a:t>접근성 및 활용도 상승</a:t>
            </a:r>
            <a:endParaRPr lang="ko-KR" altLang="en-US" dirty="0"/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07" r="9922"/>
          <a:stretch/>
        </p:blipFill>
        <p:spPr bwMode="auto">
          <a:xfrm>
            <a:off x="755576" y="1628800"/>
            <a:ext cx="7443386" cy="45457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9491667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144729" y="260648"/>
            <a:ext cx="84969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b="1" dirty="0"/>
              <a:t>▶ 보도자료 도식화</a:t>
            </a:r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616" y="764704"/>
            <a:ext cx="7171021" cy="5877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371981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51520" y="228600"/>
            <a:ext cx="8640960" cy="692696"/>
          </a:xfrm>
        </p:spPr>
        <p:txBody>
          <a:bodyPr>
            <a:noAutofit/>
          </a:bodyPr>
          <a:lstStyle/>
          <a:p>
            <a:pPr algn="l"/>
            <a:r>
              <a:rPr lang="ko-KR" altLang="en-US" sz="2000" b="1" dirty="0"/>
              <a:t>■ 활동 </a:t>
            </a:r>
            <a:r>
              <a:rPr lang="en-US" altLang="ko-KR" sz="2000" b="1" dirty="0"/>
              <a:t>10 : </a:t>
            </a:r>
            <a:r>
              <a:rPr lang="ko-KR" altLang="en-US" sz="2000" b="1" dirty="0"/>
              <a:t>법률</a:t>
            </a:r>
            <a:r>
              <a:rPr lang="en-US" altLang="ko-KR" sz="2000" b="1" dirty="0"/>
              <a:t>(</a:t>
            </a:r>
            <a:r>
              <a:rPr lang="ko-KR" altLang="en-US" sz="2000" b="1" dirty="0"/>
              <a:t>담당 </a:t>
            </a:r>
            <a:r>
              <a:rPr lang="en-US" altLang="ko-KR" sz="2000" b="1" dirty="0"/>
              <a:t>: </a:t>
            </a:r>
            <a:r>
              <a:rPr lang="ko-KR" altLang="en-US" sz="2000" b="1" dirty="0" err="1"/>
              <a:t>홍민정</a:t>
            </a:r>
            <a:r>
              <a:rPr lang="ko-KR" altLang="en-US" sz="2000" b="1" dirty="0"/>
              <a:t> 변호사</a:t>
            </a:r>
            <a:r>
              <a:rPr lang="en-US" altLang="ko-KR" sz="2000" b="1" dirty="0"/>
              <a:t>)</a:t>
            </a:r>
            <a:endParaRPr lang="ko-KR" altLang="en-US" sz="2000" b="1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085" y="2021298"/>
            <a:ext cx="8656395" cy="3935307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179512" y="908195"/>
            <a:ext cx="3345788" cy="5355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fontAlgn="base">
              <a:lnSpc>
                <a:spcPct val="160000"/>
              </a:lnSpc>
            </a:pPr>
            <a:r>
              <a:rPr lang="ko-KR" altLang="en-US" b="1" dirty="0">
                <a:latin typeface="+mn-ea"/>
              </a:rPr>
              <a:t>▶ </a:t>
            </a:r>
            <a:r>
              <a:rPr lang="ko-KR" altLang="en-US" b="1" kern="0" spc="-50" dirty="0">
                <a:solidFill>
                  <a:srgbClr val="000000"/>
                </a:solidFill>
                <a:latin typeface="+mn-ea"/>
              </a:rPr>
              <a:t>과도한 사교육</a:t>
            </a:r>
            <a:r>
              <a:rPr lang="en-US" altLang="ko-KR" b="1" kern="0" spc="-50" dirty="0">
                <a:solidFill>
                  <a:srgbClr val="000000"/>
                </a:solidFill>
                <a:latin typeface="+mn-ea"/>
              </a:rPr>
              <a:t>(</a:t>
            </a:r>
            <a:r>
              <a:rPr lang="ko-KR" altLang="en-US" b="1" kern="0" spc="-50" dirty="0">
                <a:solidFill>
                  <a:srgbClr val="000000"/>
                </a:solidFill>
                <a:latin typeface="+mn-ea"/>
              </a:rPr>
              <a:t>비</a:t>
            </a:r>
            <a:r>
              <a:rPr lang="en-US" altLang="ko-KR" b="1" kern="0" spc="-50" dirty="0">
                <a:solidFill>
                  <a:srgbClr val="000000"/>
                </a:solidFill>
                <a:latin typeface="+mn-ea"/>
              </a:rPr>
              <a:t>)</a:t>
            </a:r>
            <a:r>
              <a:rPr lang="ko-KR" altLang="en-US" b="1" kern="0" spc="-50" dirty="0">
                <a:solidFill>
                  <a:srgbClr val="000000"/>
                </a:solidFill>
                <a:latin typeface="+mn-ea"/>
              </a:rPr>
              <a:t> 문제 해결</a:t>
            </a:r>
            <a:endParaRPr lang="ko-KR" altLang="en-US" kern="0" spc="-50" dirty="0">
              <a:solidFill>
                <a:srgbClr val="000000"/>
              </a:solidFill>
              <a:latin typeface="+mn-ea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251520" y="1504038"/>
            <a:ext cx="8640960" cy="33855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anchor="ctr">
            <a:spAutoFit/>
          </a:bodyPr>
          <a:lstStyle/>
          <a:p>
            <a:r>
              <a:rPr lang="ko-KR" altLang="en-US" sz="1600" b="1" dirty="0"/>
              <a:t>서울시교육청과 연구 프로젝트 진행</a:t>
            </a:r>
            <a:r>
              <a:rPr lang="en-US" altLang="ko-KR" sz="1600" b="1" dirty="0"/>
              <a:t>, UN </a:t>
            </a:r>
            <a:r>
              <a:rPr lang="ko-KR" altLang="en-US" sz="1600" b="1" dirty="0"/>
              <a:t>보고서 제출 등 </a:t>
            </a:r>
          </a:p>
        </p:txBody>
      </p:sp>
    </p:spTree>
    <p:extLst>
      <p:ext uri="{BB962C8B-B14F-4D97-AF65-F5344CB8AC3E}">
        <p14:creationId xmlns:p14="http://schemas.microsoft.com/office/powerpoint/2010/main" val="145024029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251520" y="260648"/>
            <a:ext cx="5288627" cy="5355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fontAlgn="base">
              <a:lnSpc>
                <a:spcPct val="160000"/>
              </a:lnSpc>
            </a:pPr>
            <a:r>
              <a:rPr lang="ko-KR" altLang="en-US" b="1"/>
              <a:t>▶ </a:t>
            </a:r>
            <a:r>
              <a:rPr lang="ko-KR" altLang="en-US" b="1" kern="0" spc="-50">
                <a:solidFill>
                  <a:srgbClr val="000000"/>
                </a:solidFill>
                <a:latin typeface="휴먼명조"/>
                <a:ea typeface="휴먼명조"/>
              </a:rPr>
              <a:t>법 관련 현안 문제 해결을 위한 법률위원회 운영</a:t>
            </a:r>
            <a:endParaRPr lang="ko-KR" altLang="en-US" kern="0" spc="-50" dirty="0">
              <a:solidFill>
                <a:srgbClr val="000000"/>
              </a:solidFill>
              <a:latin typeface="한양신명조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395536" y="908720"/>
            <a:ext cx="8424936" cy="33855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anchor="ctr">
            <a:spAutoFit/>
          </a:bodyPr>
          <a:lstStyle/>
          <a:p>
            <a:r>
              <a:rPr lang="ko-KR" altLang="en-US" sz="1600" b="1" dirty="0"/>
              <a:t>위촉식을 포함한 정기회의</a:t>
            </a:r>
            <a:r>
              <a:rPr lang="en-US" altLang="ko-KR" sz="1600" b="1" dirty="0"/>
              <a:t>(4.18, 6.21)</a:t>
            </a:r>
            <a:r>
              <a:rPr lang="ko-KR" altLang="en-US" sz="1600" b="1" dirty="0"/>
              <a:t> </a:t>
            </a: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1377989"/>
            <a:ext cx="6120680" cy="3483724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4088" y="3933056"/>
            <a:ext cx="3528391" cy="2645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763805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제목 5"/>
          <p:cNvSpPr>
            <a:spLocks noGrp="1"/>
          </p:cNvSpPr>
          <p:nvPr>
            <p:ph type="ctrTitle"/>
          </p:nvPr>
        </p:nvSpPr>
        <p:spPr>
          <a:xfrm>
            <a:off x="971600" y="1340768"/>
            <a:ext cx="7704137" cy="3240360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ko-KR" altLang="en-US" sz="6000" b="1" dirty="0">
                <a:solidFill>
                  <a:srgbClr val="002060"/>
                </a:solidFill>
                <a:latin typeface="+mj-ea"/>
              </a:rPr>
              <a:t>강좌</a:t>
            </a:r>
            <a:r>
              <a:rPr lang="en-US" altLang="ko-KR" sz="6000" b="1" dirty="0">
                <a:solidFill>
                  <a:srgbClr val="002060"/>
                </a:solidFill>
                <a:latin typeface="+mj-ea"/>
              </a:rPr>
              <a:t>, </a:t>
            </a:r>
            <a:r>
              <a:rPr lang="ko-KR" altLang="en-US" sz="6000" b="1" dirty="0">
                <a:solidFill>
                  <a:srgbClr val="002060"/>
                </a:solidFill>
                <a:latin typeface="+mj-ea"/>
              </a:rPr>
              <a:t>지역</a:t>
            </a:r>
            <a:r>
              <a:rPr lang="en-US" altLang="ko-KR" sz="6000" b="1" dirty="0">
                <a:solidFill>
                  <a:srgbClr val="002060"/>
                </a:solidFill>
                <a:latin typeface="+mj-ea"/>
              </a:rPr>
              <a:t>, </a:t>
            </a:r>
            <a:r>
              <a:rPr lang="ko-KR" altLang="en-US" sz="6000" b="1" dirty="0">
                <a:solidFill>
                  <a:srgbClr val="002060"/>
                </a:solidFill>
                <a:latin typeface="+mj-ea"/>
              </a:rPr>
              <a:t>캠페인 등</a:t>
            </a:r>
            <a:endParaRPr lang="en-US" altLang="ko-KR" sz="6000" b="1" dirty="0">
              <a:solidFill>
                <a:srgbClr val="002060"/>
              </a:solidFill>
              <a:latin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42486296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229600" cy="922114"/>
          </a:xfrm>
        </p:spPr>
        <p:txBody>
          <a:bodyPr>
            <a:normAutofit/>
          </a:bodyPr>
          <a:lstStyle/>
          <a:p>
            <a:pPr algn="l"/>
            <a:r>
              <a:rPr lang="ko-KR" altLang="en-US" sz="2000" b="1" dirty="0"/>
              <a:t>■ 활동 </a:t>
            </a:r>
            <a:r>
              <a:rPr lang="en-US" altLang="ko-KR" sz="2000" b="1" dirty="0"/>
              <a:t>11 : </a:t>
            </a:r>
            <a:r>
              <a:rPr lang="ko-KR" altLang="en-US" sz="2000" b="1" dirty="0"/>
              <a:t>다양한 주제의 교육 강좌</a:t>
            </a: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/>
          </p:nvPr>
        </p:nvGraphicFramePr>
        <p:xfrm>
          <a:off x="179512" y="1340768"/>
          <a:ext cx="8712968" cy="4590288"/>
        </p:xfrm>
        <a:graphic>
          <a:graphicData uri="http://schemas.openxmlformats.org/drawingml/2006/table">
            <a:tbl>
              <a:tblPr/>
              <a:tblGrid>
                <a:gridCol w="453650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15411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6542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57606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200" b="1" kern="0" spc="-50" dirty="0" err="1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강좌명</a:t>
                      </a:r>
                      <a:endParaRPr lang="ko-KR" altLang="en-US" sz="22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A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-50" dirty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참가자</a:t>
                      </a:r>
                      <a:r>
                        <a:rPr lang="en-US" altLang="ko-KR" sz="1600" b="1" kern="0" spc="-50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(</a:t>
                      </a:r>
                      <a:r>
                        <a:rPr lang="ko-KR" altLang="en-US" sz="1600" b="1" kern="0" spc="-50" dirty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명</a:t>
                      </a:r>
                      <a:r>
                        <a:rPr lang="en-US" altLang="ko-KR" sz="1600" b="1" kern="0" spc="-50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)</a:t>
                      </a:r>
                      <a:endParaRPr lang="ko-KR" altLang="en-US" sz="20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A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-50" dirty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비회원</a:t>
                      </a:r>
                      <a:r>
                        <a:rPr lang="en-US" altLang="ko-KR" sz="1600" b="1" kern="0" spc="-50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(</a:t>
                      </a:r>
                      <a:r>
                        <a:rPr lang="ko-KR" altLang="en-US" sz="1600" b="1" kern="0" spc="-50" dirty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명</a:t>
                      </a:r>
                      <a:r>
                        <a:rPr lang="en-US" altLang="ko-KR" sz="1600" b="1" kern="0" spc="-50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)</a:t>
                      </a:r>
                      <a:endParaRPr lang="ko-KR" altLang="en-US" sz="20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A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-50" dirty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회원전환</a:t>
                      </a:r>
                      <a:endParaRPr lang="en-US" altLang="ko-KR" sz="2000" b="1" kern="0" spc="-50" dirty="0">
                        <a:solidFill>
                          <a:srgbClr val="000000"/>
                        </a:solidFill>
                        <a:effectLst/>
                        <a:ea typeface="맑은 고딕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1" kern="0" spc="-50" dirty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(</a:t>
                      </a:r>
                      <a:r>
                        <a:rPr lang="ko-KR" altLang="en-US" sz="1600" b="1" kern="0" spc="-50" dirty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비율</a:t>
                      </a:r>
                      <a:r>
                        <a:rPr lang="en-US" altLang="ko-KR" sz="1600" b="1" kern="0" spc="-50" dirty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/</a:t>
                      </a:r>
                      <a:r>
                        <a:rPr lang="ko-KR" altLang="en-US" sz="1600" b="1" kern="0" spc="-50" dirty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명</a:t>
                      </a:r>
                      <a:r>
                        <a:rPr lang="en-US" altLang="ko-KR" sz="1600" b="1" kern="0" spc="-50" dirty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)</a:t>
                      </a:r>
                      <a:endParaRPr lang="ko-KR" altLang="en-US" sz="16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A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45323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-50" dirty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우리가 속아온 </a:t>
                      </a:r>
                      <a:r>
                        <a:rPr lang="ko-KR" altLang="en-US" sz="2000" b="1" kern="0" spc="-50" dirty="0" err="1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뇌과학</a:t>
                      </a:r>
                      <a:r>
                        <a:rPr lang="ko-KR" altLang="en-US" sz="2000" b="1" kern="0" spc="-50" dirty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 신화와 진실</a:t>
                      </a:r>
                      <a:r>
                        <a:rPr lang="en-US" altLang="ko-KR" sz="2000" b="1" kern="0" spc="-50" dirty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(4</a:t>
                      </a:r>
                      <a:r>
                        <a:rPr lang="ko-KR" altLang="en-US" sz="2000" b="1" kern="0" spc="-50" dirty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강</a:t>
                      </a:r>
                      <a:r>
                        <a:rPr lang="en-US" altLang="ko-KR" sz="2000" b="1" kern="0" spc="-50" dirty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)</a:t>
                      </a:r>
                      <a:endParaRPr lang="ko-KR" altLang="en-US" sz="20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kern="0" spc="-50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441</a:t>
                      </a:r>
                      <a:endParaRPr lang="en-US" sz="22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kern="0" spc="-50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209</a:t>
                      </a:r>
                      <a:endParaRPr lang="en-US" sz="22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kern="0" spc="-50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18%, 38</a:t>
                      </a:r>
                      <a:endParaRPr lang="en-US" sz="22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45323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-50" dirty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스마트폰 중독 걱정 없는 우리집</a:t>
                      </a:r>
                      <a:r>
                        <a:rPr lang="en-US" altLang="ko-KR" sz="2000" b="1" kern="0" spc="-50" dirty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(4</a:t>
                      </a:r>
                      <a:r>
                        <a:rPr lang="ko-KR" altLang="en-US" sz="2000" b="1" kern="0" spc="-50" dirty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강</a:t>
                      </a:r>
                      <a:r>
                        <a:rPr lang="en-US" altLang="ko-KR" sz="2000" b="1" kern="0" spc="-50" dirty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)</a:t>
                      </a:r>
                      <a:endParaRPr lang="ko-KR" altLang="en-US" sz="20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kern="0" spc="-50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342</a:t>
                      </a:r>
                      <a:endParaRPr lang="en-US" sz="22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kern="0" spc="-50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98</a:t>
                      </a:r>
                      <a:endParaRPr lang="en-US" sz="22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kern="0" spc="-50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8%, 8</a:t>
                      </a:r>
                      <a:endParaRPr lang="en-US" sz="22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45323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200" b="1" kern="0" spc="-50" dirty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행복한 진로학교</a:t>
                      </a:r>
                      <a:r>
                        <a:rPr lang="en-US" altLang="ko-KR" sz="2200" b="1" kern="0" spc="-50" dirty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(7</a:t>
                      </a:r>
                      <a:r>
                        <a:rPr lang="ko-KR" altLang="en-US" sz="2200" b="1" kern="0" spc="-50" dirty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강</a:t>
                      </a:r>
                      <a:r>
                        <a:rPr lang="en-US" altLang="ko-KR" sz="2200" b="1" kern="0" spc="-50" dirty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)</a:t>
                      </a:r>
                      <a:endParaRPr lang="ko-KR" altLang="en-US" sz="22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kern="0" spc="-50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312</a:t>
                      </a:r>
                      <a:endParaRPr lang="en-US" sz="22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kern="0" spc="-50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74</a:t>
                      </a:r>
                      <a:endParaRPr lang="en-US" sz="22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kern="0" spc="-50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21%, 16</a:t>
                      </a:r>
                      <a:endParaRPr lang="en-US" sz="22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45323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200" b="1" kern="0" spc="-50" dirty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온라인 학교</a:t>
                      </a:r>
                      <a:endParaRPr lang="ko-KR" altLang="en-US" sz="22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kern="0" spc="-50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46</a:t>
                      </a:r>
                      <a:endParaRPr lang="en-US" sz="22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kern="0" spc="-50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13</a:t>
                      </a:r>
                      <a:endParaRPr lang="en-US" sz="22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kern="0" spc="-50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15%, 2</a:t>
                      </a:r>
                      <a:endParaRPr lang="en-US" sz="22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45323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2200" b="1" kern="0" spc="-50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11</a:t>
                      </a:r>
                      <a:r>
                        <a:rPr lang="ko-KR" altLang="en-US" sz="2200" b="1" kern="0" spc="-50" dirty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기 등대지기학교 </a:t>
                      </a:r>
                      <a:r>
                        <a:rPr lang="en-US" altLang="ko-KR" sz="2200" b="1" kern="0" spc="-50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(7</a:t>
                      </a:r>
                      <a:r>
                        <a:rPr lang="ko-KR" altLang="en-US" sz="2200" b="1" kern="0" spc="-50" dirty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강</a:t>
                      </a:r>
                      <a:r>
                        <a:rPr lang="en-US" altLang="ko-KR" sz="2200" b="1" kern="0" spc="-50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)</a:t>
                      </a:r>
                      <a:endParaRPr lang="ko-KR" altLang="en-US" sz="22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kern="0" spc="-50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401</a:t>
                      </a:r>
                      <a:endParaRPr lang="en-US" sz="22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kern="0" spc="-50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102</a:t>
                      </a:r>
                      <a:endParaRPr lang="en-US" sz="22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kern="0" spc="-50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45%, 48</a:t>
                      </a:r>
                      <a:endParaRPr lang="en-US" sz="22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45323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200" b="1" kern="0" spc="-50" dirty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길을 찾다 길이 된 사람들 </a:t>
                      </a:r>
                      <a:r>
                        <a:rPr lang="en-US" altLang="ko-KR" sz="2200" b="1" kern="0" spc="-50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(4</a:t>
                      </a:r>
                      <a:r>
                        <a:rPr lang="ko-KR" altLang="en-US" sz="2200" b="1" kern="0" spc="-50" dirty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강</a:t>
                      </a:r>
                      <a:r>
                        <a:rPr lang="en-US" altLang="ko-KR" sz="2200" b="1" kern="0" spc="-50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)</a:t>
                      </a:r>
                      <a:endParaRPr lang="ko-KR" altLang="en-US" sz="22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kern="0" spc="-50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97</a:t>
                      </a:r>
                      <a:endParaRPr lang="en-US" sz="22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kern="0" spc="-50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25</a:t>
                      </a:r>
                      <a:endParaRPr lang="en-US" sz="22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kern="0" spc="-50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4%, 1</a:t>
                      </a:r>
                      <a:endParaRPr lang="en-US" sz="22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54532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200" b="1" kern="0" spc="-50" dirty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총계</a:t>
                      </a:r>
                      <a:endParaRPr lang="ko-KR" altLang="en-US" sz="22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A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kern="0" spc="0" dirty="0">
                          <a:solidFill>
                            <a:srgbClr val="000000"/>
                          </a:solidFill>
                          <a:effectLst/>
                        </a:rPr>
                        <a:t>1,639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A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kern="0" spc="0" dirty="0">
                          <a:solidFill>
                            <a:srgbClr val="000000"/>
                          </a:solidFill>
                          <a:effectLst/>
                        </a:rPr>
                        <a:t>521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A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kern="0" spc="-50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21.6%, 113</a:t>
                      </a:r>
                      <a:endParaRPr lang="en-US" sz="22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A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6393686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AFAAC-B155-4D95-B7E5-45CD0A403142}" type="slidenum">
              <a:rPr lang="ko-KR" altLang="en-US" smtClean="0"/>
              <a:t>36</a:t>
            </a:fld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889737"/>
            <a:ext cx="8458869" cy="5641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903600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내용 개체 틀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226" y="739726"/>
            <a:ext cx="8421547" cy="5616624"/>
          </a:xfrm>
        </p:spPr>
      </p:pic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AFAAC-B155-4D95-B7E5-45CD0A403142}" type="slidenum">
              <a:rPr lang="ko-KR" altLang="en-US" smtClean="0"/>
              <a:t>37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0010545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AFAAC-B155-4D95-B7E5-45CD0A403142}" type="slidenum">
              <a:rPr lang="ko-KR" altLang="en-US" smtClean="0"/>
              <a:t>38</a:t>
            </a:fld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683272"/>
            <a:ext cx="7848872" cy="5662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931787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57200" y="1308162"/>
            <a:ext cx="8533456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fontAlgn="base">
              <a:lnSpc>
                <a:spcPct val="150000"/>
              </a:lnSpc>
              <a:buAutoNum type="arabicPeriod"/>
            </a:pPr>
            <a:r>
              <a:rPr lang="ko-KR" altLang="en-US" sz="2400" b="1" dirty="0">
                <a:solidFill>
                  <a:srgbClr val="00B0F0"/>
                </a:solidFill>
              </a:rPr>
              <a:t>학부모들의 필요에 맞고</a:t>
            </a:r>
            <a:r>
              <a:rPr lang="en-US" altLang="ko-KR" sz="2400" b="1" dirty="0">
                <a:solidFill>
                  <a:srgbClr val="00B0F0"/>
                </a:solidFill>
              </a:rPr>
              <a:t>, </a:t>
            </a:r>
            <a:r>
              <a:rPr lang="ko-KR" altLang="en-US" sz="2400" b="1" dirty="0">
                <a:solidFill>
                  <a:srgbClr val="00B0F0"/>
                </a:solidFill>
              </a:rPr>
              <a:t>시의성 있는 기획</a:t>
            </a:r>
            <a:endParaRPr lang="en-US" altLang="ko-KR" sz="2400" b="1" dirty="0">
              <a:solidFill>
                <a:srgbClr val="00B0F0"/>
              </a:solidFill>
            </a:endParaRPr>
          </a:p>
          <a:p>
            <a:pPr fontAlgn="base">
              <a:lnSpc>
                <a:spcPct val="150000"/>
              </a:lnSpc>
            </a:pPr>
            <a:r>
              <a:rPr lang="ko-KR" altLang="en-US" sz="2400" b="1" dirty="0">
                <a:solidFill>
                  <a:srgbClr val="00B0F0"/>
                </a:solidFill>
              </a:rPr>
              <a:t> </a:t>
            </a:r>
            <a:r>
              <a:rPr lang="en-US" altLang="ko-KR" sz="2400" b="1" dirty="0">
                <a:solidFill>
                  <a:prstClr val="black"/>
                </a:solidFill>
              </a:rPr>
              <a:t>: </a:t>
            </a:r>
            <a:r>
              <a:rPr lang="ko-KR" altLang="en-US" sz="2400" b="1" dirty="0">
                <a:solidFill>
                  <a:prstClr val="black"/>
                </a:solidFill>
              </a:rPr>
              <a:t>미디어 중독에 대한 회원들의 지속적 요구에 응답</a:t>
            </a:r>
            <a:r>
              <a:rPr lang="en-US" altLang="ko-KR" sz="2400" b="1" dirty="0">
                <a:solidFill>
                  <a:prstClr val="black"/>
                </a:solidFill>
              </a:rPr>
              <a:t>, </a:t>
            </a:r>
            <a:r>
              <a:rPr lang="ko-KR" altLang="en-US" sz="2400" b="1" dirty="0" err="1">
                <a:solidFill>
                  <a:prstClr val="black"/>
                </a:solidFill>
              </a:rPr>
              <a:t>알파고</a:t>
            </a:r>
            <a:r>
              <a:rPr lang="ko-KR" altLang="en-US" sz="2400" b="1" dirty="0">
                <a:solidFill>
                  <a:prstClr val="black"/>
                </a:solidFill>
              </a:rPr>
              <a:t> 이슈와 맞물려 </a:t>
            </a:r>
            <a:r>
              <a:rPr lang="ko-KR" altLang="en-US" sz="2400" b="1" dirty="0" err="1">
                <a:solidFill>
                  <a:prstClr val="black"/>
                </a:solidFill>
              </a:rPr>
              <a:t>뇌과학</a:t>
            </a:r>
            <a:r>
              <a:rPr lang="ko-KR" altLang="en-US" sz="2400" b="1" dirty="0">
                <a:solidFill>
                  <a:prstClr val="black"/>
                </a:solidFill>
              </a:rPr>
              <a:t> 특강과 스마트폰 중독 특강이 잘 연결되었음</a:t>
            </a:r>
            <a:r>
              <a:rPr lang="en-US" altLang="ko-KR" sz="2400" b="1" dirty="0">
                <a:solidFill>
                  <a:prstClr val="black"/>
                </a:solidFill>
              </a:rPr>
              <a:t>. </a:t>
            </a:r>
          </a:p>
          <a:p>
            <a:pPr fontAlgn="base">
              <a:lnSpc>
                <a:spcPct val="150000"/>
              </a:lnSpc>
            </a:pPr>
            <a:r>
              <a:rPr lang="en-US" altLang="ko-KR" sz="2400" b="1" dirty="0">
                <a:solidFill>
                  <a:prstClr val="black"/>
                </a:solidFill>
              </a:rPr>
              <a:t>2. </a:t>
            </a:r>
            <a:r>
              <a:rPr lang="ko-KR" altLang="en-US" sz="2400" b="1" dirty="0">
                <a:solidFill>
                  <a:srgbClr val="00B0F0"/>
                </a:solidFill>
              </a:rPr>
              <a:t>새로운 기획의 진로학교 </a:t>
            </a:r>
            <a:endParaRPr lang="en-US" altLang="ko-KR" sz="2400" b="1" dirty="0"/>
          </a:p>
          <a:p>
            <a:pPr fontAlgn="base">
              <a:lnSpc>
                <a:spcPct val="150000"/>
              </a:lnSpc>
            </a:pPr>
            <a:r>
              <a:rPr lang="ko-KR" altLang="en-US" sz="2400" b="1" dirty="0"/>
              <a:t>    </a:t>
            </a:r>
            <a:r>
              <a:rPr lang="en-US" altLang="ko-KR" sz="2400" b="1" dirty="0"/>
              <a:t>- </a:t>
            </a:r>
            <a:r>
              <a:rPr lang="ko-KR" altLang="en-US" sz="2400" b="1" dirty="0"/>
              <a:t>전문가조언</a:t>
            </a:r>
            <a:r>
              <a:rPr lang="en-US" altLang="ko-KR" sz="2400" b="1" dirty="0">
                <a:solidFill>
                  <a:prstClr val="black"/>
                </a:solidFill>
              </a:rPr>
              <a:t>: </a:t>
            </a:r>
            <a:r>
              <a:rPr lang="ko-KR" altLang="en-US" sz="2400" b="1" dirty="0">
                <a:solidFill>
                  <a:prstClr val="black"/>
                </a:solidFill>
              </a:rPr>
              <a:t>저성장 시대</a:t>
            </a:r>
            <a:r>
              <a:rPr lang="en-US" altLang="ko-KR" sz="2400" b="1" dirty="0">
                <a:solidFill>
                  <a:prstClr val="black"/>
                </a:solidFill>
              </a:rPr>
              <a:t>, </a:t>
            </a:r>
            <a:r>
              <a:rPr lang="ko-KR" altLang="en-US" sz="2400" b="1" dirty="0">
                <a:solidFill>
                  <a:prstClr val="black"/>
                </a:solidFill>
              </a:rPr>
              <a:t>인공지능 시대</a:t>
            </a:r>
            <a:r>
              <a:rPr lang="en-US" altLang="ko-KR" sz="2400" b="1" dirty="0">
                <a:solidFill>
                  <a:prstClr val="black"/>
                </a:solidFill>
              </a:rPr>
              <a:t> </a:t>
            </a:r>
            <a:r>
              <a:rPr lang="ko-KR" altLang="en-US" sz="2400" b="1" dirty="0">
                <a:solidFill>
                  <a:prstClr val="black"/>
                </a:solidFill>
              </a:rPr>
              <a:t>등</a:t>
            </a:r>
            <a:endParaRPr lang="en-US" altLang="ko-KR" sz="2400" b="1" dirty="0">
              <a:solidFill>
                <a:prstClr val="black"/>
              </a:solidFill>
            </a:endParaRPr>
          </a:p>
          <a:p>
            <a:pPr fontAlgn="base">
              <a:lnSpc>
                <a:spcPct val="150000"/>
              </a:lnSpc>
            </a:pPr>
            <a:r>
              <a:rPr lang="en-US" altLang="ko-KR" sz="2400" b="1" dirty="0"/>
              <a:t>    - </a:t>
            </a:r>
            <a:r>
              <a:rPr lang="ko-KR" altLang="en-US" sz="2400" b="1" dirty="0"/>
              <a:t>이 시대 청년들의 삶</a:t>
            </a:r>
            <a:r>
              <a:rPr lang="en-US" altLang="ko-KR" sz="2400" b="1" dirty="0"/>
              <a:t>: </a:t>
            </a:r>
            <a:r>
              <a:rPr lang="ko-KR" altLang="en-US" sz="2400" b="1" dirty="0" err="1">
                <a:solidFill>
                  <a:prstClr val="black"/>
                </a:solidFill>
              </a:rPr>
              <a:t>민달팽이유니온</a:t>
            </a:r>
            <a:r>
              <a:rPr lang="en-US" altLang="ko-KR" sz="2400" b="1" dirty="0">
                <a:solidFill>
                  <a:prstClr val="black"/>
                </a:solidFill>
              </a:rPr>
              <a:t>/</a:t>
            </a:r>
            <a:r>
              <a:rPr lang="ko-KR" altLang="en-US" sz="2400" b="1" dirty="0" err="1">
                <a:solidFill>
                  <a:prstClr val="black"/>
                </a:solidFill>
              </a:rPr>
              <a:t>청년유니온</a:t>
            </a:r>
            <a:endParaRPr lang="en-US" altLang="ko-KR" sz="2400" b="1" dirty="0">
              <a:solidFill>
                <a:prstClr val="black"/>
              </a:solidFill>
            </a:endParaRPr>
          </a:p>
          <a:p>
            <a:pPr fontAlgn="base">
              <a:lnSpc>
                <a:spcPct val="150000"/>
              </a:lnSpc>
            </a:pPr>
            <a:r>
              <a:rPr lang="en-US" altLang="ko-KR" sz="2400" b="1" dirty="0">
                <a:solidFill>
                  <a:prstClr val="black"/>
                </a:solidFill>
              </a:rPr>
              <a:t>3. </a:t>
            </a:r>
            <a:r>
              <a:rPr lang="ko-KR" altLang="en-US" sz="2400" b="1" dirty="0">
                <a:solidFill>
                  <a:srgbClr val="00B0F0"/>
                </a:solidFill>
              </a:rPr>
              <a:t>후원자 모집</a:t>
            </a:r>
            <a:r>
              <a:rPr lang="ko-KR" altLang="en-US" sz="2400" b="1" dirty="0">
                <a:solidFill>
                  <a:prstClr val="black"/>
                </a:solidFill>
              </a:rPr>
              <a:t>의 주요한 통로 </a:t>
            </a:r>
            <a:r>
              <a:rPr lang="en-US" altLang="ko-KR" sz="2400" b="1" dirty="0">
                <a:solidFill>
                  <a:prstClr val="black"/>
                </a:solidFill>
              </a:rPr>
              <a:t>: </a:t>
            </a:r>
            <a:r>
              <a:rPr lang="en-US" altLang="ko-KR" sz="2400" b="1" dirty="0">
                <a:solidFill>
                  <a:srgbClr val="00B0F0"/>
                </a:solidFill>
              </a:rPr>
              <a:t>113</a:t>
            </a:r>
            <a:r>
              <a:rPr lang="ko-KR" altLang="en-US" sz="2400" b="1" dirty="0">
                <a:solidFill>
                  <a:srgbClr val="00B0F0"/>
                </a:solidFill>
              </a:rPr>
              <a:t>명</a:t>
            </a:r>
            <a:r>
              <a:rPr lang="ko-KR" altLang="en-US" sz="2400" b="1" dirty="0">
                <a:solidFill>
                  <a:prstClr val="black"/>
                </a:solidFill>
              </a:rPr>
              <a:t>의 정기후원자</a:t>
            </a:r>
            <a:endParaRPr lang="en-US" altLang="ko-KR" sz="2400" b="1" dirty="0">
              <a:solidFill>
                <a:prstClr val="black"/>
              </a:solidFill>
            </a:endParaRPr>
          </a:p>
          <a:p>
            <a:pPr fontAlgn="base">
              <a:lnSpc>
                <a:spcPct val="150000"/>
              </a:lnSpc>
            </a:pPr>
            <a:r>
              <a:rPr lang="en-US" altLang="ko-KR" sz="2400" b="1" dirty="0">
                <a:solidFill>
                  <a:prstClr val="black"/>
                </a:solidFill>
              </a:rPr>
              <a:t>4. </a:t>
            </a:r>
            <a:r>
              <a:rPr lang="ko-KR" altLang="en-US" sz="2400" b="1" dirty="0"/>
              <a:t>안정적이고 상시 수강 가능한 </a:t>
            </a:r>
            <a:r>
              <a:rPr lang="ko-KR" altLang="en-US" sz="2400" b="1" dirty="0">
                <a:solidFill>
                  <a:srgbClr val="00B0F0"/>
                </a:solidFill>
              </a:rPr>
              <a:t>강좌 사이트 필요</a:t>
            </a:r>
            <a:endParaRPr lang="en-US" altLang="ko-KR" sz="2400" b="1" dirty="0">
              <a:solidFill>
                <a:prstClr val="black"/>
              </a:solidFill>
            </a:endParaRP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43000"/>
          </a:xfrm>
        </p:spPr>
        <p:txBody>
          <a:bodyPr>
            <a:normAutofit/>
          </a:bodyPr>
          <a:lstStyle/>
          <a:p>
            <a:r>
              <a:rPr lang="ko-KR" altLang="en-US" sz="5400" b="1" dirty="0"/>
              <a:t>평   가 </a:t>
            </a:r>
          </a:p>
        </p:txBody>
      </p:sp>
    </p:spTree>
    <p:extLst>
      <p:ext uri="{BB962C8B-B14F-4D97-AF65-F5344CB8AC3E}">
        <p14:creationId xmlns:p14="http://schemas.microsoft.com/office/powerpoint/2010/main" val="255978984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53878" y="963200"/>
            <a:ext cx="8638602" cy="587152"/>
          </a:xfrm>
        </p:spPr>
        <p:txBody>
          <a:bodyPr>
            <a:noAutofit/>
          </a:bodyPr>
          <a:lstStyle/>
          <a:p>
            <a:pPr algn="l"/>
            <a:r>
              <a:rPr lang="ko-KR" altLang="en-US" sz="1800" b="1" dirty="0">
                <a:latin typeface="+mn-lt"/>
                <a:ea typeface="+mn-ea"/>
                <a:cs typeface="+mn-cs"/>
              </a:rPr>
              <a:t>▶ 세월호 참사 </a:t>
            </a:r>
            <a:r>
              <a:rPr lang="en-US" altLang="ko-KR" sz="1800" b="1" dirty="0">
                <a:latin typeface="+mn-lt"/>
                <a:ea typeface="+mn-ea"/>
                <a:cs typeface="+mn-cs"/>
              </a:rPr>
              <a:t>2</a:t>
            </a:r>
            <a:r>
              <a:rPr lang="ko-KR" altLang="en-US" sz="1800" b="1" dirty="0">
                <a:latin typeface="+mn-lt"/>
                <a:ea typeface="+mn-ea"/>
                <a:cs typeface="+mn-cs"/>
              </a:rPr>
              <a:t>주기 </a:t>
            </a:r>
            <a:r>
              <a:rPr lang="en-US" altLang="ko-KR" sz="1800" b="1" dirty="0">
                <a:latin typeface="+mn-lt"/>
                <a:ea typeface="+mn-ea"/>
                <a:cs typeface="+mn-cs"/>
              </a:rPr>
              <a:t>‘</a:t>
            </a:r>
            <a:r>
              <a:rPr lang="ko-KR" altLang="en-US" sz="1800" b="1" dirty="0">
                <a:latin typeface="+mn-lt"/>
                <a:ea typeface="+mn-ea"/>
                <a:cs typeface="+mn-cs"/>
              </a:rPr>
              <a:t>애도와 연대</a:t>
            </a:r>
            <a:r>
              <a:rPr lang="en-US" altLang="ko-KR" sz="1800" b="1" dirty="0">
                <a:latin typeface="+mn-lt"/>
                <a:ea typeface="+mn-ea"/>
                <a:cs typeface="+mn-cs"/>
              </a:rPr>
              <a:t>’</a:t>
            </a:r>
            <a:endParaRPr lang="ko-KR" altLang="en-US" sz="1800" b="1" dirty="0">
              <a:latin typeface="+mn-lt"/>
              <a:ea typeface="+mn-ea"/>
              <a:cs typeface="+mn-cs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9" name="제목 1"/>
          <p:cNvSpPr txBox="1">
            <a:spLocks/>
          </p:cNvSpPr>
          <p:nvPr/>
        </p:nvSpPr>
        <p:spPr>
          <a:xfrm>
            <a:off x="253878" y="117206"/>
            <a:ext cx="8229600" cy="8165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000" b="1" dirty="0"/>
              <a:t>■ 활동 </a:t>
            </a:r>
            <a:r>
              <a:rPr lang="en-US" altLang="ko-KR" sz="2000" b="1" dirty="0"/>
              <a:t>12 : </a:t>
            </a:r>
            <a:r>
              <a:rPr lang="ko-KR" altLang="en-US" sz="2000" b="1" dirty="0"/>
              <a:t>캠페인</a:t>
            </a:r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AFAAC-B155-4D95-B7E5-45CD0A403142}" type="slidenum">
              <a:rPr lang="ko-KR" altLang="en-US" smtClean="0"/>
              <a:t>40</a:t>
            </a:fld>
            <a:endParaRPr lang="ko-KR" altLang="en-US"/>
          </a:p>
        </p:txBody>
      </p:sp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152400" y="1524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304800" y="3048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2" name="제목 1"/>
          <p:cNvSpPr txBox="1">
            <a:spLocks/>
          </p:cNvSpPr>
          <p:nvPr/>
        </p:nvSpPr>
        <p:spPr>
          <a:xfrm>
            <a:off x="560040" y="5106905"/>
            <a:ext cx="8328720" cy="175109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400" b="1" dirty="0">
                <a:latin typeface="+mn-ea"/>
                <a:ea typeface="+mn-ea"/>
              </a:rPr>
              <a:t>유가족 박은희</a:t>
            </a:r>
            <a:r>
              <a:rPr lang="en-US" altLang="ko-KR" sz="2400" b="1" dirty="0">
                <a:latin typeface="+mn-ea"/>
                <a:ea typeface="+mn-ea"/>
              </a:rPr>
              <a:t> </a:t>
            </a:r>
            <a:r>
              <a:rPr lang="ko-KR" altLang="en-US" sz="2400" b="1" dirty="0">
                <a:latin typeface="+mn-ea"/>
                <a:ea typeface="+mn-ea"/>
              </a:rPr>
              <a:t>어머니</a:t>
            </a:r>
            <a:r>
              <a:rPr lang="en-US" altLang="ko-KR" sz="2400" b="1" dirty="0">
                <a:latin typeface="+mn-ea"/>
                <a:ea typeface="+mn-ea"/>
              </a:rPr>
              <a:t>, </a:t>
            </a:r>
            <a:r>
              <a:rPr lang="ko-KR" altLang="en-US" sz="2400" b="1" dirty="0">
                <a:latin typeface="+mn-ea"/>
                <a:ea typeface="+mn-ea"/>
              </a:rPr>
              <a:t>생존학생 학부모 </a:t>
            </a:r>
            <a:r>
              <a:rPr lang="ko-KR" altLang="en-US" sz="2400" b="1" dirty="0" err="1">
                <a:latin typeface="+mn-ea"/>
                <a:ea typeface="+mn-ea"/>
              </a:rPr>
              <a:t>김순덕</a:t>
            </a:r>
            <a:r>
              <a:rPr lang="ko-KR" altLang="en-US" sz="2400" b="1" dirty="0">
                <a:latin typeface="+mn-ea"/>
                <a:ea typeface="+mn-ea"/>
              </a:rPr>
              <a:t> 어머니</a:t>
            </a:r>
            <a:r>
              <a:rPr lang="en-US" altLang="ko-KR" sz="2400" b="1" dirty="0">
                <a:latin typeface="+mn-ea"/>
                <a:ea typeface="+mn-ea"/>
              </a:rPr>
              <a:t>, </a:t>
            </a:r>
          </a:p>
          <a:p>
            <a:pPr algn="l"/>
            <a:r>
              <a:rPr lang="ko-KR" altLang="en-US" sz="2400" b="1" dirty="0">
                <a:latin typeface="+mn-ea"/>
                <a:ea typeface="+mn-ea"/>
              </a:rPr>
              <a:t>세월호 </a:t>
            </a:r>
            <a:r>
              <a:rPr lang="ko-KR" altLang="en-US" sz="2400" b="1" dirty="0" err="1">
                <a:latin typeface="+mn-ea"/>
                <a:ea typeface="+mn-ea"/>
              </a:rPr>
              <a:t>특조위</a:t>
            </a:r>
            <a:r>
              <a:rPr lang="ko-KR" altLang="en-US" sz="2400" b="1" dirty="0">
                <a:latin typeface="+mn-ea"/>
                <a:ea typeface="+mn-ea"/>
              </a:rPr>
              <a:t> </a:t>
            </a:r>
            <a:r>
              <a:rPr lang="ko-KR" altLang="en-US" sz="2400" b="1" dirty="0" err="1">
                <a:latin typeface="+mn-ea"/>
                <a:ea typeface="+mn-ea"/>
              </a:rPr>
              <a:t>박종운</a:t>
            </a:r>
            <a:r>
              <a:rPr lang="ko-KR" altLang="en-US" sz="2400" b="1" dirty="0">
                <a:latin typeface="+mn-ea"/>
                <a:ea typeface="+mn-ea"/>
              </a:rPr>
              <a:t> 상임위원</a:t>
            </a:r>
            <a:r>
              <a:rPr lang="en-US" altLang="ko-KR" sz="2400" b="1" dirty="0">
                <a:latin typeface="+mn-ea"/>
                <a:ea typeface="+mn-ea"/>
              </a:rPr>
              <a:t>, </a:t>
            </a:r>
            <a:r>
              <a:rPr lang="ko-KR" altLang="en-US" sz="2400" b="1" dirty="0">
                <a:latin typeface="+mn-ea"/>
                <a:ea typeface="+mn-ea"/>
              </a:rPr>
              <a:t>강영희</a:t>
            </a:r>
            <a:r>
              <a:rPr lang="en-US" altLang="ko-KR" sz="2400" b="1" dirty="0">
                <a:latin typeface="+mn-ea"/>
                <a:ea typeface="+mn-ea"/>
              </a:rPr>
              <a:t>, </a:t>
            </a:r>
            <a:r>
              <a:rPr lang="ko-KR" altLang="en-US" sz="2400" b="1" dirty="0" err="1">
                <a:latin typeface="+mn-ea"/>
                <a:ea typeface="+mn-ea"/>
              </a:rPr>
              <a:t>오지숙</a:t>
            </a:r>
            <a:r>
              <a:rPr lang="en-US" altLang="ko-KR" sz="2400" b="1" dirty="0">
                <a:latin typeface="+mn-ea"/>
                <a:ea typeface="+mn-ea"/>
              </a:rPr>
              <a:t>(416 </a:t>
            </a:r>
            <a:r>
              <a:rPr lang="ko-KR" altLang="en-US" sz="2400" b="1" dirty="0">
                <a:latin typeface="+mn-ea"/>
                <a:ea typeface="+mn-ea"/>
              </a:rPr>
              <a:t>연대</a:t>
            </a:r>
            <a:r>
              <a:rPr lang="en-US" altLang="ko-KR" sz="2400" b="1" dirty="0">
                <a:latin typeface="+mn-ea"/>
                <a:ea typeface="+mn-ea"/>
              </a:rPr>
              <a:t>) </a:t>
            </a:r>
          </a:p>
          <a:p>
            <a:pPr algn="l"/>
            <a:r>
              <a:rPr lang="ko-KR" altLang="en-US" sz="2400" b="1" dirty="0">
                <a:latin typeface="+mn-ea"/>
                <a:ea typeface="+mn-ea"/>
              </a:rPr>
              <a:t>회원과의 만남 </a:t>
            </a:r>
            <a:r>
              <a:rPr lang="en-US" altLang="ko-KR" sz="2400" b="1" dirty="0">
                <a:latin typeface="+mn-ea"/>
                <a:ea typeface="+mn-ea"/>
              </a:rPr>
              <a:t>/ </a:t>
            </a:r>
            <a:r>
              <a:rPr lang="ko-KR" altLang="en-US" sz="2400" b="1" dirty="0">
                <a:latin typeface="+mn-ea"/>
                <a:ea typeface="+mn-ea"/>
              </a:rPr>
              <a:t>세월호 독립영화 ‘나쁜 나라’ 상영</a:t>
            </a:r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9714" y="1733296"/>
            <a:ext cx="4889372" cy="3259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008431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내용 개체 틀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4561" y="299609"/>
            <a:ext cx="6274877" cy="6274877"/>
          </a:xfrm>
        </p:spPr>
      </p:pic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AFAAC-B155-4D95-B7E5-45CD0A403142}" type="slidenum">
              <a:rPr lang="ko-KR" altLang="en-US" smtClean="0"/>
              <a:t>41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330932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23528" y="264521"/>
            <a:ext cx="8229600" cy="482187"/>
          </a:xfrm>
        </p:spPr>
        <p:txBody>
          <a:bodyPr>
            <a:noAutofit/>
          </a:bodyPr>
          <a:lstStyle/>
          <a:p>
            <a:pPr algn="l"/>
            <a:r>
              <a:rPr lang="ko-KR" altLang="en-US" sz="1800" b="1" dirty="0"/>
              <a:t>▶ </a:t>
            </a:r>
            <a:r>
              <a:rPr lang="ko-KR" altLang="en-US" sz="1800" b="1" dirty="0">
                <a:latin typeface="+mn-lt"/>
                <a:ea typeface="+mn-ea"/>
                <a:cs typeface="+mn-cs"/>
              </a:rPr>
              <a:t>줄 세우기 없는 학교 만들기</a:t>
            </a: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pic>
        <p:nvPicPr>
          <p:cNvPr id="11" name="그림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946" y="2348880"/>
            <a:ext cx="2214245" cy="3096344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0730" y="2335858"/>
            <a:ext cx="2598762" cy="3660452"/>
          </a:xfrm>
          <a:prstGeom prst="rect">
            <a:avLst/>
          </a:prstGeom>
        </p:spPr>
      </p:pic>
      <p:pic>
        <p:nvPicPr>
          <p:cNvPr id="15" name="그림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8561" y="2348880"/>
            <a:ext cx="3189903" cy="3647430"/>
          </a:xfrm>
          <a:prstGeom prst="rect">
            <a:avLst/>
          </a:prstGeom>
        </p:spPr>
      </p:pic>
      <p:sp>
        <p:nvSpPr>
          <p:cNvPr id="12" name="직사각형 11"/>
          <p:cNvSpPr/>
          <p:nvPr/>
        </p:nvSpPr>
        <p:spPr>
          <a:xfrm>
            <a:off x="380946" y="974045"/>
            <a:ext cx="8367518" cy="88024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anchor="ctr">
            <a:spAutoFit/>
          </a:bodyPr>
          <a:lstStyle/>
          <a:p>
            <a:pPr algn="just" fontAlgn="base">
              <a:lnSpc>
                <a:spcPct val="160000"/>
              </a:lnSpc>
            </a:pPr>
            <a:r>
              <a:rPr lang="ko-KR" altLang="en-US" sz="1600" b="1" dirty="0"/>
              <a:t>학원가 나쁜 광고 제보 캠페인 </a:t>
            </a:r>
            <a:r>
              <a:rPr lang="en-US" altLang="ko-KR" sz="1600" b="1" dirty="0"/>
              <a:t>: </a:t>
            </a:r>
            <a:r>
              <a:rPr lang="ko-KR" altLang="en-US" sz="1600" b="1" dirty="0"/>
              <a:t>인권침해 광고 </a:t>
            </a:r>
            <a:r>
              <a:rPr lang="en-US" altLang="ko-KR" sz="1600" b="1" dirty="0"/>
              <a:t>/ </a:t>
            </a:r>
            <a:r>
              <a:rPr lang="ko-KR" altLang="en-US" sz="1600" b="1" dirty="0"/>
              <a:t>특정대학 </a:t>
            </a:r>
            <a:r>
              <a:rPr lang="ko-KR" altLang="en-US" sz="1600" b="1" dirty="0" err="1"/>
              <a:t>합격현수막</a:t>
            </a:r>
            <a:r>
              <a:rPr lang="ko-KR" altLang="en-US" sz="1600" b="1" dirty="0"/>
              <a:t> </a:t>
            </a:r>
            <a:r>
              <a:rPr lang="en-US" altLang="ko-KR" sz="1600" b="1" dirty="0"/>
              <a:t>/ </a:t>
            </a:r>
            <a:r>
              <a:rPr lang="ko-KR" altLang="en-US" sz="1600" b="1" dirty="0"/>
              <a:t>선행교육 광고 </a:t>
            </a:r>
            <a:r>
              <a:rPr lang="en-US" altLang="ko-KR" sz="1600" b="1" dirty="0"/>
              <a:t>/ </a:t>
            </a:r>
            <a:r>
              <a:rPr lang="ko-KR" altLang="en-US" sz="1600" b="1" dirty="0"/>
              <a:t>성적우수자 광고 </a:t>
            </a:r>
            <a:r>
              <a:rPr lang="en-US" altLang="ko-KR" sz="1600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0773683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50" y="1268760"/>
            <a:ext cx="2891081" cy="2855093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14" r="3492"/>
          <a:stretch/>
        </p:blipFill>
        <p:spPr>
          <a:xfrm>
            <a:off x="1712692" y="1268760"/>
            <a:ext cx="2455575" cy="2843073"/>
          </a:xfrm>
          <a:prstGeom prst="rect">
            <a:avLst/>
          </a:prstGeom>
        </p:spPr>
      </p:pic>
      <p:sp>
        <p:nvSpPr>
          <p:cNvPr id="10" name="직사각형 9"/>
          <p:cNvSpPr/>
          <p:nvPr/>
        </p:nvSpPr>
        <p:spPr>
          <a:xfrm>
            <a:off x="339319" y="4520709"/>
            <a:ext cx="8590475" cy="14219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 fontAlgn="base">
              <a:lnSpc>
                <a:spcPct val="160000"/>
              </a:lnSpc>
            </a:pPr>
            <a:r>
              <a:rPr lang="ko-KR" altLang="en-US" b="1" kern="0" spc="-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학급에 성적표를 공개하여 학생들로 하여금 수치심을 느끼게 하거나 중학교에서는 공개할 수 없는 석차를 공개하여 학습분위기를 조성하려는 사례에 대한 민원을 </a:t>
            </a:r>
            <a:endParaRPr lang="en-US" altLang="ko-KR" b="1" kern="0" spc="-50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fontAlgn="base">
              <a:lnSpc>
                <a:spcPct val="160000"/>
              </a:lnSpc>
            </a:pPr>
            <a:r>
              <a:rPr lang="ko-KR" altLang="en-US" b="1" kern="0" spc="-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해당 교육청과 학교에 시정 조치를 요구함</a:t>
            </a:r>
            <a:r>
              <a:rPr lang="en-US" altLang="ko-KR" b="1" kern="0" spc="-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b="1" kern="0" spc="-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동일 사례 발생하지 않도록 조치</a:t>
            </a:r>
            <a:r>
              <a:rPr lang="en-US" altLang="ko-KR" b="1" kern="0" spc="-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b="1" kern="0" spc="-50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330960" y="393797"/>
            <a:ext cx="8367518" cy="43249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anchor="ctr">
            <a:spAutoFit/>
          </a:bodyPr>
          <a:lstStyle/>
          <a:p>
            <a:pPr algn="just" fontAlgn="base">
              <a:lnSpc>
                <a:spcPct val="160000"/>
              </a:lnSpc>
            </a:pPr>
            <a:r>
              <a:rPr lang="ko-KR" altLang="en-US" sz="1600" b="1" dirty="0">
                <a:latin typeface="+mn-ea"/>
              </a:rPr>
              <a:t>중고등학교의 석차 공개 금지 조치 </a:t>
            </a:r>
            <a:r>
              <a:rPr lang="en-US" altLang="ko-KR" sz="1600" b="1" dirty="0">
                <a:latin typeface="+mn-ea"/>
              </a:rPr>
              <a:t>: </a:t>
            </a:r>
            <a:r>
              <a:rPr lang="ko-KR" altLang="en-US" sz="1600" b="1" dirty="0">
                <a:latin typeface="+mn-ea"/>
              </a:rPr>
              <a:t>창원 </a:t>
            </a:r>
            <a:r>
              <a:rPr lang="en-US" altLang="ko-KR" sz="1600" b="1" dirty="0">
                <a:latin typeface="+mn-ea"/>
              </a:rPr>
              <a:t>A</a:t>
            </a:r>
            <a:r>
              <a:rPr lang="ko-KR" altLang="en-US" sz="1600" b="1" dirty="0">
                <a:latin typeface="+mn-ea"/>
              </a:rPr>
              <a:t>고</a:t>
            </a:r>
            <a:r>
              <a:rPr lang="en-US" altLang="ko-KR" sz="1600" b="1" dirty="0">
                <a:latin typeface="+mn-ea"/>
              </a:rPr>
              <a:t>, </a:t>
            </a:r>
            <a:r>
              <a:rPr lang="ko-KR" altLang="en-US" sz="1600" b="1" dirty="0">
                <a:latin typeface="+mn-ea"/>
              </a:rPr>
              <a:t>부산 </a:t>
            </a:r>
            <a:r>
              <a:rPr lang="en-US" altLang="ko-KR" sz="1600" b="1" dirty="0">
                <a:latin typeface="+mn-ea"/>
              </a:rPr>
              <a:t>B</a:t>
            </a:r>
            <a:r>
              <a:rPr lang="ko-KR" altLang="en-US" sz="1600" b="1" dirty="0">
                <a:latin typeface="+mn-ea"/>
              </a:rPr>
              <a:t>중 </a:t>
            </a:r>
          </a:p>
        </p:txBody>
      </p:sp>
    </p:spTree>
    <p:extLst>
      <p:ext uri="{BB962C8B-B14F-4D97-AF65-F5344CB8AC3E}">
        <p14:creationId xmlns:p14="http://schemas.microsoft.com/office/powerpoint/2010/main" val="203911008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8880" y="403472"/>
            <a:ext cx="8229600" cy="505248"/>
          </a:xfrm>
        </p:spPr>
        <p:txBody>
          <a:bodyPr>
            <a:noAutofit/>
          </a:bodyPr>
          <a:lstStyle/>
          <a:p>
            <a:pPr algn="l"/>
            <a:r>
              <a:rPr lang="ko-KR" altLang="en-US" sz="1800" b="1" dirty="0"/>
              <a:t>▶ </a:t>
            </a:r>
            <a:r>
              <a:rPr lang="en-US" altLang="ko-KR" sz="1800" b="1" dirty="0">
                <a:latin typeface="+mn-lt"/>
                <a:ea typeface="+mn-ea"/>
                <a:cs typeface="+mn-cs"/>
              </a:rPr>
              <a:t>‘</a:t>
            </a:r>
            <a:r>
              <a:rPr lang="ko-KR" altLang="en-US" sz="1800" b="1" dirty="0">
                <a:latin typeface="+mn-lt"/>
                <a:ea typeface="+mn-ea"/>
                <a:cs typeface="+mn-cs"/>
              </a:rPr>
              <a:t>쉼이 있는 교육</a:t>
            </a:r>
            <a:r>
              <a:rPr lang="en-US" altLang="ko-KR" sz="1800" b="1" dirty="0">
                <a:latin typeface="+mn-lt"/>
                <a:ea typeface="+mn-ea"/>
                <a:cs typeface="+mn-cs"/>
              </a:rPr>
              <a:t>’ </a:t>
            </a:r>
            <a:r>
              <a:rPr lang="ko-KR" altLang="en-US" sz="1800" b="1" dirty="0">
                <a:latin typeface="+mn-lt"/>
                <a:ea typeface="+mn-ea"/>
                <a:cs typeface="+mn-cs"/>
              </a:rPr>
              <a:t>연대 사업</a:t>
            </a: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>
          <a:xfrm>
            <a:off x="6568605" y="5855568"/>
            <a:ext cx="2133600" cy="365125"/>
          </a:xfrm>
        </p:spPr>
        <p:txBody>
          <a:bodyPr/>
          <a:lstStyle/>
          <a:p>
            <a:fld id="{B8DAFAAC-B155-4D95-B7E5-45CD0A403142}" type="slidenum">
              <a:rPr lang="ko-KR" altLang="en-US" smtClean="0"/>
              <a:t>44</a:t>
            </a:fld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278079" y="1308632"/>
            <a:ext cx="8881326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lnSpc>
                <a:spcPct val="160000"/>
              </a:lnSpc>
            </a:pPr>
            <a:r>
              <a:rPr lang="en-US" altLang="ko-KR" sz="2000" b="1" kern="0" spc="-50" dirty="0">
                <a:solidFill>
                  <a:srgbClr val="000000"/>
                </a:solidFill>
                <a:latin typeface="휴먼명조"/>
                <a:ea typeface="휴먼명조"/>
              </a:rPr>
              <a:t>5</a:t>
            </a:r>
            <a:r>
              <a:rPr lang="ko-KR" altLang="en-US" sz="2000" b="1" kern="0" spc="-50" dirty="0">
                <a:solidFill>
                  <a:srgbClr val="000000"/>
                </a:solidFill>
                <a:latin typeface="휴먼명조"/>
                <a:ea typeface="휴먼명조"/>
              </a:rPr>
              <a:t>월</a:t>
            </a:r>
            <a:r>
              <a:rPr lang="en-US" altLang="ko-KR" sz="2000" b="1" kern="0" spc="-50" dirty="0">
                <a:solidFill>
                  <a:srgbClr val="000000"/>
                </a:solidFill>
                <a:latin typeface="휴먼명조"/>
                <a:ea typeface="휴먼명조"/>
              </a:rPr>
              <a:t>, ‘</a:t>
            </a:r>
            <a:r>
              <a:rPr lang="ko-KR" altLang="en-US" sz="2000" b="1" kern="0" spc="-50" dirty="0" err="1">
                <a:solidFill>
                  <a:srgbClr val="000000"/>
                </a:solidFill>
                <a:latin typeface="휴먼명조"/>
                <a:ea typeface="휴먼명조"/>
              </a:rPr>
              <a:t>쉼이있는교육</a:t>
            </a:r>
            <a:r>
              <a:rPr lang="ko-KR" altLang="en-US" sz="2000" b="1" kern="0" spc="-50" dirty="0">
                <a:solidFill>
                  <a:srgbClr val="000000"/>
                </a:solidFill>
                <a:latin typeface="휴먼명조"/>
                <a:ea typeface="휴먼명조"/>
              </a:rPr>
              <a:t> 시민포럼</a:t>
            </a:r>
            <a:r>
              <a:rPr lang="en-US" altLang="ko-KR" sz="2000" b="1" kern="0" spc="-50" dirty="0">
                <a:solidFill>
                  <a:srgbClr val="000000"/>
                </a:solidFill>
                <a:latin typeface="휴먼명조"/>
                <a:ea typeface="휴먼명조"/>
              </a:rPr>
              <a:t>’</a:t>
            </a:r>
            <a:r>
              <a:rPr lang="ko-KR" altLang="en-US" sz="2000" b="1" kern="0" spc="-50" dirty="0">
                <a:solidFill>
                  <a:srgbClr val="000000"/>
                </a:solidFill>
                <a:latin typeface="휴먼명조"/>
                <a:ea typeface="휴먼명조"/>
              </a:rPr>
              <a:t> 출범식</a:t>
            </a:r>
            <a:endParaRPr lang="en-US" altLang="ko-KR" sz="2000" b="1" kern="0" spc="-50" dirty="0">
              <a:solidFill>
                <a:srgbClr val="000000"/>
              </a:solidFill>
              <a:latin typeface="휴먼명조"/>
              <a:ea typeface="휴먼명조"/>
            </a:endParaRPr>
          </a:p>
          <a:p>
            <a:pPr algn="just" fontAlgn="base">
              <a:lnSpc>
                <a:spcPct val="160000"/>
              </a:lnSpc>
            </a:pPr>
            <a:r>
              <a:rPr lang="en-US" altLang="ko-KR" sz="2000" b="1" kern="0" spc="-50" dirty="0">
                <a:solidFill>
                  <a:srgbClr val="000000"/>
                </a:solidFill>
                <a:latin typeface="휴먼명조"/>
                <a:ea typeface="휴먼명조"/>
              </a:rPr>
              <a:t>5</a:t>
            </a:r>
            <a:r>
              <a:rPr lang="ko-KR" altLang="en-US" sz="2000" b="1" kern="0" spc="-50" dirty="0">
                <a:solidFill>
                  <a:srgbClr val="000000"/>
                </a:solidFill>
                <a:latin typeface="휴먼명조"/>
                <a:ea typeface="휴먼명조"/>
              </a:rPr>
              <a:t>월</a:t>
            </a:r>
            <a:r>
              <a:rPr lang="en-US" altLang="ko-KR" sz="2000" b="1" kern="0" spc="-50" dirty="0">
                <a:solidFill>
                  <a:srgbClr val="000000"/>
                </a:solidFill>
                <a:latin typeface="휴먼명조"/>
                <a:ea typeface="휴먼명조"/>
              </a:rPr>
              <a:t>, </a:t>
            </a:r>
            <a:r>
              <a:rPr lang="ko-KR" altLang="en-US" sz="2000" b="1" kern="0" spc="-50" dirty="0">
                <a:solidFill>
                  <a:srgbClr val="000000"/>
                </a:solidFill>
                <a:latin typeface="휴먼명조"/>
                <a:ea typeface="휴먼명조"/>
              </a:rPr>
              <a:t>서울시의회 박호근 의원의 학원 심야 영업시간 연장 조례 발의 시도 </a:t>
            </a:r>
            <a:endParaRPr lang="en-US" altLang="ko-KR" sz="2000" b="1" kern="0" spc="-50" dirty="0">
              <a:solidFill>
                <a:srgbClr val="000000"/>
              </a:solidFill>
              <a:latin typeface="휴먼명조"/>
              <a:ea typeface="휴먼명조"/>
            </a:endParaRPr>
          </a:p>
          <a:p>
            <a:pPr algn="just" fontAlgn="base">
              <a:lnSpc>
                <a:spcPct val="160000"/>
              </a:lnSpc>
            </a:pPr>
            <a:r>
              <a:rPr lang="en-US" altLang="ko-KR" sz="2000" b="1" kern="0" spc="-50" dirty="0">
                <a:solidFill>
                  <a:srgbClr val="000000"/>
                </a:solidFill>
                <a:latin typeface="휴먼명조"/>
                <a:ea typeface="휴먼명조"/>
              </a:rPr>
              <a:t>5</a:t>
            </a:r>
            <a:r>
              <a:rPr lang="ko-KR" altLang="en-US" sz="2000" b="1" kern="0" spc="-50" dirty="0">
                <a:solidFill>
                  <a:srgbClr val="000000"/>
                </a:solidFill>
                <a:latin typeface="휴먼명조"/>
                <a:ea typeface="휴먼명조"/>
              </a:rPr>
              <a:t>월</a:t>
            </a:r>
            <a:r>
              <a:rPr lang="en-US" altLang="ko-KR" sz="2000" b="1" kern="0" spc="-50" dirty="0">
                <a:solidFill>
                  <a:srgbClr val="000000"/>
                </a:solidFill>
                <a:latin typeface="휴먼명조"/>
                <a:ea typeface="휴먼명조"/>
              </a:rPr>
              <a:t>, </a:t>
            </a:r>
            <a:r>
              <a:rPr lang="ko-KR" altLang="en-US" sz="2000" b="1" kern="0" spc="-50" dirty="0">
                <a:solidFill>
                  <a:srgbClr val="000000"/>
                </a:solidFill>
                <a:latin typeface="휴먼명조"/>
                <a:ea typeface="휴먼명조"/>
              </a:rPr>
              <a:t>서울시의회 학원 심야영업시간 연장 조례를 위한 공청회 </a:t>
            </a:r>
            <a:r>
              <a:rPr lang="en-US" altLang="ko-KR" sz="2000" b="1" kern="0" spc="-50" dirty="0">
                <a:solidFill>
                  <a:srgbClr val="000000"/>
                </a:solidFill>
                <a:latin typeface="휴먼명조"/>
                <a:ea typeface="휴먼명조"/>
              </a:rPr>
              <a:t>/</a:t>
            </a:r>
            <a:r>
              <a:rPr lang="ko-KR" altLang="en-US" sz="2000" b="1" kern="0" spc="-50" dirty="0">
                <a:solidFill>
                  <a:srgbClr val="000000"/>
                </a:solidFill>
                <a:latin typeface="휴먼명조"/>
                <a:ea typeface="휴먼명조"/>
              </a:rPr>
              <a:t> 반대 기자회견</a:t>
            </a:r>
            <a:endParaRPr lang="en-US" altLang="ko-KR" sz="2000" b="1" kern="0" spc="-50" dirty="0">
              <a:solidFill>
                <a:srgbClr val="000000"/>
              </a:solidFill>
              <a:latin typeface="휴먼명조"/>
              <a:ea typeface="휴먼명조"/>
            </a:endParaRPr>
          </a:p>
          <a:p>
            <a:pPr algn="just" fontAlgn="base">
              <a:lnSpc>
                <a:spcPct val="160000"/>
              </a:lnSpc>
            </a:pPr>
            <a:r>
              <a:rPr lang="en-US" altLang="ko-KR" sz="2000" b="1" dirty="0"/>
              <a:t>6</a:t>
            </a:r>
            <a:r>
              <a:rPr lang="ko-KR" altLang="en-US" sz="2000" b="1" dirty="0"/>
              <a:t>월</a:t>
            </a:r>
            <a:r>
              <a:rPr lang="en-US" altLang="ko-KR" sz="2000" b="1" dirty="0"/>
              <a:t>, </a:t>
            </a:r>
            <a:r>
              <a:rPr lang="ko-KR" altLang="en-US" sz="2000" b="1" dirty="0"/>
              <a:t>서울시 교육청 앞 기자회견 및 서울시교육청</a:t>
            </a:r>
            <a:r>
              <a:rPr lang="en-US" altLang="ko-KR" sz="2000" b="1" dirty="0"/>
              <a:t>, </a:t>
            </a:r>
            <a:r>
              <a:rPr lang="ko-KR" altLang="en-US" sz="2000" b="1" dirty="0"/>
              <a:t>서울시의회 간담회</a:t>
            </a:r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5309" y="3699808"/>
            <a:ext cx="4156884" cy="2051527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362" y="3699808"/>
            <a:ext cx="3714224" cy="2046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0255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323528" y="457200"/>
            <a:ext cx="849694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lnSpc>
                <a:spcPct val="160000"/>
              </a:lnSpc>
            </a:pPr>
            <a:r>
              <a:rPr lang="en-US" altLang="ko-KR" sz="2000" b="1" dirty="0">
                <a:latin typeface="+mn-ea"/>
              </a:rPr>
              <a:t>6</a:t>
            </a:r>
            <a:r>
              <a:rPr lang="ko-KR" altLang="en-US" sz="2000" b="1" dirty="0">
                <a:latin typeface="+mn-ea"/>
              </a:rPr>
              <a:t>월 </a:t>
            </a:r>
            <a:r>
              <a:rPr lang="en-US" altLang="ko-KR" sz="2000" b="1" dirty="0">
                <a:latin typeface="+mn-ea"/>
              </a:rPr>
              <a:t>2</a:t>
            </a:r>
            <a:r>
              <a:rPr lang="ko-KR" altLang="en-US" sz="2000" b="1" dirty="0">
                <a:latin typeface="+mn-ea"/>
              </a:rPr>
              <a:t>일</a:t>
            </a:r>
            <a:r>
              <a:rPr lang="en-US" altLang="ko-KR" sz="2000" b="1" dirty="0">
                <a:latin typeface="+mn-ea"/>
              </a:rPr>
              <a:t>, </a:t>
            </a:r>
            <a:r>
              <a:rPr lang="ko-KR" altLang="en-US" sz="2000" b="1" dirty="0">
                <a:latin typeface="+mn-ea"/>
              </a:rPr>
              <a:t>헌법재판소는 학원의 심야 영업 금지 조례가 합헌임을 결정</a:t>
            </a:r>
            <a:endParaRPr lang="en-US" altLang="ko-KR" sz="2000" b="1" dirty="0">
              <a:latin typeface="+mn-ea"/>
            </a:endParaRPr>
          </a:p>
          <a:p>
            <a:pPr lvl="2" algn="just" fontAlgn="base">
              <a:lnSpc>
                <a:spcPct val="160000"/>
              </a:lnSpc>
            </a:pPr>
            <a:r>
              <a:rPr lang="en-US" altLang="ko-KR" sz="2000" b="1" dirty="0">
                <a:latin typeface="+mn-ea"/>
              </a:rPr>
              <a:t>“</a:t>
            </a:r>
            <a:r>
              <a:rPr lang="ko-KR" altLang="en-US" sz="2000" b="1" dirty="0">
                <a:latin typeface="+mn-ea"/>
              </a:rPr>
              <a:t>교습시간 제한은 교습 자체를 완전히 금지한 것이 아니라 심야학습만 제한하고 있을 뿐이고</a:t>
            </a:r>
            <a:r>
              <a:rPr lang="en-US" altLang="ko-KR" sz="2000" b="1" dirty="0">
                <a:latin typeface="+mn-ea"/>
              </a:rPr>
              <a:t>, </a:t>
            </a:r>
            <a:r>
              <a:rPr lang="ko-KR" altLang="en-US" sz="2000" b="1" dirty="0">
                <a:latin typeface="+mn-ea"/>
              </a:rPr>
              <a:t>이 조례로 침해되는 기본권이 공익을 위해 감수할 정도이며 입법 취지도 합당하다</a:t>
            </a:r>
            <a:r>
              <a:rPr lang="en-US" altLang="ko-KR" sz="2000" b="1" dirty="0">
                <a:latin typeface="+mn-ea"/>
              </a:rPr>
              <a:t>”</a:t>
            </a:r>
          </a:p>
          <a:p>
            <a:pPr algn="just" fontAlgn="base">
              <a:lnSpc>
                <a:spcPct val="160000"/>
              </a:lnSpc>
            </a:pPr>
            <a:r>
              <a:rPr lang="en-US" altLang="ko-KR" sz="2000" b="1" dirty="0"/>
              <a:t>9</a:t>
            </a:r>
            <a:r>
              <a:rPr lang="ko-KR" altLang="en-US" sz="2000" b="1" dirty="0"/>
              <a:t>월</a:t>
            </a:r>
            <a:r>
              <a:rPr lang="en-US" altLang="ko-KR" sz="2000" b="1" dirty="0"/>
              <a:t>, </a:t>
            </a:r>
            <a:r>
              <a:rPr lang="ko-KR" altLang="en-US" sz="2000" b="1" dirty="0"/>
              <a:t>전국 교육감 협의회에 </a:t>
            </a:r>
            <a:r>
              <a:rPr lang="ko-KR" altLang="en-US" sz="2000" b="1" dirty="0" err="1"/>
              <a:t>학원휴일휴무제</a:t>
            </a:r>
            <a:r>
              <a:rPr lang="ko-KR" altLang="en-US" sz="2000" b="1" dirty="0"/>
              <a:t> 안건 상정 및 사전 기자회견</a:t>
            </a:r>
          </a:p>
          <a:p>
            <a:pPr algn="just" fontAlgn="base">
              <a:lnSpc>
                <a:spcPct val="160000"/>
              </a:lnSpc>
            </a:pPr>
            <a:endParaRPr lang="ko-KR" altLang="en-US" sz="2000" b="1" dirty="0">
              <a:latin typeface="+mn-ea"/>
            </a:endParaRPr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215"/>
          <a:stretch/>
        </p:blipFill>
        <p:spPr>
          <a:xfrm>
            <a:off x="1600932" y="3164123"/>
            <a:ext cx="6124575" cy="3217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600554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39049" y="331332"/>
            <a:ext cx="8229600" cy="439762"/>
          </a:xfrm>
        </p:spPr>
        <p:txBody>
          <a:bodyPr>
            <a:noAutofit/>
          </a:bodyPr>
          <a:lstStyle/>
          <a:p>
            <a:pPr algn="l"/>
            <a:r>
              <a:rPr lang="ko-KR" altLang="en-US" sz="1800" b="1" dirty="0">
                <a:latin typeface="+mn-lt"/>
                <a:ea typeface="+mn-ea"/>
                <a:cs typeface="+mn-cs"/>
              </a:rPr>
              <a:t>▶ 출신학교 차별금지법 제정 운동</a:t>
            </a: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>
          <a:xfrm>
            <a:off x="6445188" y="5413840"/>
            <a:ext cx="2133600" cy="365125"/>
          </a:xfrm>
        </p:spPr>
        <p:txBody>
          <a:bodyPr/>
          <a:lstStyle/>
          <a:p>
            <a:fld id="{B8DAFAAC-B155-4D95-B7E5-45CD0A403142}" type="slidenum">
              <a:rPr lang="ko-KR" altLang="en-US" smtClean="0"/>
              <a:t>46</a:t>
            </a:fld>
            <a:endParaRPr lang="ko-KR" altLang="en-US"/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048" y="1741068"/>
            <a:ext cx="8185245" cy="4712268"/>
          </a:xfrm>
          <a:prstGeom prst="rect">
            <a:avLst/>
          </a:prstGeom>
        </p:spPr>
      </p:pic>
      <p:sp>
        <p:nvSpPr>
          <p:cNvPr id="11" name="직사각형 10"/>
          <p:cNvSpPr/>
          <p:nvPr/>
        </p:nvSpPr>
        <p:spPr>
          <a:xfrm>
            <a:off x="439049" y="1052736"/>
            <a:ext cx="8139739" cy="43249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anchor="ctr">
            <a:spAutoFit/>
          </a:bodyPr>
          <a:lstStyle/>
          <a:p>
            <a:pPr algn="just" fontAlgn="base">
              <a:lnSpc>
                <a:spcPct val="160000"/>
              </a:lnSpc>
            </a:pPr>
            <a:r>
              <a:rPr lang="ko-KR" altLang="en-US" sz="1600" b="1" kern="0" spc="-50" dirty="0">
                <a:solidFill>
                  <a:srgbClr val="000000"/>
                </a:solidFill>
                <a:latin typeface="+mn-ea"/>
              </a:rPr>
              <a:t>서명운동</a:t>
            </a:r>
            <a:r>
              <a:rPr lang="en-US" altLang="ko-KR" sz="1600" b="1" kern="0" spc="-50" dirty="0">
                <a:solidFill>
                  <a:srgbClr val="000000"/>
                </a:solidFill>
                <a:latin typeface="+mn-ea"/>
              </a:rPr>
              <a:t>(5.24~) : </a:t>
            </a:r>
            <a:r>
              <a:rPr lang="ko-KR" altLang="en-US" sz="1600" b="1" kern="0" spc="-50" dirty="0">
                <a:solidFill>
                  <a:srgbClr val="000000"/>
                </a:solidFill>
                <a:latin typeface="+mn-ea"/>
              </a:rPr>
              <a:t>직접서명 </a:t>
            </a:r>
            <a:r>
              <a:rPr lang="en-US" altLang="ko-KR" sz="1600" b="1" kern="0" spc="-50" dirty="0">
                <a:solidFill>
                  <a:srgbClr val="000000"/>
                </a:solidFill>
                <a:latin typeface="+mn-ea"/>
              </a:rPr>
              <a:t>9,834(86%)</a:t>
            </a:r>
            <a:r>
              <a:rPr lang="ko-KR" altLang="en-US" sz="1600" b="1" kern="0" spc="-50" dirty="0">
                <a:solidFill>
                  <a:srgbClr val="000000"/>
                </a:solidFill>
                <a:latin typeface="+mn-ea"/>
              </a:rPr>
              <a:t>명 </a:t>
            </a:r>
            <a:r>
              <a:rPr lang="en-US" altLang="ko-KR" sz="1600" b="1" kern="0" spc="-50" dirty="0">
                <a:solidFill>
                  <a:srgbClr val="000000"/>
                </a:solidFill>
                <a:latin typeface="+mn-ea"/>
              </a:rPr>
              <a:t>+ </a:t>
            </a:r>
            <a:r>
              <a:rPr lang="ko-KR" altLang="en-US" sz="1600" b="1" kern="0" spc="-50" dirty="0">
                <a:solidFill>
                  <a:srgbClr val="000000"/>
                </a:solidFill>
                <a:latin typeface="+mn-ea"/>
              </a:rPr>
              <a:t>온라인 </a:t>
            </a:r>
            <a:r>
              <a:rPr lang="en-US" altLang="ko-KR" sz="1600" b="1" kern="0" spc="-50" dirty="0">
                <a:solidFill>
                  <a:srgbClr val="000000"/>
                </a:solidFill>
                <a:latin typeface="+mn-ea"/>
              </a:rPr>
              <a:t>1,597(14%)</a:t>
            </a:r>
            <a:r>
              <a:rPr lang="ko-KR" altLang="en-US" sz="1600" b="1" kern="0" spc="-50" dirty="0">
                <a:solidFill>
                  <a:srgbClr val="000000"/>
                </a:solidFill>
                <a:latin typeface="+mn-ea"/>
              </a:rPr>
              <a:t>명</a:t>
            </a:r>
            <a:r>
              <a:rPr lang="en-US" altLang="ko-KR" sz="1600" b="1" kern="0" spc="-50" dirty="0">
                <a:solidFill>
                  <a:srgbClr val="000000"/>
                </a:solidFill>
                <a:latin typeface="+mn-ea"/>
              </a:rPr>
              <a:t>=</a:t>
            </a:r>
            <a:r>
              <a:rPr lang="ko-KR" altLang="en-US" sz="1600" b="1" kern="0" spc="-50" dirty="0">
                <a:solidFill>
                  <a:srgbClr val="000000"/>
                </a:solidFill>
                <a:latin typeface="+mn-ea"/>
              </a:rPr>
              <a:t>합계 </a:t>
            </a:r>
            <a:r>
              <a:rPr lang="en-US" altLang="ko-KR" sz="1600" b="1" kern="0" spc="-50" dirty="0">
                <a:solidFill>
                  <a:srgbClr val="000000"/>
                </a:solidFill>
                <a:latin typeface="+mn-ea"/>
              </a:rPr>
              <a:t>11,431</a:t>
            </a:r>
            <a:r>
              <a:rPr lang="ko-KR" altLang="en-US" sz="1600" b="1" kern="0" spc="-50" dirty="0">
                <a:solidFill>
                  <a:srgbClr val="000000"/>
                </a:solidFill>
                <a:latin typeface="+mn-ea"/>
              </a:rPr>
              <a:t>명</a:t>
            </a:r>
            <a:r>
              <a:rPr lang="en-US" altLang="ko-KR" sz="1600" b="1" kern="0" spc="-50" dirty="0">
                <a:solidFill>
                  <a:srgbClr val="000000"/>
                </a:solidFill>
                <a:latin typeface="+mn-ea"/>
              </a:rPr>
              <a:t> </a:t>
            </a:r>
            <a:endParaRPr lang="ko-KR" altLang="en-US" sz="1600" b="1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17093856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AFAAC-B155-4D95-B7E5-45CD0A403142}" type="slidenum">
              <a:rPr lang="ko-KR" altLang="en-US" smtClean="0"/>
              <a:t>47</a:t>
            </a:fld>
            <a:endParaRPr lang="ko-KR" altLang="en-US"/>
          </a:p>
        </p:txBody>
      </p:sp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152400" y="1524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1" name="그림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425" y="1124745"/>
            <a:ext cx="8341347" cy="5088624"/>
          </a:xfrm>
          <a:prstGeom prst="rect">
            <a:avLst/>
          </a:prstGeom>
        </p:spPr>
      </p:pic>
      <p:sp>
        <p:nvSpPr>
          <p:cNvPr id="12" name="직사각형 11"/>
          <p:cNvSpPr/>
          <p:nvPr/>
        </p:nvSpPr>
        <p:spPr>
          <a:xfrm>
            <a:off x="487353" y="452033"/>
            <a:ext cx="8344419" cy="48628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anchor="ctr">
            <a:spAutoFit/>
          </a:bodyPr>
          <a:lstStyle/>
          <a:p>
            <a:pPr algn="just" fontAlgn="base">
              <a:lnSpc>
                <a:spcPct val="160000"/>
              </a:lnSpc>
            </a:pPr>
            <a:r>
              <a:rPr lang="ko-KR" altLang="en-US" sz="1600" b="1" kern="0" spc="-50" dirty="0">
                <a:solidFill>
                  <a:srgbClr val="000000"/>
                </a:solidFill>
                <a:latin typeface="+mn-ea"/>
              </a:rPr>
              <a:t>국회 앞 </a:t>
            </a:r>
            <a:r>
              <a:rPr lang="en-US" altLang="ko-KR" sz="1600" b="1" kern="0" spc="-50" dirty="0">
                <a:solidFill>
                  <a:srgbClr val="000000"/>
                </a:solidFill>
                <a:latin typeface="+mn-ea"/>
              </a:rPr>
              <a:t>1</a:t>
            </a:r>
            <a:r>
              <a:rPr lang="ko-KR" altLang="en-US" sz="1600" b="1" kern="0" spc="-50" dirty="0">
                <a:solidFill>
                  <a:srgbClr val="000000"/>
                </a:solidFill>
                <a:latin typeface="+mn-ea"/>
              </a:rPr>
              <a:t>인 시위</a:t>
            </a:r>
            <a:r>
              <a:rPr lang="en-US" altLang="ko-KR" sz="1600" b="1" kern="0" spc="-50" dirty="0">
                <a:solidFill>
                  <a:srgbClr val="000000"/>
                </a:solidFill>
                <a:latin typeface="+mn-ea"/>
              </a:rPr>
              <a:t>(7.14~12.30) : 25</a:t>
            </a:r>
            <a:r>
              <a:rPr lang="ko-KR" altLang="en-US" sz="1600" b="1" kern="0" spc="-50" dirty="0">
                <a:solidFill>
                  <a:srgbClr val="000000"/>
                </a:solidFill>
                <a:latin typeface="+mn-ea"/>
              </a:rPr>
              <a:t>주간 총 </a:t>
            </a:r>
            <a:r>
              <a:rPr lang="en-US" altLang="ko-KR" sz="1600" b="1" kern="0" spc="-50" dirty="0">
                <a:solidFill>
                  <a:srgbClr val="000000"/>
                </a:solidFill>
                <a:latin typeface="+mn-ea"/>
              </a:rPr>
              <a:t>117</a:t>
            </a:r>
            <a:r>
              <a:rPr lang="ko-KR" altLang="en-US" sz="1600" b="1" kern="0" spc="-50" dirty="0">
                <a:solidFill>
                  <a:srgbClr val="000000"/>
                </a:solidFill>
                <a:latin typeface="+mn-ea"/>
              </a:rPr>
              <a:t>명의 시민 참여</a:t>
            </a:r>
            <a:r>
              <a:rPr lang="en-US" altLang="ko-KR" sz="1600" b="1" kern="0" spc="-50" dirty="0">
                <a:solidFill>
                  <a:srgbClr val="000000"/>
                </a:solidFill>
                <a:latin typeface="+mn-ea"/>
              </a:rPr>
              <a:t> </a:t>
            </a:r>
            <a:endParaRPr lang="ko-KR" altLang="en-US" sz="1600" b="1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77506399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AFAAC-B155-4D95-B7E5-45CD0A403142}" type="slidenum">
              <a:rPr lang="ko-KR" altLang="en-US" smtClean="0"/>
              <a:t>48</a:t>
            </a:fld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457200" y="1246183"/>
            <a:ext cx="8352928" cy="6876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lnSpc>
                <a:spcPct val="160000"/>
              </a:lnSpc>
            </a:pPr>
            <a:endParaRPr lang="ko-KR" altLang="en-US" sz="2800" b="1" kern="0" spc="-50" dirty="0">
              <a:solidFill>
                <a:srgbClr val="000000"/>
              </a:solidFill>
              <a:latin typeface="+mn-ea"/>
            </a:endParaRPr>
          </a:p>
        </p:txBody>
      </p:sp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5795560"/>
              </p:ext>
            </p:extLst>
          </p:nvPr>
        </p:nvGraphicFramePr>
        <p:xfrm>
          <a:off x="354360" y="1378325"/>
          <a:ext cx="8558608" cy="4714969"/>
        </p:xfrm>
        <a:graphic>
          <a:graphicData uri="http://schemas.openxmlformats.org/drawingml/2006/table">
            <a:tbl>
              <a:tblPr/>
              <a:tblGrid>
                <a:gridCol w="1080120">
                  <a:extLst>
                    <a:ext uri="{9D8B030D-6E8A-4147-A177-3AD203B41FA5}">
                      <a16:colId xmlns:a16="http://schemas.microsoft.com/office/drawing/2014/main" xmlns="" val="2804310894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xmlns="" val="122550848"/>
                    </a:ext>
                  </a:extLst>
                </a:gridCol>
                <a:gridCol w="2016224">
                  <a:extLst>
                    <a:ext uri="{9D8B030D-6E8A-4147-A177-3AD203B41FA5}">
                      <a16:colId xmlns:a16="http://schemas.microsoft.com/office/drawing/2014/main" xmlns="" val="1278159273"/>
                    </a:ext>
                  </a:extLst>
                </a:gridCol>
                <a:gridCol w="1626282">
                  <a:extLst>
                    <a:ext uri="{9D8B030D-6E8A-4147-A177-3AD203B41FA5}">
                      <a16:colId xmlns:a16="http://schemas.microsoft.com/office/drawing/2014/main" xmlns="" val="27645798"/>
                    </a:ext>
                  </a:extLst>
                </a:gridCol>
                <a:gridCol w="1902110">
                  <a:extLst>
                    <a:ext uri="{9D8B030D-6E8A-4147-A177-3AD203B41FA5}">
                      <a16:colId xmlns:a16="http://schemas.microsoft.com/office/drawing/2014/main" xmlns="" val="2249714100"/>
                    </a:ext>
                  </a:extLst>
                </a:gridCol>
                <a:gridCol w="637728">
                  <a:extLst>
                    <a:ext uri="{9D8B030D-6E8A-4147-A177-3AD203B41FA5}">
                      <a16:colId xmlns:a16="http://schemas.microsoft.com/office/drawing/2014/main" xmlns="" val="3629163912"/>
                    </a:ext>
                  </a:extLst>
                </a:gridCol>
              </a:tblGrid>
              <a:tr h="537522">
                <a:tc row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-19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일정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-19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지역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-19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장소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-19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공청회 참석자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-19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서명</a:t>
                      </a:r>
                    </a:p>
                    <a:p>
                      <a:pPr marL="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-19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참여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687772020"/>
                  </a:ext>
                </a:extLst>
              </a:tr>
              <a:tr h="64498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-19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공청회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-19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거리서명캠페인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672424171"/>
                  </a:ext>
                </a:extLst>
              </a:tr>
              <a:tr h="588744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800" b="1" kern="0" spc="-19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11.03(</a:t>
                      </a:r>
                      <a:r>
                        <a:rPr lang="ko-KR" altLang="en-US" sz="1800" b="1" kern="0" spc="-19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목</a:t>
                      </a:r>
                      <a:r>
                        <a:rPr lang="en-US" altLang="ko-KR" sz="1800" b="1" kern="0" spc="-19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800" b="1" kern="0" spc="-19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-19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전주</a:t>
                      </a:r>
                      <a:r>
                        <a:rPr lang="en-US" altLang="ko-KR" sz="1800" b="1" kern="0" spc="-19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800" b="1" kern="0" spc="-19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전북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-19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전주시평생교육원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-19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전주한옥마을거리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-19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서난이</a:t>
                      </a:r>
                      <a:r>
                        <a:rPr lang="ko-KR" altLang="en-US" sz="1600" b="1" kern="0" spc="-19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의원 등 </a:t>
                      </a:r>
                      <a:r>
                        <a:rPr lang="en-US" altLang="ko-KR" sz="1600" b="1" kern="0" spc="-19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15</a:t>
                      </a:r>
                      <a:r>
                        <a:rPr lang="ko-KR" altLang="en-US" sz="1600" b="1" kern="0" spc="-19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명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0" spc="-19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231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12097875"/>
                  </a:ext>
                </a:extLst>
              </a:tr>
              <a:tr h="588744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800" b="1" kern="0" spc="-19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11.04(</a:t>
                      </a:r>
                      <a:r>
                        <a:rPr lang="ko-KR" altLang="en-US" sz="1800" b="1" kern="0" spc="-19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금</a:t>
                      </a:r>
                      <a:r>
                        <a:rPr lang="en-US" altLang="ko-KR" sz="1800" b="1" kern="0" spc="-19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800" b="1" kern="0" spc="-19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-19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광주</a:t>
                      </a:r>
                      <a:r>
                        <a:rPr lang="en-US" altLang="ko-KR" sz="1800" b="1" kern="0" spc="-19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800" b="1" kern="0" spc="-19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전남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-19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광주 </a:t>
                      </a:r>
                      <a:r>
                        <a:rPr lang="en-US" sz="1600" b="1" kern="0" spc="-19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YMCA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-19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금남로</a:t>
                      </a:r>
                      <a:endParaRPr lang="ko-KR" altLang="en-US" sz="1600" b="1" kern="0" spc="-19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-19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장휘국</a:t>
                      </a:r>
                      <a:r>
                        <a:rPr lang="ko-KR" altLang="en-US" sz="1600" b="1" kern="0" spc="-19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교육감 등 </a:t>
                      </a:r>
                      <a:r>
                        <a:rPr lang="en-US" altLang="ko-KR" sz="1600" b="1" kern="0" spc="-19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50</a:t>
                      </a:r>
                      <a:r>
                        <a:rPr lang="ko-KR" altLang="en-US" sz="1600" b="1" kern="0" spc="-19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명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0" spc="-19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221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356317400"/>
                  </a:ext>
                </a:extLst>
              </a:tr>
              <a:tr h="588744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800" b="1" kern="0" spc="-19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11.10(</a:t>
                      </a:r>
                      <a:r>
                        <a:rPr lang="ko-KR" altLang="en-US" sz="1800" b="1" kern="0" spc="-19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목</a:t>
                      </a:r>
                      <a:r>
                        <a:rPr lang="en-US" altLang="ko-KR" sz="1800" b="1" kern="0" spc="-19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800" b="1" kern="0" spc="-19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-19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울산</a:t>
                      </a:r>
                      <a:r>
                        <a:rPr lang="en-US" altLang="ko-KR" sz="1800" b="1" kern="0" spc="-19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800" b="1" kern="0" spc="-19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경남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-19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울산시의회 대회의실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-19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성남동 </a:t>
                      </a:r>
                      <a:r>
                        <a:rPr lang="ko-KR" altLang="en-US" sz="1600" b="1" kern="0" spc="-19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젊음의거리</a:t>
                      </a:r>
                      <a:endParaRPr lang="ko-KR" altLang="en-US" sz="1600" b="1" kern="0" spc="-19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-19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최유경 의원 등 </a:t>
                      </a:r>
                      <a:r>
                        <a:rPr lang="en-US" altLang="ko-KR" sz="1600" b="1" kern="0" spc="-19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30</a:t>
                      </a:r>
                      <a:r>
                        <a:rPr lang="ko-KR" altLang="en-US" sz="1600" b="1" kern="0" spc="-19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명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0" spc="-19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190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908876838"/>
                  </a:ext>
                </a:extLst>
              </a:tr>
              <a:tr h="588744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800" b="1" kern="0" spc="-19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11.11(</a:t>
                      </a:r>
                      <a:r>
                        <a:rPr lang="ko-KR" altLang="en-US" sz="1800" b="1" kern="0" spc="-19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금</a:t>
                      </a:r>
                      <a:r>
                        <a:rPr lang="en-US" altLang="ko-KR" sz="1800" b="1" kern="0" spc="-19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800" b="1" kern="0" spc="-19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-19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부산</a:t>
                      </a:r>
                      <a:r>
                        <a:rPr lang="en-US" altLang="ko-KR" sz="1800" b="1" kern="0" spc="-19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800" b="1" kern="0" spc="-19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경남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-19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부산</a:t>
                      </a:r>
                      <a:r>
                        <a:rPr lang="en-US" altLang="ko-KR" sz="1600" b="1" kern="0" spc="-19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YWCA </a:t>
                      </a:r>
                      <a:r>
                        <a:rPr lang="ko-KR" altLang="en-US" sz="1600" b="1" kern="0" spc="-19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대회의실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-19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부산역 광장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-19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고영남</a:t>
                      </a:r>
                      <a:r>
                        <a:rPr lang="ko-KR" altLang="en-US" sz="1600" b="1" kern="0" spc="-19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교수 등 </a:t>
                      </a:r>
                      <a:r>
                        <a:rPr lang="en-US" altLang="ko-KR" sz="1600" b="1" kern="0" spc="-19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20</a:t>
                      </a:r>
                      <a:r>
                        <a:rPr lang="ko-KR" altLang="en-US" sz="1600" b="1" kern="0" spc="-19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명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0" spc="-19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284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580354154"/>
                  </a:ext>
                </a:extLst>
              </a:tr>
              <a:tr h="588744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800" b="1" kern="0" spc="-19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11.23(</a:t>
                      </a:r>
                      <a:r>
                        <a:rPr lang="ko-KR" altLang="en-US" sz="1800" b="1" kern="0" spc="-19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수</a:t>
                      </a:r>
                      <a:r>
                        <a:rPr lang="en-US" altLang="ko-KR" sz="1800" b="1" kern="0" spc="-19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800" b="1" kern="0" spc="-19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-19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대구</a:t>
                      </a:r>
                      <a:r>
                        <a:rPr lang="en-US" altLang="ko-KR" sz="1800" b="1" kern="0" spc="-19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800" b="1" kern="0" spc="-19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경북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-19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대구시민공익지원센터</a:t>
                      </a:r>
                      <a:endParaRPr lang="ko-KR" altLang="en-US" sz="1600" b="1" kern="0" spc="-19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-19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대구백화점앞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-19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손종현 교수 등 </a:t>
                      </a:r>
                      <a:r>
                        <a:rPr lang="en-US" altLang="ko-KR" sz="1600" b="1" kern="0" spc="-19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40</a:t>
                      </a:r>
                      <a:r>
                        <a:rPr lang="ko-KR" altLang="en-US" sz="1600" b="1" kern="0" spc="-19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명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0" spc="-19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414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880462341"/>
                  </a:ext>
                </a:extLst>
              </a:tr>
              <a:tr h="588744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800" b="1" kern="0" spc="-19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11.24(</a:t>
                      </a:r>
                      <a:r>
                        <a:rPr lang="ko-KR" altLang="en-US" sz="1800" b="1" kern="0" spc="-19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목</a:t>
                      </a:r>
                      <a:r>
                        <a:rPr lang="en-US" altLang="ko-KR" sz="1800" b="1" kern="0" spc="-19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800" b="1" kern="0" spc="-19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-19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대전</a:t>
                      </a:r>
                      <a:r>
                        <a:rPr lang="en-US" altLang="ko-KR" sz="1800" b="1" kern="0" spc="-19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800" b="1" kern="0" spc="-19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충청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-19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대전역사박물관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-19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타임월드 앞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-19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이재원 학생 등 </a:t>
                      </a:r>
                      <a:r>
                        <a:rPr lang="en-US" altLang="ko-KR" sz="1600" b="1" kern="0" spc="-19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30</a:t>
                      </a:r>
                      <a:r>
                        <a:rPr lang="ko-KR" altLang="en-US" sz="1600" b="1" kern="0" spc="-19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명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0" spc="-19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68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832554825"/>
                  </a:ext>
                </a:extLst>
              </a:tr>
            </a:tbl>
          </a:graphicData>
        </a:graphic>
      </p:graphicFrame>
      <p:sp>
        <p:nvSpPr>
          <p:cNvPr id="10" name="직사각형 9"/>
          <p:cNvSpPr/>
          <p:nvPr/>
        </p:nvSpPr>
        <p:spPr>
          <a:xfrm>
            <a:off x="332622" y="492970"/>
            <a:ext cx="8602083" cy="48628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anchor="ctr">
            <a:spAutoFit/>
          </a:bodyPr>
          <a:lstStyle/>
          <a:p>
            <a:pPr algn="just" fontAlgn="base">
              <a:lnSpc>
                <a:spcPct val="160000"/>
              </a:lnSpc>
            </a:pPr>
            <a:r>
              <a:rPr lang="en-US" altLang="ko-KR" sz="1600" b="1" kern="0" spc="-50" dirty="0">
                <a:solidFill>
                  <a:srgbClr val="000000"/>
                </a:solidFill>
                <a:latin typeface="+mn-ea"/>
              </a:rPr>
              <a:t>6</a:t>
            </a:r>
            <a:r>
              <a:rPr lang="ko-KR" altLang="en-US" sz="1600" b="1" kern="0" spc="-50" dirty="0">
                <a:solidFill>
                  <a:srgbClr val="000000"/>
                </a:solidFill>
                <a:latin typeface="+mn-ea"/>
              </a:rPr>
              <a:t>개 도시 공청회 </a:t>
            </a:r>
            <a:r>
              <a:rPr lang="en-US" altLang="ko-KR" sz="1600" b="1" kern="0" spc="-50" dirty="0">
                <a:solidFill>
                  <a:srgbClr val="000000"/>
                </a:solidFill>
                <a:latin typeface="+mn-ea"/>
              </a:rPr>
              <a:t>: </a:t>
            </a:r>
            <a:r>
              <a:rPr lang="ko-KR" altLang="en-US" sz="1600" b="1" kern="0" spc="-50" dirty="0">
                <a:solidFill>
                  <a:srgbClr val="000000"/>
                </a:solidFill>
                <a:latin typeface="+mn-ea"/>
              </a:rPr>
              <a:t>전주</a:t>
            </a:r>
            <a:r>
              <a:rPr lang="en-US" altLang="ko-KR" sz="1600" b="1" kern="0" spc="-50" dirty="0">
                <a:solidFill>
                  <a:srgbClr val="000000"/>
                </a:solidFill>
                <a:latin typeface="+mn-ea"/>
              </a:rPr>
              <a:t>, </a:t>
            </a:r>
            <a:r>
              <a:rPr lang="ko-KR" altLang="en-US" sz="1600" b="1" kern="0" spc="-50" dirty="0">
                <a:solidFill>
                  <a:srgbClr val="000000"/>
                </a:solidFill>
                <a:latin typeface="+mn-ea"/>
              </a:rPr>
              <a:t>광주</a:t>
            </a:r>
            <a:r>
              <a:rPr lang="en-US" altLang="ko-KR" sz="1600" b="1" kern="0" spc="-50" dirty="0">
                <a:solidFill>
                  <a:srgbClr val="000000"/>
                </a:solidFill>
                <a:latin typeface="+mn-ea"/>
              </a:rPr>
              <a:t>, </a:t>
            </a:r>
            <a:r>
              <a:rPr lang="ko-KR" altLang="en-US" sz="1600" b="1" kern="0" spc="-50" dirty="0">
                <a:solidFill>
                  <a:srgbClr val="000000"/>
                </a:solidFill>
                <a:latin typeface="+mn-ea"/>
              </a:rPr>
              <a:t>울산</a:t>
            </a:r>
            <a:r>
              <a:rPr lang="en-US" altLang="ko-KR" sz="1600" b="1" kern="0" spc="-50" dirty="0">
                <a:solidFill>
                  <a:srgbClr val="000000"/>
                </a:solidFill>
                <a:latin typeface="+mn-ea"/>
              </a:rPr>
              <a:t>, </a:t>
            </a:r>
            <a:r>
              <a:rPr lang="ko-KR" altLang="en-US" sz="1600" b="1" kern="0" spc="-50" dirty="0">
                <a:solidFill>
                  <a:srgbClr val="000000"/>
                </a:solidFill>
                <a:latin typeface="+mn-ea"/>
              </a:rPr>
              <a:t>부산</a:t>
            </a:r>
            <a:r>
              <a:rPr lang="en-US" altLang="ko-KR" sz="1600" b="1" kern="0" spc="-50" dirty="0">
                <a:solidFill>
                  <a:srgbClr val="000000"/>
                </a:solidFill>
                <a:latin typeface="+mn-ea"/>
              </a:rPr>
              <a:t>, </a:t>
            </a:r>
            <a:r>
              <a:rPr lang="ko-KR" altLang="en-US" sz="1600" b="1" kern="0" spc="-50" dirty="0">
                <a:solidFill>
                  <a:srgbClr val="000000"/>
                </a:solidFill>
                <a:latin typeface="+mn-ea"/>
              </a:rPr>
              <a:t>대구</a:t>
            </a:r>
            <a:r>
              <a:rPr lang="en-US" altLang="ko-KR" sz="1600" b="1" kern="0" spc="-50" dirty="0">
                <a:solidFill>
                  <a:srgbClr val="000000"/>
                </a:solidFill>
                <a:latin typeface="+mn-ea"/>
              </a:rPr>
              <a:t>, </a:t>
            </a:r>
            <a:r>
              <a:rPr lang="ko-KR" altLang="en-US" sz="1600" b="1" kern="0" spc="-50" dirty="0">
                <a:solidFill>
                  <a:srgbClr val="000000"/>
                </a:solidFill>
                <a:latin typeface="+mn-ea"/>
              </a:rPr>
              <a:t>대전</a:t>
            </a:r>
            <a:r>
              <a:rPr lang="en-US" altLang="ko-KR" sz="1600" b="1" kern="0" spc="-50" dirty="0">
                <a:solidFill>
                  <a:srgbClr val="000000"/>
                </a:solidFill>
                <a:latin typeface="+mn-ea"/>
              </a:rPr>
              <a:t> </a:t>
            </a:r>
            <a:endParaRPr lang="ko-KR" altLang="en-US" sz="1600" b="1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87455847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내용 개체 틀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72" y="404664"/>
            <a:ext cx="4004404" cy="3312368"/>
          </a:xfrm>
        </p:spPr>
      </p:pic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AFAAC-B155-4D95-B7E5-45CD0A403142}" type="slidenum">
              <a:rPr lang="ko-KR" altLang="en-US" smtClean="0"/>
              <a:t>49</a:t>
            </a:fld>
            <a:endParaRPr lang="ko-KR" altLang="en-US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8054" y="3777083"/>
            <a:ext cx="4932773" cy="2777165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0814" y="404664"/>
            <a:ext cx="4960014" cy="3312368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72" y="3777082"/>
            <a:ext cx="4004404" cy="2777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651146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61" r="161" b="8524"/>
          <a:stretch/>
        </p:blipFill>
        <p:spPr>
          <a:xfrm>
            <a:off x="0" y="836712"/>
            <a:ext cx="9151872" cy="6021289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512" y="170160"/>
            <a:ext cx="8507288" cy="6368752"/>
          </a:xfrm>
        </p:spPr>
        <p:txBody>
          <a:bodyPr>
            <a:normAutofit fontScale="90000"/>
          </a:bodyPr>
          <a:lstStyle/>
          <a:p>
            <a:pPr algn="l">
              <a:lnSpc>
                <a:spcPct val="150000"/>
              </a:lnSpc>
            </a:pPr>
            <a:r>
              <a:rPr lang="ko-KR" altLang="en-US" sz="2200" b="1" dirty="0"/>
              <a:t>■ 활동 </a:t>
            </a:r>
            <a:r>
              <a:rPr lang="en-US" altLang="ko-KR" sz="2200" b="1" dirty="0"/>
              <a:t>13 : </a:t>
            </a:r>
            <a:r>
              <a:rPr lang="ko-KR" altLang="en-US" sz="2200" b="1" dirty="0"/>
              <a:t>전국 </a:t>
            </a:r>
            <a:r>
              <a:rPr lang="en-US" altLang="ko-KR" sz="2200" b="1" dirty="0"/>
              <a:t>60</a:t>
            </a:r>
            <a:r>
              <a:rPr lang="ko-KR" altLang="en-US" sz="2200" b="1" dirty="0"/>
              <a:t>개 지역등대모임</a:t>
            </a:r>
            <a:r>
              <a:rPr lang="en-US" altLang="ko-KR" sz="2700" b="1" dirty="0"/>
              <a:t/>
            </a:r>
            <a:br>
              <a:rPr lang="en-US" altLang="ko-KR" sz="2700" b="1" dirty="0"/>
            </a:br>
            <a:r>
              <a:rPr lang="en-US" altLang="ko-KR" sz="2700" b="1" dirty="0"/>
              <a:t/>
            </a:r>
            <a:br>
              <a:rPr lang="en-US" altLang="ko-KR" sz="2700" b="1" dirty="0"/>
            </a:br>
            <a:r>
              <a:rPr lang="en-US" altLang="ko-KR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altLang="ko-KR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sz="3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1. ‘</a:t>
            </a:r>
            <a:r>
              <a:rPr lang="ko-KR" altLang="en-US" sz="3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출신학교 차별금지법</a:t>
            </a:r>
            <a:r>
              <a:rPr lang="en-US" altLang="ko-KR" sz="3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’, ‘</a:t>
            </a:r>
            <a:r>
              <a:rPr lang="ko-KR" altLang="en-US" sz="3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줄 세우기 없는 학교 만들</a:t>
            </a:r>
            <a:r>
              <a:rPr lang="en-US" altLang="ko-KR" sz="3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/>
            </a:r>
            <a:br>
              <a:rPr lang="en-US" altLang="ko-KR" sz="3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</a:br>
            <a:r>
              <a:rPr lang="ko-KR" altLang="en-US" sz="3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기 캠페인의 동력</a:t>
            </a:r>
            <a:r>
              <a:rPr lang="en-US" altLang="ko-KR" sz="3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/>
            </a:r>
            <a:br>
              <a:rPr lang="en-US" altLang="ko-KR" sz="3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</a:br>
            <a:r>
              <a:rPr lang="en-US" altLang="ko-KR" sz="3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2. </a:t>
            </a:r>
            <a:r>
              <a:rPr lang="ko-KR" altLang="en-US" sz="3000" b="1" dirty="0" err="1">
                <a:solidFill>
                  <a:schemeClr val="bg1"/>
                </a:solidFill>
                <a:latin typeface="+mn-ea"/>
                <a:ea typeface="+mn-ea"/>
              </a:rPr>
              <a:t>사교육걱정없는세상’과</a:t>
            </a:r>
            <a:r>
              <a:rPr lang="ko-KR" altLang="en-US" sz="3000" b="1" dirty="0">
                <a:solidFill>
                  <a:schemeClr val="bg1"/>
                </a:solidFill>
                <a:latin typeface="+mn-ea"/>
                <a:ea typeface="+mn-ea"/>
              </a:rPr>
              <a:t> 관계를 맺으며 등대모임을 통해 ‘</a:t>
            </a:r>
            <a:r>
              <a:rPr lang="ko-KR" altLang="en-US" sz="3000" b="1" dirty="0" err="1">
                <a:solidFill>
                  <a:schemeClr val="bg1"/>
                </a:solidFill>
                <a:latin typeface="+mn-ea"/>
                <a:ea typeface="+mn-ea"/>
              </a:rPr>
              <a:t>내’가</a:t>
            </a:r>
            <a:r>
              <a:rPr lang="ko-KR" altLang="en-US" sz="3000" b="1" dirty="0">
                <a:solidFill>
                  <a:schemeClr val="bg1"/>
                </a:solidFill>
                <a:latin typeface="+mn-ea"/>
                <a:ea typeface="+mn-ea"/>
              </a:rPr>
              <a:t> 변하고</a:t>
            </a:r>
            <a:r>
              <a:rPr lang="en-US" altLang="ko-KR" sz="3000" b="1" dirty="0">
                <a:solidFill>
                  <a:schemeClr val="bg1"/>
                </a:solidFill>
                <a:latin typeface="+mn-ea"/>
                <a:ea typeface="+mn-ea"/>
              </a:rPr>
              <a:t>, </a:t>
            </a:r>
            <a:r>
              <a:rPr lang="ko-KR" altLang="en-US" sz="3000" b="1" dirty="0">
                <a:solidFill>
                  <a:schemeClr val="bg1"/>
                </a:solidFill>
                <a:latin typeface="+mn-ea"/>
                <a:ea typeface="+mn-ea"/>
              </a:rPr>
              <a:t>변화된 모습을 가정과 사회에서 </a:t>
            </a:r>
            <a:r>
              <a:rPr lang="en-US" altLang="ko-KR" sz="3000" b="1" dirty="0">
                <a:solidFill>
                  <a:schemeClr val="bg1"/>
                </a:solidFill>
                <a:latin typeface="+mn-ea"/>
                <a:ea typeface="+mn-ea"/>
              </a:rPr>
              <a:t/>
            </a:r>
            <a:br>
              <a:rPr lang="en-US" altLang="ko-KR" sz="3000" b="1" dirty="0">
                <a:solidFill>
                  <a:schemeClr val="bg1"/>
                </a:solidFill>
                <a:latin typeface="+mn-ea"/>
                <a:ea typeface="+mn-ea"/>
              </a:rPr>
            </a:br>
            <a:r>
              <a:rPr lang="ko-KR" altLang="en-US" sz="3000" b="1" dirty="0">
                <a:solidFill>
                  <a:schemeClr val="bg1"/>
                </a:solidFill>
                <a:latin typeface="+mn-ea"/>
                <a:ea typeface="+mn-ea"/>
              </a:rPr>
              <a:t>실천함 </a:t>
            </a:r>
            <a:r>
              <a:rPr lang="en-US" altLang="ko-KR" sz="3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/>
            </a:r>
            <a:br>
              <a:rPr lang="en-US" altLang="ko-KR" sz="3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</a:br>
            <a:r>
              <a:rPr lang="en-US" altLang="ko-KR" sz="3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3. 12</a:t>
            </a:r>
            <a:r>
              <a:rPr lang="ko-KR" altLang="en-US" sz="3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곳 지역모임 개척</a:t>
            </a:r>
            <a:r>
              <a:rPr lang="en-US" altLang="ko-KR" sz="3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, </a:t>
            </a:r>
            <a:r>
              <a:rPr lang="ko-KR" altLang="en-US" sz="3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총 </a:t>
            </a:r>
            <a:r>
              <a:rPr lang="en-US" altLang="ko-KR" sz="3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56</a:t>
            </a:r>
            <a:r>
              <a:rPr lang="ko-KR" altLang="en-US" sz="3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곳 지역모임 </a:t>
            </a:r>
            <a:r>
              <a:rPr lang="en-US" altLang="ko-KR" sz="3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/>
            </a:r>
            <a:br>
              <a:rPr lang="en-US" altLang="ko-KR" sz="3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</a:br>
            <a:r>
              <a:rPr lang="en-US" altLang="ko-KR" sz="3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4. </a:t>
            </a:r>
            <a:r>
              <a:rPr lang="ko-KR" altLang="en-US" sz="3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지역대표 리더십의 성장 </a:t>
            </a:r>
            <a:r>
              <a:rPr lang="en-US" altLang="ko-KR" sz="3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– </a:t>
            </a:r>
            <a:r>
              <a:rPr lang="ko-KR" altLang="en-US" sz="3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시민운동 주체로 성장</a:t>
            </a:r>
            <a:endParaRPr lang="ko-KR" altLang="en-US" sz="3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AFAAC-B155-4D95-B7E5-45CD0A403142}" type="slidenum">
              <a:rPr lang="ko-KR" altLang="en-US" smtClean="0"/>
              <a:t>50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8252994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AFAAC-B155-4D95-B7E5-45CD0A403142}" type="slidenum">
              <a:rPr lang="ko-KR" altLang="en-US" smtClean="0"/>
              <a:t>51</a:t>
            </a:fld>
            <a:endParaRPr lang="ko-KR" altLang="en-US"/>
          </a:p>
        </p:txBody>
      </p:sp>
      <p:pic>
        <p:nvPicPr>
          <p:cNvPr id="9" name="내용 개체 틀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908720"/>
            <a:ext cx="8229600" cy="5458391"/>
          </a:xfrm>
        </p:spPr>
      </p:pic>
      <p:sp>
        <p:nvSpPr>
          <p:cNvPr id="5" name="직사각형 4"/>
          <p:cNvSpPr/>
          <p:nvPr/>
        </p:nvSpPr>
        <p:spPr>
          <a:xfrm>
            <a:off x="457200" y="321532"/>
            <a:ext cx="8344419" cy="486287"/>
          </a:xfrm>
          <a:prstGeom prst="rect">
            <a:avLst/>
          </a:prstGeom>
          <a:solidFill>
            <a:schemeClr val="bg1"/>
          </a:solidFill>
        </p:spPr>
        <p:txBody>
          <a:bodyPr wrap="square" anchor="ctr">
            <a:spAutoFit/>
          </a:bodyPr>
          <a:lstStyle/>
          <a:p>
            <a:pPr algn="just" fontAlgn="base">
              <a:lnSpc>
                <a:spcPct val="160000"/>
              </a:lnSpc>
            </a:pPr>
            <a:r>
              <a:rPr lang="ko-KR" altLang="en-US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▶ </a:t>
            </a:r>
            <a:r>
              <a:rPr lang="ko-KR" altLang="en-US" b="1" dirty="0">
                <a:latin typeface="+mn-ea"/>
              </a:rPr>
              <a:t>출신학교 차별금지법</a:t>
            </a:r>
            <a:r>
              <a:rPr lang="en-US" altLang="ko-KR" b="1" dirty="0">
                <a:latin typeface="+mn-ea"/>
              </a:rPr>
              <a:t>’ </a:t>
            </a:r>
            <a:r>
              <a:rPr lang="ko-KR" altLang="en-US" b="1" dirty="0">
                <a:latin typeface="+mn-ea"/>
              </a:rPr>
              <a:t>운동의 원동력</a:t>
            </a:r>
            <a:r>
              <a:rPr lang="en-US" altLang="ko-KR" b="1" kern="0" spc="-50" dirty="0">
                <a:solidFill>
                  <a:srgbClr val="000000"/>
                </a:solidFill>
                <a:latin typeface="+mn-ea"/>
              </a:rPr>
              <a:t> </a:t>
            </a:r>
            <a:endParaRPr lang="ko-KR" altLang="en-US" b="1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17886109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C:\Users\John\Desktop\제목 없음.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308" y="1484783"/>
            <a:ext cx="3864769" cy="5095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John\Desktop\KakaoTalk_20170108_19133337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781359"/>
            <a:ext cx="4267199" cy="1925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C:\Users\John\Desktop\제목 없음.5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3685199"/>
            <a:ext cx="4267199" cy="28901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직사각형 6"/>
          <p:cNvSpPr/>
          <p:nvPr/>
        </p:nvSpPr>
        <p:spPr>
          <a:xfrm>
            <a:off x="442074" y="476672"/>
            <a:ext cx="8403868" cy="486287"/>
          </a:xfrm>
          <a:prstGeom prst="rect">
            <a:avLst/>
          </a:prstGeom>
          <a:solidFill>
            <a:schemeClr val="bg1"/>
          </a:solidFill>
        </p:spPr>
        <p:txBody>
          <a:bodyPr wrap="square" anchor="ctr">
            <a:spAutoFit/>
          </a:bodyPr>
          <a:lstStyle/>
          <a:p>
            <a:pPr algn="just" fontAlgn="base">
              <a:lnSpc>
                <a:spcPct val="160000"/>
              </a:lnSpc>
            </a:pPr>
            <a:r>
              <a:rPr lang="ko-KR" altLang="en-US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▶ </a:t>
            </a:r>
            <a:r>
              <a:rPr lang="ko-KR" altLang="en-US" b="1" dirty="0">
                <a:latin typeface="+mn-ea"/>
              </a:rPr>
              <a:t>우리 아이 학교 환경을 바꾸는 활동</a:t>
            </a:r>
            <a:r>
              <a:rPr lang="en-US" altLang="ko-KR" b="1" kern="0" spc="-50" dirty="0">
                <a:solidFill>
                  <a:srgbClr val="000000"/>
                </a:solidFill>
                <a:latin typeface="+mn-ea"/>
              </a:rPr>
              <a:t> </a:t>
            </a:r>
            <a:endParaRPr lang="ko-KR" altLang="en-US" b="1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82605402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John\Desktop\gdiUd015zeej49crl4od_9h616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596" y="1124744"/>
            <a:ext cx="4025379" cy="521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C:\Users\John\Desktop\gjeUd015cm93u9pdlqj7_us2gon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3" y="1124744"/>
            <a:ext cx="4248472" cy="521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직사각형 4"/>
          <p:cNvSpPr/>
          <p:nvPr/>
        </p:nvSpPr>
        <p:spPr>
          <a:xfrm>
            <a:off x="330597" y="386749"/>
            <a:ext cx="8417868" cy="486287"/>
          </a:xfrm>
          <a:prstGeom prst="rect">
            <a:avLst/>
          </a:prstGeom>
          <a:solidFill>
            <a:schemeClr val="bg1"/>
          </a:solidFill>
        </p:spPr>
        <p:txBody>
          <a:bodyPr wrap="square" anchor="ctr">
            <a:spAutoFit/>
          </a:bodyPr>
          <a:lstStyle/>
          <a:p>
            <a:pPr algn="just" fontAlgn="base">
              <a:lnSpc>
                <a:spcPct val="160000"/>
              </a:lnSpc>
            </a:pPr>
            <a:r>
              <a:rPr lang="ko-KR" altLang="en-US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▶ </a:t>
            </a:r>
            <a:r>
              <a:rPr lang="ko-KR" altLang="en-US" b="1" dirty="0">
                <a:latin typeface="+mn-ea"/>
              </a:rPr>
              <a:t>고등학교 서열화는 이제 그만</a:t>
            </a:r>
            <a:r>
              <a:rPr lang="en-US" altLang="ko-KR" b="1" dirty="0">
                <a:latin typeface="+mn-ea"/>
              </a:rPr>
              <a:t>!</a:t>
            </a:r>
            <a:r>
              <a:rPr lang="en-US" altLang="ko-KR" b="1" kern="0" spc="-50" dirty="0">
                <a:solidFill>
                  <a:srgbClr val="000000"/>
                </a:solidFill>
                <a:latin typeface="+mn-ea"/>
              </a:rPr>
              <a:t> </a:t>
            </a:r>
            <a:endParaRPr lang="ko-KR" altLang="en-US" b="1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19339710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11560" y="420473"/>
            <a:ext cx="7776864" cy="636917"/>
          </a:xfrm>
        </p:spPr>
        <p:txBody>
          <a:bodyPr>
            <a:noAutofit/>
          </a:bodyPr>
          <a:lstStyle/>
          <a:p>
            <a:r>
              <a:rPr lang="en-US" altLang="ko-KR" sz="3600" dirty="0"/>
              <a:t/>
            </a:r>
            <a:br>
              <a:rPr lang="en-US" altLang="ko-KR" sz="3600" dirty="0"/>
            </a:br>
            <a:endParaRPr lang="ko-KR" altLang="en-US" sz="3600" dirty="0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191"/>
          <a:stretch/>
        </p:blipFill>
        <p:spPr>
          <a:xfrm>
            <a:off x="4355976" y="1091114"/>
            <a:ext cx="4568992" cy="2697926"/>
          </a:xfr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552" y="1684488"/>
            <a:ext cx="3858823" cy="2510862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382"/>
          <a:stretch/>
        </p:blipFill>
        <p:spPr>
          <a:xfrm>
            <a:off x="4363852" y="3828558"/>
            <a:ext cx="4561116" cy="2635317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552" y="4154954"/>
            <a:ext cx="3827453" cy="2271019"/>
          </a:xfrm>
          <a:prstGeom prst="rect">
            <a:avLst/>
          </a:prstGeom>
        </p:spPr>
      </p:pic>
      <p:sp>
        <p:nvSpPr>
          <p:cNvPr id="8" name="직사각형 7"/>
          <p:cNvSpPr/>
          <p:nvPr/>
        </p:nvSpPr>
        <p:spPr>
          <a:xfrm>
            <a:off x="330596" y="386749"/>
            <a:ext cx="8594371" cy="486287"/>
          </a:xfrm>
          <a:prstGeom prst="rect">
            <a:avLst/>
          </a:prstGeom>
          <a:solidFill>
            <a:schemeClr val="bg1"/>
          </a:solidFill>
        </p:spPr>
        <p:txBody>
          <a:bodyPr wrap="square" anchor="ctr">
            <a:spAutoFit/>
          </a:bodyPr>
          <a:lstStyle/>
          <a:p>
            <a:pPr algn="just" fontAlgn="base">
              <a:lnSpc>
                <a:spcPct val="160000"/>
              </a:lnSpc>
            </a:pPr>
            <a:r>
              <a:rPr lang="ko-KR" altLang="en-US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▶ </a:t>
            </a:r>
            <a:r>
              <a:rPr lang="ko-KR" altLang="en-US" b="1" dirty="0"/>
              <a:t>여름 회원 가족 </a:t>
            </a:r>
            <a:r>
              <a:rPr lang="en-US" altLang="ko-KR" b="1" dirty="0"/>
              <a:t>MT : 8</a:t>
            </a:r>
            <a:r>
              <a:rPr lang="ko-KR" altLang="en-US" b="1" dirty="0"/>
              <a:t>월 </a:t>
            </a:r>
            <a:r>
              <a:rPr lang="en-US" altLang="ko-KR" b="1" dirty="0"/>
              <a:t>19~20</a:t>
            </a:r>
            <a:r>
              <a:rPr lang="ko-KR" altLang="en-US" b="1" dirty="0"/>
              <a:t>일</a:t>
            </a:r>
            <a:endParaRPr lang="ko-KR" altLang="en-US" b="1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28597929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John\Desktop\ie5Ud015ejhipqail7kq_bo59lr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961" y="1655800"/>
            <a:ext cx="2975612" cy="4208600"/>
          </a:xfrm>
          <a:prstGeom prst="rect">
            <a:avLst/>
          </a:prstGeom>
          <a:noFill/>
          <a:ln w="31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John\Desktop\8beUd01517ijwh4ldihi4_vt03gl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7904" y="1655800"/>
            <a:ext cx="2728292" cy="1989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John\Desktop\c4fUd015a28ucjqfzrrh_uxtk8l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7903" y="3760101"/>
            <a:ext cx="2728292" cy="210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John\Desktop\d33Ud015lnd4pyx06otd_ds46il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2640672"/>
            <a:ext cx="2435087" cy="216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직사각형 6"/>
          <p:cNvSpPr/>
          <p:nvPr/>
        </p:nvSpPr>
        <p:spPr>
          <a:xfrm>
            <a:off x="251520" y="692696"/>
            <a:ext cx="8493334" cy="486287"/>
          </a:xfrm>
          <a:prstGeom prst="rect">
            <a:avLst/>
          </a:prstGeom>
          <a:solidFill>
            <a:schemeClr val="bg1"/>
          </a:solidFill>
        </p:spPr>
        <p:txBody>
          <a:bodyPr wrap="square" anchor="ctr">
            <a:spAutoFit/>
          </a:bodyPr>
          <a:lstStyle/>
          <a:p>
            <a:pPr algn="just" fontAlgn="base">
              <a:lnSpc>
                <a:spcPct val="160000"/>
              </a:lnSpc>
            </a:pPr>
            <a:r>
              <a:rPr lang="ko-KR" altLang="en-US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▶ </a:t>
            </a:r>
            <a:r>
              <a:rPr lang="ko-KR" altLang="en-US" b="1" dirty="0"/>
              <a:t>지역민들을 위한 교육 강좌</a:t>
            </a:r>
            <a:r>
              <a:rPr lang="en-US" altLang="ko-KR" b="1" dirty="0"/>
              <a:t>-6</a:t>
            </a:r>
            <a:r>
              <a:rPr lang="ko-KR" altLang="en-US" b="1" dirty="0"/>
              <a:t>지역</a:t>
            </a:r>
            <a:endParaRPr lang="ko-KR" altLang="en-US" b="1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86238285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-108520" y="1280692"/>
            <a:ext cx="7886700" cy="691357"/>
          </a:xfrm>
        </p:spPr>
        <p:txBody>
          <a:bodyPr>
            <a:normAutofit fontScale="90000"/>
          </a:bodyPr>
          <a:lstStyle/>
          <a:p>
            <a:r>
              <a:rPr lang="ko-KR" altLang="en-US" dirty="0"/>
              <a:t>          </a:t>
            </a:r>
            <a:r>
              <a:rPr lang="ko-KR" altLang="en-US" b="1" dirty="0"/>
              <a:t>안정된 지역</a:t>
            </a:r>
            <a:r>
              <a:rPr lang="en-US" altLang="ko-KR" b="1" dirty="0"/>
              <a:t>(40</a:t>
            </a:r>
            <a:r>
              <a:rPr lang="ko-KR" altLang="en-US" b="1" dirty="0"/>
              <a:t>지역</a:t>
            </a:r>
            <a:r>
              <a:rPr lang="en-US" altLang="ko-KR" b="1" dirty="0"/>
              <a:t>)</a:t>
            </a:r>
            <a:endParaRPr lang="ko-KR" altLang="en-US" b="1" dirty="0"/>
          </a:p>
        </p:txBody>
      </p:sp>
      <p:graphicFrame>
        <p:nvGraphicFramePr>
          <p:cNvPr id="17" name="내용 개체 틀 1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48789848"/>
              </p:ext>
            </p:extLst>
          </p:nvPr>
        </p:nvGraphicFramePr>
        <p:xfrm>
          <a:off x="468328" y="2151267"/>
          <a:ext cx="3956050" cy="35526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59385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1684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1938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5526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>
                          <a:latin typeface="hy서강b"/>
                        </a:rPr>
                        <a:t>서울  종로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>
                          <a:latin typeface="hy서강b"/>
                        </a:rPr>
                        <a:t>이주희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>
                          <a:latin typeface="hy서강b"/>
                        </a:rPr>
                        <a:t>월</a:t>
                      </a:r>
                      <a:r>
                        <a:rPr lang="en-US" altLang="ko-KR" sz="1500" b="1" dirty="0">
                          <a:latin typeface="hy서강b"/>
                        </a:rPr>
                        <a:t>1</a:t>
                      </a:r>
                      <a:r>
                        <a:rPr lang="ko-KR" altLang="en-US" sz="1500" b="1" dirty="0">
                          <a:latin typeface="hy서강b"/>
                        </a:rPr>
                        <a:t>회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5526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>
                          <a:latin typeface="hy서강b"/>
                        </a:rPr>
                        <a:t>중량</a:t>
                      </a:r>
                      <a:r>
                        <a:rPr lang="en-US" altLang="ko-KR" sz="1500" b="1" dirty="0">
                          <a:latin typeface="hy서강b"/>
                        </a:rPr>
                        <a:t>/</a:t>
                      </a:r>
                      <a:r>
                        <a:rPr lang="ko-KR" altLang="en-US" sz="1500" b="1" dirty="0">
                          <a:latin typeface="hy서강b"/>
                        </a:rPr>
                        <a:t>성동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>
                          <a:latin typeface="hy서강b"/>
                        </a:rPr>
                        <a:t>백선숙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>
                          <a:latin typeface="hy서강b"/>
                        </a:rPr>
                        <a:t>월</a:t>
                      </a:r>
                      <a:r>
                        <a:rPr lang="en-US" altLang="ko-KR" sz="1500" b="1" dirty="0">
                          <a:latin typeface="hy서강b"/>
                        </a:rPr>
                        <a:t>1</a:t>
                      </a:r>
                      <a:r>
                        <a:rPr lang="ko-KR" altLang="en-US" sz="1500" b="1" dirty="0">
                          <a:latin typeface="hy서강b"/>
                        </a:rPr>
                        <a:t>회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5526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>
                          <a:latin typeface="hy서강b"/>
                        </a:rPr>
                        <a:t>강남</a:t>
                      </a:r>
                      <a:r>
                        <a:rPr lang="en-US" altLang="ko-KR" sz="1500" b="1" dirty="0">
                          <a:latin typeface="hy서강b"/>
                        </a:rPr>
                        <a:t>/</a:t>
                      </a:r>
                      <a:r>
                        <a:rPr lang="ko-KR" altLang="en-US" sz="1500" b="1" dirty="0">
                          <a:latin typeface="hy서강b"/>
                        </a:rPr>
                        <a:t>서초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>
                          <a:latin typeface="hy서강b"/>
                        </a:rPr>
                        <a:t>백선자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>
                          <a:latin typeface="hy서강b"/>
                        </a:rPr>
                        <a:t>월</a:t>
                      </a:r>
                      <a:r>
                        <a:rPr lang="en-US" altLang="ko-KR" sz="1500" b="1" dirty="0">
                          <a:latin typeface="hy서강b"/>
                        </a:rPr>
                        <a:t>2</a:t>
                      </a:r>
                      <a:r>
                        <a:rPr lang="ko-KR" altLang="en-US" sz="1500" b="1" dirty="0">
                          <a:latin typeface="hy서강b"/>
                        </a:rPr>
                        <a:t>회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5526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>
                          <a:latin typeface="hy서강b"/>
                        </a:rPr>
                        <a:t>송파</a:t>
                      </a:r>
                      <a:r>
                        <a:rPr lang="en-US" altLang="ko-KR" sz="1500" b="1" dirty="0">
                          <a:latin typeface="hy서강b"/>
                        </a:rPr>
                        <a:t>1</a:t>
                      </a:r>
                      <a:r>
                        <a:rPr lang="ko-KR" altLang="en-US" sz="1500" b="1" dirty="0">
                          <a:latin typeface="hy서강b"/>
                        </a:rPr>
                        <a:t>기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 err="1">
                          <a:latin typeface="hy서강b"/>
                        </a:rPr>
                        <a:t>채송아</a:t>
                      </a:r>
                      <a:endParaRPr lang="ko-KR" altLang="en-US" sz="1500" b="1" dirty="0">
                        <a:latin typeface="hy서강b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>
                          <a:latin typeface="hy서강b"/>
                        </a:rPr>
                        <a:t>월</a:t>
                      </a:r>
                      <a:r>
                        <a:rPr lang="en-US" altLang="ko-KR" sz="1500" b="1" dirty="0">
                          <a:latin typeface="hy서강b"/>
                        </a:rPr>
                        <a:t>1</a:t>
                      </a:r>
                      <a:r>
                        <a:rPr lang="ko-KR" altLang="en-US" sz="1500" b="1" dirty="0">
                          <a:latin typeface="hy서강b"/>
                        </a:rPr>
                        <a:t>회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5526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>
                          <a:latin typeface="hy서강b"/>
                        </a:rPr>
                        <a:t>송파</a:t>
                      </a:r>
                      <a:r>
                        <a:rPr lang="en-US" altLang="ko-KR" sz="1500" b="1" dirty="0">
                          <a:latin typeface="hy서강b"/>
                        </a:rPr>
                        <a:t>2</a:t>
                      </a:r>
                      <a:r>
                        <a:rPr lang="ko-KR" altLang="en-US" sz="1500" b="1" dirty="0">
                          <a:latin typeface="hy서강b"/>
                        </a:rPr>
                        <a:t>기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 err="1">
                          <a:latin typeface="hy서강b"/>
                        </a:rPr>
                        <a:t>채송아</a:t>
                      </a:r>
                      <a:r>
                        <a:rPr lang="ko-KR" altLang="en-US" sz="1500" b="1" dirty="0">
                          <a:latin typeface="hy서강b"/>
                        </a:rPr>
                        <a:t> 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>
                          <a:latin typeface="hy서강b"/>
                        </a:rPr>
                        <a:t>월</a:t>
                      </a:r>
                      <a:r>
                        <a:rPr lang="en-US" altLang="ko-KR" sz="1500" b="1" dirty="0">
                          <a:latin typeface="hy서강b"/>
                        </a:rPr>
                        <a:t>1</a:t>
                      </a:r>
                      <a:r>
                        <a:rPr lang="ko-KR" altLang="en-US" sz="1500" b="1" dirty="0">
                          <a:latin typeface="hy서강b"/>
                        </a:rPr>
                        <a:t>회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5526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b="1" dirty="0">
                          <a:latin typeface="hy서강b"/>
                        </a:rPr>
                        <a:t>    </a:t>
                      </a:r>
                      <a:r>
                        <a:rPr lang="ko-KR" altLang="en-US" sz="1500" b="1" dirty="0">
                          <a:latin typeface="hy서강b"/>
                        </a:rPr>
                        <a:t>노원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>
                          <a:latin typeface="hy서강b"/>
                        </a:rPr>
                        <a:t>이수미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>
                          <a:latin typeface="hy서강b"/>
                        </a:rPr>
                        <a:t>월</a:t>
                      </a:r>
                      <a:r>
                        <a:rPr lang="en-US" altLang="ko-KR" sz="1500" b="1" dirty="0">
                          <a:latin typeface="hy서강b"/>
                        </a:rPr>
                        <a:t>2</a:t>
                      </a:r>
                      <a:r>
                        <a:rPr lang="ko-KR" altLang="en-US" sz="1500" b="1" dirty="0">
                          <a:latin typeface="hy서강b"/>
                        </a:rPr>
                        <a:t>회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5526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>
                          <a:latin typeface="hy서강b"/>
                        </a:rPr>
                        <a:t>노원</a:t>
                      </a:r>
                      <a:r>
                        <a:rPr lang="en-US" altLang="ko-KR" sz="1500" b="1" dirty="0">
                          <a:latin typeface="hy서강b"/>
                        </a:rPr>
                        <a:t>2</a:t>
                      </a:r>
                      <a:r>
                        <a:rPr lang="ko-KR" altLang="en-US" sz="1500" b="1" dirty="0">
                          <a:latin typeface="hy서강b"/>
                        </a:rPr>
                        <a:t>기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>
                          <a:latin typeface="hy서강b"/>
                        </a:rPr>
                        <a:t>기숙영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>
                          <a:latin typeface="hy서강b"/>
                        </a:rPr>
                        <a:t>월</a:t>
                      </a:r>
                      <a:r>
                        <a:rPr lang="en-US" altLang="ko-KR" sz="1500" b="1" dirty="0">
                          <a:latin typeface="hy서강b"/>
                        </a:rPr>
                        <a:t>2</a:t>
                      </a:r>
                      <a:r>
                        <a:rPr lang="ko-KR" altLang="en-US" sz="1500" b="1" dirty="0">
                          <a:latin typeface="hy서강b"/>
                        </a:rPr>
                        <a:t>회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5526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b="1" dirty="0">
                          <a:latin typeface="hy서강b"/>
                        </a:rPr>
                        <a:t> </a:t>
                      </a:r>
                      <a:r>
                        <a:rPr lang="ko-KR" altLang="en-US" sz="1500" b="1" dirty="0">
                          <a:latin typeface="hy서강b"/>
                        </a:rPr>
                        <a:t>동작저녁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>
                          <a:latin typeface="hy서강b"/>
                        </a:rPr>
                        <a:t>김관순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>
                          <a:latin typeface="hy서강b"/>
                        </a:rPr>
                        <a:t>월</a:t>
                      </a:r>
                      <a:r>
                        <a:rPr lang="en-US" altLang="ko-KR" sz="1500" b="1" dirty="0">
                          <a:latin typeface="hy서강b"/>
                        </a:rPr>
                        <a:t>1</a:t>
                      </a:r>
                      <a:r>
                        <a:rPr lang="ko-KR" altLang="en-US" sz="1500" b="1" dirty="0">
                          <a:latin typeface="hy서강b"/>
                        </a:rPr>
                        <a:t>회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5526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b="1" dirty="0">
                          <a:latin typeface="hy서강b"/>
                        </a:rPr>
                        <a:t>    </a:t>
                      </a:r>
                      <a:r>
                        <a:rPr lang="ko-KR" altLang="en-US" sz="1500" b="1" dirty="0">
                          <a:latin typeface="hy서강b"/>
                        </a:rPr>
                        <a:t>관악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>
                          <a:latin typeface="hy서강b"/>
                        </a:rPr>
                        <a:t>조혜영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>
                          <a:latin typeface="hy서강b"/>
                        </a:rPr>
                        <a:t>월</a:t>
                      </a:r>
                      <a:r>
                        <a:rPr lang="en-US" altLang="ko-KR" sz="1500" b="1" dirty="0">
                          <a:latin typeface="hy서강b"/>
                        </a:rPr>
                        <a:t>1</a:t>
                      </a:r>
                      <a:r>
                        <a:rPr lang="ko-KR" altLang="en-US" sz="1500" b="1" dirty="0">
                          <a:latin typeface="hy서강b"/>
                        </a:rPr>
                        <a:t>회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5526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b="1" dirty="0">
                          <a:latin typeface="hy서강b"/>
                        </a:rPr>
                        <a:t>    </a:t>
                      </a:r>
                      <a:r>
                        <a:rPr lang="ko-KR" altLang="en-US" sz="1500" b="1" dirty="0">
                          <a:latin typeface="hy서강b"/>
                        </a:rPr>
                        <a:t>강서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>
                          <a:latin typeface="hy서강b"/>
                        </a:rPr>
                        <a:t>윤민지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>
                          <a:latin typeface="hy서강b"/>
                        </a:rPr>
                        <a:t>월</a:t>
                      </a:r>
                      <a:r>
                        <a:rPr lang="en-US" altLang="ko-KR" sz="1500" b="1" dirty="0">
                          <a:latin typeface="hy서강b"/>
                        </a:rPr>
                        <a:t>2</a:t>
                      </a:r>
                      <a:r>
                        <a:rPr lang="ko-KR" altLang="en-US" sz="1500" b="1" dirty="0">
                          <a:latin typeface="hy서강b"/>
                        </a:rPr>
                        <a:t>회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</a:tbl>
          </a:graphicData>
        </a:graphic>
      </p:graphicFrame>
      <p:graphicFrame>
        <p:nvGraphicFramePr>
          <p:cNvPr id="20" name="내용 개체 틀 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84416778"/>
              </p:ext>
            </p:extLst>
          </p:nvPr>
        </p:nvGraphicFramePr>
        <p:xfrm>
          <a:off x="4788024" y="2132856"/>
          <a:ext cx="3956050" cy="35526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35254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40970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1938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5526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>
                          <a:latin typeface="hy서강b"/>
                        </a:rPr>
                        <a:t>양천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>
                          <a:latin typeface="hy서강b"/>
                        </a:rPr>
                        <a:t>구은정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>
                          <a:latin typeface="hy서강b"/>
                        </a:rPr>
                        <a:t>월</a:t>
                      </a:r>
                      <a:r>
                        <a:rPr lang="en-US" altLang="ko-KR" sz="1500" b="1" dirty="0">
                          <a:latin typeface="hy서강b"/>
                        </a:rPr>
                        <a:t>1</a:t>
                      </a:r>
                      <a:r>
                        <a:rPr lang="ko-KR" altLang="en-US" sz="1500" b="1" dirty="0">
                          <a:latin typeface="hy서강b"/>
                        </a:rPr>
                        <a:t>회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5526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>
                          <a:latin typeface="hy서경b"/>
                        </a:rPr>
                        <a:t>서울  은평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>
                          <a:latin typeface="hy서경b"/>
                        </a:rPr>
                        <a:t>이현주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>
                          <a:latin typeface="hy서경b"/>
                        </a:rPr>
                        <a:t>월</a:t>
                      </a:r>
                      <a:r>
                        <a:rPr lang="en-US" altLang="ko-KR" sz="1500" b="1" dirty="0">
                          <a:latin typeface="hy서경b"/>
                        </a:rPr>
                        <a:t>2</a:t>
                      </a:r>
                      <a:r>
                        <a:rPr lang="ko-KR" altLang="en-US" sz="1500" b="1" dirty="0">
                          <a:latin typeface="hy서경b"/>
                        </a:rPr>
                        <a:t>회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5526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>
                          <a:latin typeface="hy서경b"/>
                        </a:rPr>
                        <a:t>광진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>
                          <a:latin typeface="hy서경b"/>
                        </a:rPr>
                        <a:t>박선주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>
                          <a:latin typeface="hy서경b"/>
                        </a:rPr>
                        <a:t>월</a:t>
                      </a:r>
                      <a:r>
                        <a:rPr lang="en-US" altLang="ko-KR" sz="1500" b="1" dirty="0">
                          <a:latin typeface="hy서경b"/>
                        </a:rPr>
                        <a:t>1</a:t>
                      </a:r>
                      <a:r>
                        <a:rPr lang="ko-KR" altLang="en-US" sz="1500" b="1" dirty="0">
                          <a:latin typeface="hy서경b"/>
                        </a:rPr>
                        <a:t>회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5526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>
                          <a:latin typeface="hy서경b"/>
                        </a:rPr>
                        <a:t>경기  파주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>
                          <a:latin typeface="hy서경b"/>
                        </a:rPr>
                        <a:t>정은진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>
                          <a:latin typeface="hy서경b"/>
                        </a:rPr>
                        <a:t>월</a:t>
                      </a:r>
                      <a:r>
                        <a:rPr lang="en-US" altLang="ko-KR" sz="1500" b="1" dirty="0">
                          <a:latin typeface="hy서경b"/>
                        </a:rPr>
                        <a:t>1</a:t>
                      </a:r>
                      <a:r>
                        <a:rPr lang="ko-KR" altLang="en-US" sz="1500" b="1" dirty="0">
                          <a:latin typeface="hy서경b"/>
                        </a:rPr>
                        <a:t>회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5526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b="1" dirty="0">
                          <a:latin typeface="hy서경b"/>
                        </a:rPr>
                        <a:t>     </a:t>
                      </a:r>
                      <a:r>
                        <a:rPr lang="ko-KR" altLang="en-US" sz="1500" b="1" dirty="0">
                          <a:latin typeface="hy서경b"/>
                        </a:rPr>
                        <a:t>남양주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>
                          <a:latin typeface="hy서경b"/>
                        </a:rPr>
                        <a:t>채아름</a:t>
                      </a:r>
                      <a:r>
                        <a:rPr lang="en-US" altLang="ko-KR" sz="1500" b="1" dirty="0">
                          <a:latin typeface="hy서경b"/>
                        </a:rPr>
                        <a:t>/</a:t>
                      </a:r>
                      <a:r>
                        <a:rPr lang="ko-KR" altLang="en-US" sz="1500" b="1" dirty="0" err="1">
                          <a:latin typeface="hy서경b"/>
                        </a:rPr>
                        <a:t>이재목</a:t>
                      </a:r>
                      <a:endParaRPr lang="ko-KR" altLang="en-US" sz="1500" b="1" dirty="0">
                        <a:latin typeface="hy서경b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>
                          <a:latin typeface="hy서경b"/>
                        </a:rPr>
                        <a:t>월</a:t>
                      </a:r>
                      <a:r>
                        <a:rPr lang="en-US" altLang="ko-KR" sz="1500" b="1" dirty="0">
                          <a:latin typeface="hy서경b"/>
                        </a:rPr>
                        <a:t>2</a:t>
                      </a:r>
                      <a:r>
                        <a:rPr lang="ko-KR" altLang="en-US" sz="1500" b="1" dirty="0">
                          <a:latin typeface="hy서경b"/>
                        </a:rPr>
                        <a:t>회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5526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b="1" dirty="0">
                          <a:latin typeface="hy서경b"/>
                        </a:rPr>
                        <a:t>     </a:t>
                      </a:r>
                      <a:r>
                        <a:rPr lang="ko-KR" altLang="en-US" sz="1500" b="1" dirty="0">
                          <a:latin typeface="hy서경b"/>
                        </a:rPr>
                        <a:t>의정부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>
                          <a:latin typeface="hy서경b"/>
                        </a:rPr>
                        <a:t>김승연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>
                          <a:latin typeface="hy서경b"/>
                        </a:rPr>
                        <a:t>월</a:t>
                      </a:r>
                      <a:r>
                        <a:rPr lang="en-US" altLang="ko-KR" sz="1500" b="1" dirty="0">
                          <a:latin typeface="hy서경b"/>
                        </a:rPr>
                        <a:t>1</a:t>
                      </a:r>
                      <a:r>
                        <a:rPr lang="ko-KR" altLang="en-US" sz="1500" b="1" dirty="0">
                          <a:latin typeface="hy서경b"/>
                        </a:rPr>
                        <a:t>회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5526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b="1" dirty="0">
                          <a:latin typeface="hy서경b"/>
                        </a:rPr>
                        <a:t> </a:t>
                      </a:r>
                      <a:r>
                        <a:rPr lang="ko-KR" altLang="en-US" sz="1500" b="1" dirty="0">
                          <a:latin typeface="hy서경b"/>
                        </a:rPr>
                        <a:t>부천</a:t>
                      </a:r>
                      <a:r>
                        <a:rPr lang="en-US" altLang="ko-KR" sz="1500" b="1" dirty="0">
                          <a:latin typeface="hy서경b"/>
                        </a:rPr>
                        <a:t>/</a:t>
                      </a:r>
                      <a:r>
                        <a:rPr lang="ko-KR" altLang="en-US" sz="1500" b="1" dirty="0" err="1">
                          <a:latin typeface="hy서경b"/>
                        </a:rPr>
                        <a:t>송내</a:t>
                      </a:r>
                      <a:endParaRPr lang="ko-KR" altLang="en-US" sz="1500" b="1" dirty="0">
                        <a:latin typeface="hy서경b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>
                          <a:latin typeface="hy서경b"/>
                        </a:rPr>
                        <a:t>정문기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>
                          <a:latin typeface="hy서경b"/>
                        </a:rPr>
                        <a:t>월</a:t>
                      </a:r>
                      <a:r>
                        <a:rPr lang="en-US" altLang="ko-KR" sz="1500" b="1" dirty="0">
                          <a:latin typeface="hy서경b"/>
                        </a:rPr>
                        <a:t>1</a:t>
                      </a:r>
                      <a:r>
                        <a:rPr lang="ko-KR" altLang="en-US" sz="1500" b="1" dirty="0">
                          <a:latin typeface="hy서경b"/>
                        </a:rPr>
                        <a:t>회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5526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b="1" dirty="0">
                          <a:latin typeface="hy서경b"/>
                        </a:rPr>
                        <a:t> </a:t>
                      </a:r>
                      <a:r>
                        <a:rPr lang="ko-KR" altLang="en-US" sz="1500" b="1" dirty="0">
                          <a:latin typeface="hy서경b"/>
                        </a:rPr>
                        <a:t>부천</a:t>
                      </a:r>
                      <a:r>
                        <a:rPr lang="en-US" altLang="ko-KR" sz="1500" b="1" dirty="0">
                          <a:latin typeface="hy서경b"/>
                        </a:rPr>
                        <a:t>/</a:t>
                      </a:r>
                      <a:r>
                        <a:rPr lang="ko-KR" altLang="en-US" sz="1500" b="1" dirty="0" err="1">
                          <a:latin typeface="hy서경b"/>
                        </a:rPr>
                        <a:t>역곡</a:t>
                      </a:r>
                      <a:endParaRPr lang="ko-KR" altLang="en-US" sz="1500" b="1" dirty="0">
                        <a:latin typeface="hy서경b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>
                          <a:latin typeface="hy서경b"/>
                        </a:rPr>
                        <a:t>나유진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>
                          <a:latin typeface="hy서경b"/>
                        </a:rPr>
                        <a:t>월</a:t>
                      </a:r>
                      <a:r>
                        <a:rPr lang="en-US" altLang="ko-KR" sz="1500" b="1" dirty="0">
                          <a:latin typeface="hy서경b"/>
                        </a:rPr>
                        <a:t>2</a:t>
                      </a:r>
                      <a:r>
                        <a:rPr lang="ko-KR" altLang="en-US" sz="1500" b="1" dirty="0">
                          <a:latin typeface="hy서경b"/>
                        </a:rPr>
                        <a:t>회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5526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b="1" dirty="0">
                          <a:latin typeface="hy서경b"/>
                        </a:rPr>
                        <a:t> </a:t>
                      </a:r>
                      <a:r>
                        <a:rPr lang="ko-KR" altLang="en-US" sz="1500" b="1" dirty="0">
                          <a:latin typeface="hy서경b"/>
                        </a:rPr>
                        <a:t>경기 김포</a:t>
                      </a:r>
                      <a:r>
                        <a:rPr lang="en-US" altLang="ko-KR" sz="1500" b="1" dirty="0">
                          <a:latin typeface="hy서경b"/>
                        </a:rPr>
                        <a:t> </a:t>
                      </a:r>
                      <a:endParaRPr lang="ko-KR" altLang="en-US" sz="1500" b="1" dirty="0">
                        <a:latin typeface="hy서경b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>
                          <a:latin typeface="hy서경b"/>
                        </a:rPr>
                        <a:t>지미영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>
                          <a:latin typeface="hy서경b"/>
                        </a:rPr>
                        <a:t>월</a:t>
                      </a:r>
                      <a:r>
                        <a:rPr lang="en-US" altLang="ko-KR" sz="1500" b="1" dirty="0">
                          <a:latin typeface="hy서경b"/>
                        </a:rPr>
                        <a:t>1</a:t>
                      </a:r>
                      <a:r>
                        <a:rPr lang="ko-KR" altLang="en-US" sz="1500" b="1" dirty="0">
                          <a:latin typeface="hy서경b"/>
                        </a:rPr>
                        <a:t>회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5526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b="1" dirty="0">
                          <a:latin typeface="hy서경b"/>
                        </a:rPr>
                        <a:t> </a:t>
                      </a:r>
                      <a:r>
                        <a:rPr lang="ko-KR" altLang="en-US" sz="1500" b="1" dirty="0">
                          <a:latin typeface="hy서경b"/>
                        </a:rPr>
                        <a:t>성남</a:t>
                      </a:r>
                      <a:r>
                        <a:rPr lang="en-US" altLang="ko-KR" sz="1500" b="1" dirty="0">
                          <a:latin typeface="hy서경b"/>
                        </a:rPr>
                        <a:t>/</a:t>
                      </a:r>
                      <a:r>
                        <a:rPr lang="ko-KR" altLang="en-US" sz="1500" b="1" dirty="0">
                          <a:latin typeface="hy서경b"/>
                        </a:rPr>
                        <a:t>분당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>
                          <a:latin typeface="hy서경b"/>
                        </a:rPr>
                        <a:t>김진경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>
                          <a:latin typeface="hy서경b"/>
                        </a:rPr>
                        <a:t>월</a:t>
                      </a:r>
                      <a:r>
                        <a:rPr lang="en-US" altLang="ko-KR" sz="1500" b="1" dirty="0">
                          <a:latin typeface="hy서경b"/>
                        </a:rPr>
                        <a:t>4</a:t>
                      </a:r>
                      <a:r>
                        <a:rPr lang="ko-KR" altLang="en-US" sz="1500" b="1" dirty="0">
                          <a:latin typeface="hy서경b"/>
                        </a:rPr>
                        <a:t>회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</a:tbl>
          </a:graphicData>
        </a:graphic>
      </p:graphicFrame>
      <p:sp>
        <p:nvSpPr>
          <p:cNvPr id="6" name="직사각형 5"/>
          <p:cNvSpPr/>
          <p:nvPr/>
        </p:nvSpPr>
        <p:spPr>
          <a:xfrm>
            <a:off x="323528" y="469258"/>
            <a:ext cx="8275746" cy="486287"/>
          </a:xfrm>
          <a:prstGeom prst="rect">
            <a:avLst/>
          </a:prstGeom>
          <a:solidFill>
            <a:schemeClr val="bg1"/>
          </a:solidFill>
        </p:spPr>
        <p:txBody>
          <a:bodyPr wrap="square" anchor="ctr">
            <a:spAutoFit/>
          </a:bodyPr>
          <a:lstStyle/>
          <a:p>
            <a:pPr algn="just" fontAlgn="base">
              <a:lnSpc>
                <a:spcPct val="160000"/>
              </a:lnSpc>
            </a:pPr>
            <a:r>
              <a:rPr lang="en-US" altLang="ko-KR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▶ </a:t>
            </a:r>
            <a:r>
              <a:rPr lang="en-US" altLang="ko-KR" b="1" dirty="0"/>
              <a:t>56</a:t>
            </a:r>
            <a:r>
              <a:rPr lang="ko-KR" altLang="en-US" b="1" dirty="0"/>
              <a:t>개 지역 모임 </a:t>
            </a:r>
            <a:r>
              <a:rPr lang="en-US" altLang="ko-KR" b="1" dirty="0"/>
              <a:t>: </a:t>
            </a:r>
            <a:r>
              <a:rPr lang="ko-KR" altLang="en-US" b="1" dirty="0"/>
              <a:t>안정 </a:t>
            </a:r>
            <a:r>
              <a:rPr lang="en-US" altLang="ko-KR" b="1" dirty="0"/>
              <a:t>/ </a:t>
            </a:r>
            <a:r>
              <a:rPr lang="ko-KR" altLang="en-US" b="1" dirty="0"/>
              <a:t>신생 </a:t>
            </a:r>
            <a:r>
              <a:rPr lang="en-US" altLang="ko-KR" b="1" dirty="0"/>
              <a:t>/ </a:t>
            </a:r>
            <a:r>
              <a:rPr lang="ko-KR" altLang="en-US" b="1" dirty="0"/>
              <a:t>도움 필요</a:t>
            </a:r>
            <a:endParaRPr lang="ko-KR" altLang="en-US" b="1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49071832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내용 개체 틀 6"/>
          <p:cNvSpPr txBox="1">
            <a:spLocks/>
          </p:cNvSpPr>
          <p:nvPr/>
        </p:nvSpPr>
        <p:spPr>
          <a:xfrm>
            <a:off x="5175250" y="2340769"/>
            <a:ext cx="3524250" cy="3263504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ko-KR" altLang="en-US" sz="2100" dirty="0"/>
          </a:p>
        </p:txBody>
      </p:sp>
      <p:graphicFrame>
        <p:nvGraphicFramePr>
          <p:cNvPr id="17" name="내용 개체 틀 1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97022334"/>
              </p:ext>
            </p:extLst>
          </p:nvPr>
        </p:nvGraphicFramePr>
        <p:xfrm>
          <a:off x="374650" y="1302622"/>
          <a:ext cx="3956050" cy="399044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36525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3970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1938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9904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 err="1"/>
                        <a:t>역곡두레생협</a:t>
                      </a:r>
                      <a:endParaRPr lang="ko-KR" altLang="en-US" sz="1500" b="1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/>
                        <a:t>나유진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/>
                        <a:t>월</a:t>
                      </a:r>
                      <a:r>
                        <a:rPr lang="en-US" altLang="ko-KR" sz="1500" b="1" dirty="0"/>
                        <a:t>2</a:t>
                      </a:r>
                      <a:r>
                        <a:rPr lang="ko-KR" altLang="en-US" sz="1500" b="1" dirty="0"/>
                        <a:t>회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9904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 err="1"/>
                        <a:t>부천역곡</a:t>
                      </a:r>
                      <a:r>
                        <a:rPr lang="ko-KR" altLang="en-US" sz="1500" b="1" dirty="0"/>
                        <a:t> 남부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/>
                        <a:t>남태일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/>
                        <a:t>월</a:t>
                      </a:r>
                      <a:r>
                        <a:rPr lang="en-US" altLang="ko-KR" sz="1500" b="1" dirty="0"/>
                        <a:t>2</a:t>
                      </a:r>
                      <a:r>
                        <a:rPr lang="ko-KR" altLang="en-US" sz="1500" b="1" dirty="0"/>
                        <a:t>회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9904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b="1" baseline="0" dirty="0">
                          <a:latin typeface="hy서경b"/>
                        </a:rPr>
                        <a:t> </a:t>
                      </a:r>
                      <a:r>
                        <a:rPr lang="ko-KR" altLang="en-US" sz="1500" b="1" baseline="0" dirty="0">
                          <a:latin typeface="hy서경b"/>
                        </a:rPr>
                        <a:t>수원</a:t>
                      </a:r>
                      <a:r>
                        <a:rPr lang="en-US" altLang="ko-KR" sz="1500" b="1" baseline="0" dirty="0">
                          <a:latin typeface="hy서경b"/>
                        </a:rPr>
                        <a:t>/</a:t>
                      </a:r>
                      <a:r>
                        <a:rPr lang="ko-KR" altLang="en-US" sz="1500" b="1" baseline="0" dirty="0">
                          <a:latin typeface="hy서경b"/>
                        </a:rPr>
                        <a:t>영통</a:t>
                      </a:r>
                      <a:endParaRPr lang="ko-KR" altLang="en-US" sz="1500" b="1" dirty="0">
                        <a:latin typeface="hy서경b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 err="1">
                          <a:latin typeface="hy서경b"/>
                        </a:rPr>
                        <a:t>조월신</a:t>
                      </a:r>
                      <a:r>
                        <a:rPr lang="en-US" altLang="ko-KR" sz="1500" b="1" dirty="0">
                          <a:latin typeface="hy서경b"/>
                        </a:rPr>
                        <a:t>/</a:t>
                      </a:r>
                      <a:r>
                        <a:rPr lang="ko-KR" altLang="en-US" sz="1500" b="1" dirty="0">
                          <a:latin typeface="hy서경b"/>
                        </a:rPr>
                        <a:t>박지현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>
                          <a:latin typeface="hy서경b"/>
                        </a:rPr>
                        <a:t>월</a:t>
                      </a:r>
                      <a:r>
                        <a:rPr lang="en-US" altLang="ko-KR" sz="1500" b="1" dirty="0">
                          <a:latin typeface="hy서경b"/>
                        </a:rPr>
                        <a:t>1</a:t>
                      </a:r>
                      <a:r>
                        <a:rPr lang="ko-KR" altLang="en-US" sz="1500" b="1" dirty="0">
                          <a:latin typeface="hy서경b"/>
                        </a:rPr>
                        <a:t>회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9904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b="1" dirty="0">
                          <a:latin typeface="hy서경b"/>
                        </a:rPr>
                        <a:t> </a:t>
                      </a:r>
                      <a:r>
                        <a:rPr lang="ko-KR" altLang="en-US" sz="1500" b="1" dirty="0">
                          <a:latin typeface="hy서경b"/>
                        </a:rPr>
                        <a:t>수원</a:t>
                      </a:r>
                      <a:r>
                        <a:rPr lang="en-US" altLang="ko-KR" sz="1500" b="1" dirty="0">
                          <a:latin typeface="hy서경b"/>
                        </a:rPr>
                        <a:t>/</a:t>
                      </a:r>
                      <a:r>
                        <a:rPr lang="ko-KR" altLang="en-US" sz="1500" b="1" dirty="0">
                          <a:latin typeface="hy서경b"/>
                        </a:rPr>
                        <a:t>화성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>
                          <a:latin typeface="hy서경b"/>
                        </a:rPr>
                        <a:t>김소정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>
                          <a:latin typeface="hy서경b"/>
                        </a:rPr>
                        <a:t>월</a:t>
                      </a:r>
                      <a:r>
                        <a:rPr lang="en-US" altLang="ko-KR" sz="1500" b="1" dirty="0">
                          <a:latin typeface="hy서경b"/>
                        </a:rPr>
                        <a:t>1</a:t>
                      </a:r>
                      <a:r>
                        <a:rPr lang="ko-KR" altLang="en-US" sz="1500" b="1" dirty="0">
                          <a:latin typeface="hy서경b"/>
                        </a:rPr>
                        <a:t>회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9904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/>
                        <a:t>용인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/>
                        <a:t>조정숙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/>
                        <a:t>월</a:t>
                      </a:r>
                      <a:r>
                        <a:rPr lang="en-US" altLang="ko-KR" sz="1500" b="1" dirty="0"/>
                        <a:t>1</a:t>
                      </a:r>
                      <a:r>
                        <a:rPr lang="ko-KR" altLang="en-US" sz="1500" b="1" dirty="0"/>
                        <a:t>회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9904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/>
                        <a:t>일산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/>
                        <a:t>노임선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/>
                        <a:t>월</a:t>
                      </a:r>
                      <a:r>
                        <a:rPr lang="en-US" altLang="ko-KR" sz="1500" b="1" dirty="0"/>
                        <a:t>4</a:t>
                      </a:r>
                      <a:r>
                        <a:rPr lang="ko-KR" altLang="en-US" sz="1500" b="1" dirty="0"/>
                        <a:t>회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9904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 err="1"/>
                        <a:t>광주남한산초</a:t>
                      </a:r>
                      <a:endParaRPr lang="ko-KR" altLang="en-US" sz="1500" b="1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/>
                        <a:t>김동은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/>
                        <a:t>월</a:t>
                      </a:r>
                      <a:r>
                        <a:rPr lang="en-US" altLang="ko-KR" sz="1500" b="1" dirty="0"/>
                        <a:t>1</a:t>
                      </a:r>
                      <a:r>
                        <a:rPr lang="ko-KR" altLang="en-US" sz="1500" b="1" dirty="0"/>
                        <a:t>회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9904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/>
                        <a:t>강원 춘천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/>
                        <a:t>최태희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/>
                        <a:t>월</a:t>
                      </a:r>
                      <a:r>
                        <a:rPr lang="en-US" altLang="ko-KR" sz="1500" b="1" dirty="0"/>
                        <a:t>1</a:t>
                      </a:r>
                      <a:r>
                        <a:rPr lang="ko-KR" altLang="en-US" sz="1500" b="1" dirty="0"/>
                        <a:t>회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9904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/>
                        <a:t>충남 천안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/>
                        <a:t>홍보라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/>
                        <a:t>월</a:t>
                      </a:r>
                      <a:r>
                        <a:rPr lang="en-US" altLang="ko-KR" sz="1500" b="1" dirty="0"/>
                        <a:t>1</a:t>
                      </a:r>
                      <a:r>
                        <a:rPr lang="ko-KR" altLang="en-US" sz="1500" b="1" dirty="0"/>
                        <a:t>회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9904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/>
                        <a:t>서산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/>
                        <a:t>최영주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/>
                        <a:t>월</a:t>
                      </a:r>
                      <a:r>
                        <a:rPr lang="en-US" altLang="ko-KR" sz="1500" b="1" dirty="0"/>
                        <a:t>1</a:t>
                      </a:r>
                      <a:r>
                        <a:rPr lang="ko-KR" altLang="en-US" sz="1500" b="1" dirty="0"/>
                        <a:t>회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</a:tbl>
          </a:graphicData>
        </a:graphic>
      </p:graphicFrame>
      <p:graphicFrame>
        <p:nvGraphicFramePr>
          <p:cNvPr id="20" name="내용 개체 틀 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45527142"/>
              </p:ext>
            </p:extLst>
          </p:nvPr>
        </p:nvGraphicFramePr>
        <p:xfrm>
          <a:off x="4597400" y="1302622"/>
          <a:ext cx="4102100" cy="399044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4478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4605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1938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9904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/>
                        <a:t>대전 </a:t>
                      </a:r>
                      <a:r>
                        <a:rPr lang="en-US" altLang="ko-KR" sz="1500" b="1" dirty="0"/>
                        <a:t>/</a:t>
                      </a:r>
                      <a:r>
                        <a:rPr lang="ko-KR" altLang="en-US" sz="1500" b="1" dirty="0"/>
                        <a:t>유성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/>
                        <a:t>전재영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/>
                        <a:t>월</a:t>
                      </a:r>
                      <a:r>
                        <a:rPr lang="en-US" altLang="ko-KR" sz="1500" b="1" dirty="0"/>
                        <a:t>1</a:t>
                      </a:r>
                      <a:r>
                        <a:rPr lang="ko-KR" altLang="en-US" sz="1500" b="1" dirty="0"/>
                        <a:t>회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9904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/>
                        <a:t>경북 안동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/>
                        <a:t>변정미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/>
                        <a:t>월</a:t>
                      </a:r>
                      <a:r>
                        <a:rPr lang="en-US" altLang="ko-KR" sz="1500" b="1" dirty="0"/>
                        <a:t>1</a:t>
                      </a:r>
                      <a:r>
                        <a:rPr lang="ko-KR" altLang="en-US" sz="1500" b="1" dirty="0"/>
                        <a:t>회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9904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/>
                        <a:t>경남 울산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/>
                        <a:t>정현정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/>
                        <a:t>월</a:t>
                      </a:r>
                      <a:r>
                        <a:rPr lang="en-US" altLang="ko-KR" sz="1500" b="1" dirty="0"/>
                        <a:t>4</a:t>
                      </a:r>
                      <a:r>
                        <a:rPr lang="ko-KR" altLang="en-US" sz="1500" b="1" dirty="0"/>
                        <a:t>회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9904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/>
                        <a:t>부산 낮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/>
                        <a:t>박소영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/>
                        <a:t>월</a:t>
                      </a:r>
                      <a:r>
                        <a:rPr lang="en-US" altLang="ko-KR" sz="1500" b="1" dirty="0"/>
                        <a:t>2</a:t>
                      </a:r>
                      <a:r>
                        <a:rPr lang="ko-KR" altLang="en-US" sz="1500" b="1" dirty="0"/>
                        <a:t>회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9904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/>
                        <a:t>부산저녁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/>
                        <a:t>박소영</a:t>
                      </a:r>
                      <a:r>
                        <a:rPr lang="en-US" altLang="ko-KR" sz="1500" b="1" dirty="0"/>
                        <a:t>/</a:t>
                      </a:r>
                      <a:r>
                        <a:rPr lang="ko-KR" altLang="en-US" sz="1500" b="1" dirty="0"/>
                        <a:t>김영숙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/>
                        <a:t>월</a:t>
                      </a:r>
                      <a:r>
                        <a:rPr lang="en-US" altLang="ko-KR" sz="1500" b="1" dirty="0"/>
                        <a:t>2</a:t>
                      </a:r>
                      <a:r>
                        <a:rPr lang="ko-KR" altLang="en-US" sz="1500" b="1" dirty="0"/>
                        <a:t>회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9904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/>
                        <a:t>마산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/>
                        <a:t>강주용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/>
                        <a:t>월</a:t>
                      </a:r>
                      <a:r>
                        <a:rPr lang="en-US" altLang="ko-KR" sz="1500" b="1" dirty="0"/>
                        <a:t>1</a:t>
                      </a:r>
                      <a:r>
                        <a:rPr lang="ko-KR" altLang="en-US" sz="1500" b="1" dirty="0"/>
                        <a:t>회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9904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/>
                        <a:t>거제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/>
                        <a:t>이민우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/>
                        <a:t>월</a:t>
                      </a:r>
                      <a:r>
                        <a:rPr lang="en-US" altLang="ko-KR" sz="1500" b="1" dirty="0"/>
                        <a:t>1</a:t>
                      </a:r>
                      <a:r>
                        <a:rPr lang="ko-KR" altLang="en-US" sz="1500" b="1" dirty="0"/>
                        <a:t>회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9904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/>
                        <a:t>전북 전주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/>
                        <a:t>양희성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/>
                        <a:t>월</a:t>
                      </a:r>
                      <a:r>
                        <a:rPr lang="en-US" altLang="ko-KR" sz="1500" b="1" dirty="0"/>
                        <a:t>1</a:t>
                      </a:r>
                      <a:r>
                        <a:rPr lang="ko-KR" altLang="en-US" sz="1500" b="1" dirty="0"/>
                        <a:t>회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9904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/>
                        <a:t>광주 저녁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/>
                        <a:t>정철성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/>
                        <a:t>월</a:t>
                      </a:r>
                      <a:r>
                        <a:rPr lang="en-US" altLang="ko-KR" sz="1500" b="1" dirty="0"/>
                        <a:t>1</a:t>
                      </a:r>
                      <a:r>
                        <a:rPr lang="ko-KR" altLang="en-US" sz="1500" b="1" dirty="0"/>
                        <a:t>회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9904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/>
                        <a:t>중국 상해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/>
                        <a:t>김효정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/>
                        <a:t>월</a:t>
                      </a:r>
                      <a:r>
                        <a:rPr lang="en-US" altLang="ko-KR" sz="1500" b="1" dirty="0"/>
                        <a:t>2</a:t>
                      </a:r>
                      <a:r>
                        <a:rPr lang="ko-KR" altLang="en-US" sz="1500" b="1" dirty="0"/>
                        <a:t>회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1548034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 rot="20658659">
            <a:off x="4933949" y="1563291"/>
            <a:ext cx="3600450" cy="691357"/>
          </a:xfrm>
        </p:spPr>
        <p:txBody>
          <a:bodyPr>
            <a:noAutofit/>
          </a:bodyPr>
          <a:lstStyle/>
          <a:p>
            <a:r>
              <a:rPr lang="en-US" altLang="ko-KR" sz="2700" b="1" dirty="0"/>
              <a:t>2017</a:t>
            </a:r>
            <a:r>
              <a:rPr lang="ko-KR" altLang="en-US" sz="2700" b="1" dirty="0"/>
              <a:t>년 팍팍 밀어주고 싶은 지역</a:t>
            </a:r>
            <a:r>
              <a:rPr lang="en-US" altLang="ko-KR" sz="2700" b="1" dirty="0"/>
              <a:t>(4</a:t>
            </a:r>
            <a:r>
              <a:rPr lang="ko-KR" altLang="en-US" sz="2700" b="1" dirty="0"/>
              <a:t>지역</a:t>
            </a:r>
            <a:r>
              <a:rPr lang="en-US" altLang="ko-KR" sz="2700" b="1" dirty="0"/>
              <a:t>)</a:t>
            </a:r>
            <a:endParaRPr lang="ko-KR" altLang="en-US" sz="2700" b="1" dirty="0"/>
          </a:p>
        </p:txBody>
      </p:sp>
      <p:sp>
        <p:nvSpPr>
          <p:cNvPr id="10" name="내용 개체 틀 6"/>
          <p:cNvSpPr txBox="1">
            <a:spLocks/>
          </p:cNvSpPr>
          <p:nvPr/>
        </p:nvSpPr>
        <p:spPr>
          <a:xfrm>
            <a:off x="5175250" y="2340769"/>
            <a:ext cx="3524250" cy="3263504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ko-KR" altLang="en-US" sz="2100" dirty="0"/>
          </a:p>
        </p:txBody>
      </p:sp>
      <p:graphicFrame>
        <p:nvGraphicFramePr>
          <p:cNvPr id="17" name="내용 개체 틀 1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15498717"/>
              </p:ext>
            </p:extLst>
          </p:nvPr>
        </p:nvGraphicFramePr>
        <p:xfrm>
          <a:off x="349251" y="1507092"/>
          <a:ext cx="3956050" cy="4263216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41605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46587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7412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5526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/>
                        <a:t>서울  용산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 err="1"/>
                        <a:t>용은중</a:t>
                      </a:r>
                      <a:endParaRPr lang="ko-KR" altLang="en-US" sz="1500" b="1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/>
                        <a:t>월</a:t>
                      </a:r>
                      <a:r>
                        <a:rPr lang="en-US" altLang="ko-KR" sz="1500" b="1" dirty="0"/>
                        <a:t>1</a:t>
                      </a:r>
                      <a:r>
                        <a:rPr lang="ko-KR" altLang="en-US" sz="1500" b="1" dirty="0"/>
                        <a:t>회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5526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/>
                        <a:t>마포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/>
                        <a:t>이용순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/>
                        <a:t>월</a:t>
                      </a:r>
                      <a:r>
                        <a:rPr lang="en-US" altLang="ko-KR" sz="1500" b="1" dirty="0"/>
                        <a:t>1</a:t>
                      </a:r>
                      <a:r>
                        <a:rPr lang="ko-KR" altLang="en-US" sz="1500" b="1" dirty="0"/>
                        <a:t>회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5526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/>
                        <a:t>성북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/>
                        <a:t>기숙영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/>
                        <a:t>월</a:t>
                      </a:r>
                      <a:r>
                        <a:rPr lang="en-US" altLang="ko-KR" sz="1500" b="1" dirty="0"/>
                        <a:t>1</a:t>
                      </a:r>
                      <a:r>
                        <a:rPr lang="ko-KR" altLang="en-US" sz="1500" b="1" dirty="0"/>
                        <a:t>회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5526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b="1" dirty="0"/>
                        <a:t>   </a:t>
                      </a:r>
                      <a:r>
                        <a:rPr lang="ko-KR" altLang="en-US" sz="1500" b="1" dirty="0"/>
                        <a:t>광진</a:t>
                      </a:r>
                      <a:r>
                        <a:rPr lang="en-US" altLang="ko-KR" sz="1500" b="1" dirty="0"/>
                        <a:t>(</a:t>
                      </a:r>
                      <a:r>
                        <a:rPr lang="ko-KR" altLang="en-US" sz="1500" b="1" dirty="0"/>
                        <a:t>고학년</a:t>
                      </a:r>
                      <a:r>
                        <a:rPr lang="en-US" altLang="ko-KR" sz="1500" b="1" dirty="0"/>
                        <a:t>)</a:t>
                      </a:r>
                      <a:endParaRPr lang="ko-KR" altLang="en-US" sz="1500" b="1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/>
                        <a:t>박선주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/>
                        <a:t>월</a:t>
                      </a:r>
                      <a:r>
                        <a:rPr lang="en-US" altLang="ko-KR" sz="1500" b="1" dirty="0"/>
                        <a:t>1</a:t>
                      </a:r>
                      <a:r>
                        <a:rPr lang="ko-KR" altLang="en-US" sz="1500" b="1" dirty="0"/>
                        <a:t>회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5526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/>
                        <a:t>동작 낮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 err="1"/>
                        <a:t>박안나</a:t>
                      </a:r>
                      <a:endParaRPr lang="ko-KR" altLang="en-US" sz="1500" b="1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/>
                        <a:t>월</a:t>
                      </a:r>
                      <a:r>
                        <a:rPr lang="en-US" altLang="ko-KR" sz="1500" b="1" dirty="0"/>
                        <a:t>1</a:t>
                      </a:r>
                      <a:r>
                        <a:rPr lang="ko-KR" altLang="en-US" sz="1500" b="1" dirty="0"/>
                        <a:t>회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5526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/>
                        <a:t>구로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/>
                        <a:t>김승현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/>
                        <a:t>월</a:t>
                      </a:r>
                      <a:r>
                        <a:rPr lang="en-US" altLang="ko-KR" sz="1500" b="1" dirty="0"/>
                        <a:t>1</a:t>
                      </a:r>
                      <a:r>
                        <a:rPr lang="ko-KR" altLang="en-US" sz="1500" b="1" dirty="0"/>
                        <a:t>회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5526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/>
                        <a:t>강남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b="1" dirty="0"/>
                        <a:t>----</a:t>
                      </a:r>
                      <a:endParaRPr lang="ko-KR" altLang="en-US" sz="1500" b="1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/>
                        <a:t>월</a:t>
                      </a:r>
                      <a:r>
                        <a:rPr lang="en-US" altLang="ko-KR" sz="1500" b="1" dirty="0"/>
                        <a:t>1</a:t>
                      </a:r>
                      <a:r>
                        <a:rPr lang="ko-KR" altLang="en-US" sz="1500" b="1" dirty="0"/>
                        <a:t>회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5526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/>
                        <a:t> 경기  구리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/>
                        <a:t>정지향</a:t>
                      </a:r>
                      <a:r>
                        <a:rPr lang="en-US" altLang="ko-KR" sz="1500" b="1" dirty="0"/>
                        <a:t>/</a:t>
                      </a:r>
                      <a:r>
                        <a:rPr lang="ko-KR" altLang="en-US" sz="1500" b="1" dirty="0" err="1"/>
                        <a:t>강민조</a:t>
                      </a:r>
                      <a:endParaRPr lang="ko-KR" altLang="en-US" sz="1500" b="1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/>
                        <a:t>월</a:t>
                      </a:r>
                      <a:r>
                        <a:rPr lang="en-US" altLang="ko-KR" sz="1500" b="1" dirty="0"/>
                        <a:t>1</a:t>
                      </a:r>
                      <a:r>
                        <a:rPr lang="ko-KR" altLang="en-US" sz="1500" b="1" dirty="0"/>
                        <a:t>회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5526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b="1" dirty="0"/>
                        <a:t> </a:t>
                      </a:r>
                      <a:r>
                        <a:rPr lang="ko-KR" altLang="en-US" sz="1500" b="1" dirty="0"/>
                        <a:t>안양  낮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 err="1"/>
                        <a:t>박부흥</a:t>
                      </a:r>
                      <a:endParaRPr lang="ko-KR" altLang="en-US" sz="1500" b="1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/>
                        <a:t>월</a:t>
                      </a:r>
                      <a:r>
                        <a:rPr lang="en-US" altLang="ko-KR" sz="1500" b="1" dirty="0"/>
                        <a:t>1</a:t>
                      </a:r>
                      <a:r>
                        <a:rPr lang="ko-KR" altLang="en-US" sz="1500" b="1" dirty="0"/>
                        <a:t>회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5526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/>
                        <a:t>저녁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 err="1"/>
                        <a:t>박부흥</a:t>
                      </a:r>
                      <a:endParaRPr lang="ko-KR" altLang="en-US" sz="1500" b="1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/>
                        <a:t>월</a:t>
                      </a:r>
                      <a:r>
                        <a:rPr lang="en-US" altLang="ko-KR" sz="1500" b="1" dirty="0"/>
                        <a:t>1</a:t>
                      </a:r>
                      <a:r>
                        <a:rPr lang="ko-KR" altLang="en-US" sz="1500" b="1" dirty="0"/>
                        <a:t>회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5526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b="1" dirty="0"/>
                        <a:t> </a:t>
                      </a:r>
                      <a:r>
                        <a:rPr lang="ko-KR" altLang="en-US" sz="1500" b="1" dirty="0"/>
                        <a:t>인천 송도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/>
                        <a:t>최영이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/>
                        <a:t>월</a:t>
                      </a:r>
                      <a:r>
                        <a:rPr lang="en-US" altLang="ko-KR" sz="1500" b="1" dirty="0"/>
                        <a:t>1</a:t>
                      </a:r>
                      <a:r>
                        <a:rPr lang="ko-KR" altLang="en-US" sz="1500" b="1" dirty="0"/>
                        <a:t>회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35526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b="1" dirty="0"/>
                        <a:t> </a:t>
                      </a:r>
                      <a:r>
                        <a:rPr lang="ko-KR" altLang="en-US" sz="1500" b="1" dirty="0"/>
                        <a:t>목포 무안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/>
                        <a:t>김유정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/>
                        <a:t>월</a:t>
                      </a:r>
                      <a:r>
                        <a:rPr lang="en-US" altLang="ko-KR" sz="1500" b="1" dirty="0"/>
                        <a:t>1</a:t>
                      </a:r>
                      <a:r>
                        <a:rPr lang="ko-KR" altLang="en-US" sz="1500" b="1" dirty="0"/>
                        <a:t>회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</a:tbl>
          </a:graphicData>
        </a:graphic>
      </p:graphicFrame>
      <p:graphicFrame>
        <p:nvGraphicFramePr>
          <p:cNvPr id="20" name="내용 개체 틀 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34837290"/>
              </p:ext>
            </p:extLst>
          </p:nvPr>
        </p:nvGraphicFramePr>
        <p:xfrm>
          <a:off x="4743450" y="3084350"/>
          <a:ext cx="3956050" cy="177634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59385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1684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1938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5526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b="1" dirty="0"/>
                        <a:t> </a:t>
                      </a:r>
                      <a:r>
                        <a:rPr lang="ko-KR" altLang="en-US" sz="1500" b="1" dirty="0"/>
                        <a:t>충북  청주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/>
                        <a:t>전인선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/>
                        <a:t>월</a:t>
                      </a:r>
                      <a:r>
                        <a:rPr lang="en-US" altLang="ko-KR" sz="1500" b="1" dirty="0"/>
                        <a:t>1</a:t>
                      </a:r>
                      <a:r>
                        <a:rPr lang="ko-KR" altLang="en-US" sz="1500" b="1" dirty="0"/>
                        <a:t>회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5526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b="1" dirty="0"/>
                        <a:t> </a:t>
                      </a:r>
                      <a:r>
                        <a:rPr lang="ko-KR" altLang="en-US" sz="1500" b="1" dirty="0"/>
                        <a:t>강원   원주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/>
                        <a:t>김태은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500" b="1" dirty="0"/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5526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b="1" dirty="0"/>
                        <a:t> </a:t>
                      </a:r>
                      <a:r>
                        <a:rPr lang="ko-KR" altLang="en-US" sz="1500" b="1" dirty="0"/>
                        <a:t>경남   김해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/>
                        <a:t>밴드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/>
                        <a:t>온라인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5526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b="1" dirty="0"/>
                        <a:t> </a:t>
                      </a:r>
                      <a:r>
                        <a:rPr lang="ko-KR" altLang="en-US" sz="1500" b="1" dirty="0"/>
                        <a:t>광주   낮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/>
                        <a:t>밴드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/>
                        <a:t>온라인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5526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b="1" dirty="0"/>
                        <a:t> </a:t>
                      </a:r>
                      <a:r>
                        <a:rPr lang="ko-KR" altLang="en-US" sz="1500" b="1" dirty="0"/>
                        <a:t>제주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/>
                        <a:t>밴드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/>
                        <a:t>온라인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6" name="제목 1"/>
          <p:cNvSpPr txBox="1">
            <a:spLocks/>
          </p:cNvSpPr>
          <p:nvPr/>
        </p:nvSpPr>
        <p:spPr>
          <a:xfrm>
            <a:off x="527051" y="953294"/>
            <a:ext cx="3600450" cy="551657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2700" b="1" dirty="0"/>
              <a:t>신생 지역</a:t>
            </a:r>
            <a:r>
              <a:rPr lang="en-US" altLang="ko-KR" sz="2700" b="1" dirty="0"/>
              <a:t>(12</a:t>
            </a:r>
            <a:r>
              <a:rPr lang="ko-KR" altLang="en-US" sz="2700" b="1" dirty="0"/>
              <a:t>지역</a:t>
            </a:r>
            <a:r>
              <a:rPr lang="en-US" altLang="ko-KR" sz="2700" b="1" dirty="0"/>
              <a:t>)</a:t>
            </a:r>
            <a:endParaRPr lang="ko-KR" altLang="en-US" sz="2700" b="1" dirty="0"/>
          </a:p>
        </p:txBody>
      </p:sp>
    </p:spTree>
    <p:extLst>
      <p:ext uri="{BB962C8B-B14F-4D97-AF65-F5344CB8AC3E}">
        <p14:creationId xmlns:p14="http://schemas.microsoft.com/office/powerpoint/2010/main" val="167940594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09501" y="980728"/>
            <a:ext cx="8634064" cy="294394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ko-KR" altLang="en-US" sz="2000" b="1" dirty="0"/>
              <a:t>서너 명의 엄마들과 함께 시작했던 모임이 어느새 꼬박 </a:t>
            </a:r>
            <a:r>
              <a:rPr lang="en-US" altLang="ko-KR" sz="2000" b="1" dirty="0"/>
              <a:t>6</a:t>
            </a:r>
            <a:r>
              <a:rPr lang="ko-KR" altLang="en-US" sz="2000" b="1" dirty="0"/>
              <a:t>년이 되었다</a:t>
            </a:r>
            <a:r>
              <a:rPr lang="en-US" altLang="ko-KR" sz="2000" b="1" dirty="0"/>
              <a:t>. </a:t>
            </a:r>
          </a:p>
          <a:p>
            <a:pPr marL="0" indent="0" algn="dist">
              <a:buNone/>
            </a:pPr>
            <a:r>
              <a:rPr lang="ko-KR" altLang="en-US" sz="2000" b="1" dirty="0"/>
              <a:t>입학 철에는 마당 있는 집에 모여 동네 잔치를 열었고</a:t>
            </a:r>
            <a:r>
              <a:rPr lang="en-US" altLang="ko-KR" sz="2000" b="1" dirty="0"/>
              <a:t>, </a:t>
            </a:r>
            <a:r>
              <a:rPr lang="ko-KR" altLang="en-US" sz="2000" b="1" dirty="0"/>
              <a:t>여름이면 물놀이를</a:t>
            </a:r>
            <a:r>
              <a:rPr lang="en-US" altLang="ko-KR" sz="2000" b="1" dirty="0"/>
              <a:t>, </a:t>
            </a:r>
          </a:p>
          <a:p>
            <a:pPr marL="0" indent="0">
              <a:buNone/>
            </a:pPr>
            <a:r>
              <a:rPr lang="ko-KR" altLang="en-US" sz="2000" b="1" dirty="0"/>
              <a:t>겨울에는 눈 구경을 함께 즐겼다</a:t>
            </a:r>
            <a:r>
              <a:rPr lang="en-US" altLang="ko-KR" sz="2000" b="1" dirty="0"/>
              <a:t>.</a:t>
            </a:r>
          </a:p>
          <a:p>
            <a:pPr marL="0" indent="0" algn="dist">
              <a:buNone/>
            </a:pPr>
            <a:r>
              <a:rPr lang="ko-KR" altLang="en-US" sz="2000" b="1" dirty="0"/>
              <a:t>성적과 공부에만 매달리지 않고 성공이라는 로드맵에 매몰되지 않기 위해</a:t>
            </a:r>
            <a:endParaRPr lang="en-US" altLang="ko-KR" sz="2000" b="1" dirty="0"/>
          </a:p>
          <a:p>
            <a:pPr marL="0" indent="0" algn="dist">
              <a:buNone/>
            </a:pPr>
            <a:r>
              <a:rPr lang="en-US" altLang="ko-KR" sz="2000" b="1" dirty="0"/>
              <a:t>2</a:t>
            </a:r>
            <a:r>
              <a:rPr lang="ko-KR" altLang="en-US" sz="2000" b="1" dirty="0"/>
              <a:t>주마다 모여 아이 키우는 혼란스러움을 달래려 속 걱정을 나누고 </a:t>
            </a:r>
            <a:endParaRPr lang="en-US" altLang="ko-KR" sz="2000" b="1" dirty="0"/>
          </a:p>
          <a:p>
            <a:pPr marL="0" indent="0">
              <a:buNone/>
            </a:pPr>
            <a:r>
              <a:rPr lang="en-US" altLang="ko-KR" sz="2000" b="1" dirty="0"/>
              <a:t>'</a:t>
            </a:r>
            <a:r>
              <a:rPr lang="ko-KR" altLang="en-US" sz="2000" b="1" dirty="0"/>
              <a:t>나를 위한</a:t>
            </a:r>
            <a:r>
              <a:rPr lang="en-US" altLang="ko-KR" sz="2000" b="1" dirty="0"/>
              <a:t>'</a:t>
            </a:r>
            <a:r>
              <a:rPr lang="ko-KR" altLang="en-US" sz="2000" b="1" dirty="0"/>
              <a:t>이 아닌 </a:t>
            </a:r>
            <a:r>
              <a:rPr lang="en-US" altLang="ko-KR" sz="2000" b="1" dirty="0"/>
              <a:t>'</a:t>
            </a:r>
            <a:r>
              <a:rPr lang="ko-KR" altLang="en-US" sz="2000" b="1" dirty="0"/>
              <a:t>우리를 위한</a:t>
            </a:r>
            <a:r>
              <a:rPr lang="en-US" altLang="ko-KR" sz="2000" b="1" dirty="0"/>
              <a:t>' </a:t>
            </a:r>
            <a:r>
              <a:rPr lang="ko-KR" altLang="en-US" sz="2000" b="1" dirty="0"/>
              <a:t>길을 찾기 위해 공부하던 엄마들</a:t>
            </a:r>
            <a:r>
              <a:rPr lang="en-US" altLang="ko-KR" sz="2000" b="1" dirty="0"/>
              <a:t>….</a:t>
            </a:r>
          </a:p>
          <a:p>
            <a:pPr marL="0" indent="0">
              <a:buNone/>
            </a:pPr>
            <a:r>
              <a:rPr lang="ko-KR" altLang="en-US" sz="2000" b="1" dirty="0"/>
              <a:t>아마도</a:t>
            </a:r>
            <a:r>
              <a:rPr lang="en-US" altLang="ko-KR" sz="2000" b="1" dirty="0"/>
              <a:t>, </a:t>
            </a:r>
            <a:r>
              <a:rPr lang="ko-KR" altLang="en-US" sz="2000" b="1" dirty="0"/>
              <a:t>사람이 답인 것 같다</a:t>
            </a:r>
            <a:r>
              <a:rPr lang="en-US" altLang="ko-KR" sz="2000" b="1" dirty="0"/>
              <a:t>. </a:t>
            </a:r>
            <a:r>
              <a:rPr lang="ko-KR" altLang="en-US" sz="2000" b="1" dirty="0"/>
              <a:t>그리고 우리의 사랑이 힘인 것 같다</a:t>
            </a:r>
            <a:r>
              <a:rPr lang="en-US" altLang="ko-KR" sz="2000" b="1" dirty="0"/>
              <a:t>. </a:t>
            </a:r>
          </a:p>
          <a:p>
            <a:pPr marL="0" indent="0">
              <a:buNone/>
            </a:pPr>
            <a:r>
              <a:rPr lang="ko-KR" altLang="en-US" sz="2000" b="1" dirty="0"/>
              <a:t>그런 사람들과 사랑을 나누고 있으니 나는 그래서 오늘도 희망을 꿈꾼다</a:t>
            </a:r>
            <a:r>
              <a:rPr lang="en-US" altLang="ko-KR" sz="2000" b="1" dirty="0"/>
              <a:t>.</a:t>
            </a:r>
          </a:p>
        </p:txBody>
      </p:sp>
      <p:pic>
        <p:nvPicPr>
          <p:cNvPr id="1026" name="Picture 2" descr="C:\Users\John\Desktop\5b8Ud0151vfowxunrycae_hx1xw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4077072"/>
            <a:ext cx="3456385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내용 개체 틀 2"/>
          <p:cNvSpPr txBox="1">
            <a:spLocks/>
          </p:cNvSpPr>
          <p:nvPr/>
        </p:nvSpPr>
        <p:spPr>
          <a:xfrm>
            <a:off x="309501" y="260648"/>
            <a:ext cx="8634064" cy="36842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altLang="ko-KR" b="1" dirty="0"/>
              <a:t>“</a:t>
            </a:r>
            <a:r>
              <a:rPr lang="ko-KR" altLang="en-US" b="1" dirty="0"/>
              <a:t>사람이 답이다</a:t>
            </a:r>
            <a:r>
              <a:rPr lang="en-US" altLang="ko-KR" b="1" dirty="0"/>
              <a:t>” </a:t>
            </a:r>
            <a:r>
              <a:rPr lang="en-US" altLang="ko-KR" sz="2400" b="1" dirty="0"/>
              <a:t>(</a:t>
            </a:r>
            <a:r>
              <a:rPr lang="ko-KR" altLang="en-US" sz="2400" b="1" dirty="0"/>
              <a:t>서울 강서 등대모임 </a:t>
            </a:r>
            <a:r>
              <a:rPr lang="en-US" altLang="ko-KR" sz="2400" b="1" dirty="0"/>
              <a:t>6</a:t>
            </a:r>
            <a:r>
              <a:rPr lang="ko-KR" altLang="en-US" sz="2400" b="1" dirty="0" err="1"/>
              <a:t>년차</a:t>
            </a:r>
            <a:r>
              <a:rPr lang="ko-KR" altLang="en-US" sz="2400" b="1" dirty="0"/>
              <a:t> 전선영</a:t>
            </a:r>
            <a:r>
              <a:rPr lang="en-US" altLang="ko-KR" sz="2400" b="1" dirty="0"/>
              <a:t>)</a:t>
            </a:r>
            <a:endParaRPr lang="en-US" altLang="ko-KR" sz="2800" b="1" dirty="0"/>
          </a:p>
          <a:p>
            <a:pPr marL="0" indent="0">
              <a:buFont typeface="Arial" pitchFamily="34" charset="0"/>
              <a:buNone/>
            </a:pPr>
            <a:endParaRPr lang="en-US" altLang="ko-KR" sz="1500" b="1" dirty="0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4081010"/>
            <a:ext cx="3888432" cy="2592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779229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513" y="442291"/>
            <a:ext cx="8229600" cy="544776"/>
          </a:xfrm>
        </p:spPr>
        <p:txBody>
          <a:bodyPr>
            <a:normAutofit/>
          </a:bodyPr>
          <a:lstStyle/>
          <a:p>
            <a:pPr algn="l"/>
            <a:r>
              <a:rPr lang="ko-KR" altLang="en-US" sz="1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▶ </a:t>
            </a:r>
            <a:r>
              <a:rPr lang="ko-KR" altLang="en-US" sz="1800" b="1" dirty="0">
                <a:latin typeface="+mn-ea"/>
                <a:ea typeface="+mn-ea"/>
              </a:rPr>
              <a:t>사교육</a:t>
            </a:r>
            <a:r>
              <a:rPr lang="en-US" altLang="ko-KR" sz="1800" b="1" dirty="0">
                <a:latin typeface="+mn-ea"/>
                <a:ea typeface="+mn-ea"/>
              </a:rPr>
              <a:t>(</a:t>
            </a:r>
            <a:r>
              <a:rPr lang="ko-KR" altLang="en-US" sz="1800" b="1" dirty="0">
                <a:latin typeface="+mn-ea"/>
                <a:ea typeface="+mn-ea"/>
              </a:rPr>
              <a:t>비</a:t>
            </a:r>
            <a:r>
              <a:rPr lang="en-US" altLang="ko-KR" sz="1800" b="1" dirty="0">
                <a:latin typeface="+mn-ea"/>
                <a:ea typeface="+mn-ea"/>
              </a:rPr>
              <a:t>) </a:t>
            </a:r>
            <a:r>
              <a:rPr lang="ko-KR" altLang="en-US" sz="1800" b="1" dirty="0">
                <a:latin typeface="+mn-ea"/>
                <a:ea typeface="+mn-ea"/>
              </a:rPr>
              <a:t>절감 모델 개발</a:t>
            </a:r>
          </a:p>
        </p:txBody>
      </p:sp>
      <p:pic>
        <p:nvPicPr>
          <p:cNvPr id="5" name="내용 개체 틀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440" y="4146550"/>
            <a:ext cx="8433024" cy="2209800"/>
          </a:xfrm>
        </p:spPr>
      </p:pic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AFAAC-B155-4D95-B7E5-45CD0A403142}" type="slidenum">
              <a:rPr lang="ko-KR" altLang="en-US" smtClean="0"/>
              <a:t>60</a:t>
            </a:fld>
            <a:endParaRPr lang="ko-KR" altLang="en-US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3553" y="1447645"/>
            <a:ext cx="4484911" cy="242088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79513" y="1772816"/>
            <a:ext cx="403244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>
                <a:latin typeface="+mn-ea"/>
              </a:rPr>
              <a:t>6</a:t>
            </a:r>
            <a:r>
              <a:rPr lang="ko-KR" altLang="en-US" sz="2000" b="1" dirty="0">
                <a:latin typeface="+mn-ea"/>
              </a:rPr>
              <a:t>월 </a:t>
            </a:r>
            <a:r>
              <a:rPr lang="en-US" altLang="ko-KR" sz="2000" b="1" dirty="0">
                <a:latin typeface="+mn-ea"/>
              </a:rPr>
              <a:t>29</a:t>
            </a:r>
            <a:r>
              <a:rPr lang="ko-KR" altLang="en-US" sz="2000" b="1" dirty="0">
                <a:latin typeface="+mn-ea"/>
              </a:rPr>
              <a:t>일</a:t>
            </a:r>
            <a:r>
              <a:rPr lang="en-US" altLang="ko-KR" sz="2000" b="1" dirty="0">
                <a:latin typeface="+mn-ea"/>
              </a:rPr>
              <a:t>, </a:t>
            </a:r>
            <a:r>
              <a:rPr lang="ko-KR" altLang="en-US" sz="2000" b="1" dirty="0" err="1">
                <a:latin typeface="+mn-ea"/>
              </a:rPr>
              <a:t>수업과성장연구소와</a:t>
            </a:r>
            <a:r>
              <a:rPr lang="ko-KR" altLang="en-US" sz="2000" b="1" dirty="0">
                <a:latin typeface="+mn-ea"/>
              </a:rPr>
              <a:t> </a:t>
            </a:r>
            <a:endParaRPr lang="en-US" altLang="ko-KR" sz="2000" b="1" dirty="0">
              <a:latin typeface="+mn-ea"/>
            </a:endParaRPr>
          </a:p>
          <a:p>
            <a:r>
              <a:rPr lang="ko-KR" altLang="en-US" sz="2000" b="1" dirty="0">
                <a:latin typeface="+mn-ea"/>
              </a:rPr>
              <a:t>연구 협약 체결</a:t>
            </a:r>
            <a:endParaRPr lang="en-US" altLang="ko-KR" sz="2000" b="1" dirty="0">
              <a:latin typeface="+mn-ea"/>
            </a:endParaRPr>
          </a:p>
          <a:p>
            <a:endParaRPr lang="en-US" altLang="ko-KR" sz="2000" b="1" dirty="0">
              <a:latin typeface="+mn-ea"/>
            </a:endParaRPr>
          </a:p>
          <a:p>
            <a:r>
              <a:rPr lang="en-US" altLang="ko-KR" sz="2000" b="1" dirty="0">
                <a:latin typeface="+mn-ea"/>
              </a:rPr>
              <a:t>4300</a:t>
            </a:r>
            <a:r>
              <a:rPr lang="ko-KR" altLang="en-US" sz="2000" b="1" dirty="0">
                <a:latin typeface="+mn-ea"/>
              </a:rPr>
              <a:t>명 회원설문조사를 시작으로</a:t>
            </a:r>
            <a:r>
              <a:rPr lang="en-US" altLang="ko-KR" sz="2000" b="1" dirty="0">
                <a:latin typeface="+mn-ea"/>
              </a:rPr>
              <a:t>, </a:t>
            </a:r>
            <a:r>
              <a:rPr lang="ko-KR" altLang="en-US" sz="2000" b="1" dirty="0">
                <a:latin typeface="+mn-ea"/>
              </a:rPr>
              <a:t>사교육 절감 경험을 한 회원들과 하지 못한 회원들 인터뷰 진행 중</a:t>
            </a:r>
            <a:r>
              <a:rPr lang="en-US" altLang="ko-KR" sz="2000" b="1" dirty="0">
                <a:latin typeface="+mn-ea"/>
              </a:rPr>
              <a:t>.</a:t>
            </a:r>
            <a:endParaRPr lang="ko-KR" altLang="en-US" sz="2000" b="1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42571196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1"/>
          <p:cNvSpPr txBox="1">
            <a:spLocks/>
          </p:cNvSpPr>
          <p:nvPr/>
        </p:nvSpPr>
        <p:spPr>
          <a:xfrm>
            <a:off x="0" y="205192"/>
            <a:ext cx="8950800" cy="5486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>
                <a:latin typeface="맑은 고딕"/>
                <a:ea typeface="맑은 고딕"/>
              </a:rPr>
              <a:t> ■ </a:t>
            </a:r>
            <a:r>
              <a:rPr lang="ko-KR" altLang="en-US" sz="2000" b="1" dirty="0"/>
              <a:t>활동</a:t>
            </a:r>
            <a:r>
              <a:rPr lang="en-US" altLang="ko-KR" sz="2000" b="1" dirty="0"/>
              <a:t>14 :</a:t>
            </a:r>
            <a:r>
              <a:rPr lang="ko-KR" altLang="en-US" sz="2000" b="1" dirty="0"/>
              <a:t> </a:t>
            </a:r>
            <a:r>
              <a:rPr lang="ko-KR" altLang="en-US" sz="2000" b="1" dirty="0" err="1"/>
              <a:t>노워리</a:t>
            </a:r>
            <a:r>
              <a:rPr lang="ko-KR" altLang="en-US" sz="2000" b="1" dirty="0"/>
              <a:t> </a:t>
            </a:r>
            <a:r>
              <a:rPr lang="ko-KR" altLang="en-US" sz="2000" b="1" dirty="0" err="1"/>
              <a:t>상담넷</a:t>
            </a:r>
            <a:r>
              <a:rPr lang="en-US" altLang="ko-KR" sz="2000" b="1" dirty="0"/>
              <a:t>, 100</a:t>
            </a:r>
            <a:r>
              <a:rPr lang="ko-KR" altLang="en-US" sz="2000" b="1" dirty="0"/>
              <a:t>인강사클럽의 활약</a:t>
            </a:r>
            <a:endParaRPr lang="en-US" altLang="ko-KR" sz="2000" b="1" dirty="0"/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/>
          </p:nvPr>
        </p:nvGraphicFramePr>
        <p:xfrm>
          <a:off x="1145284" y="1628800"/>
          <a:ext cx="6660231" cy="4747260"/>
        </p:xfrm>
        <a:graphic>
          <a:graphicData uri="http://schemas.openxmlformats.org/drawingml/2006/table">
            <a:tbl>
              <a:tblPr/>
              <a:tblGrid>
                <a:gridCol w="511785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54237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414035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-1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주제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-1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총계</a:t>
                      </a:r>
                      <a:endParaRPr lang="ko-KR" altLang="en-US" sz="18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1627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-1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학원</a:t>
                      </a:r>
                      <a:r>
                        <a:rPr lang="en-US" altLang="ko-KR" sz="1800" b="1" kern="0" spc="-1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800" b="1" kern="0" spc="-1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사교육 정보 상담</a:t>
                      </a:r>
                      <a:endParaRPr lang="ko-KR" altLang="en-US" sz="18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0" spc="-1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8</a:t>
                      </a:r>
                      <a:endParaRPr lang="en-US" sz="18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1627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-1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학습 </a:t>
                      </a:r>
                      <a:r>
                        <a:rPr lang="en-US" altLang="ko-KR" sz="1800" b="1" kern="0" spc="-1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800" b="1" kern="0" spc="-1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학습법</a:t>
                      </a:r>
                      <a:r>
                        <a:rPr lang="en-US" altLang="ko-KR" sz="1800" b="1" kern="0" spc="-1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800" b="1" kern="0" spc="-1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학습태도</a:t>
                      </a:r>
                      <a:r>
                        <a:rPr lang="en-US" altLang="ko-KR" sz="1800" b="1" kern="0" spc="-1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 </a:t>
                      </a:r>
                      <a:endParaRPr lang="ko-KR" altLang="en-US" sz="18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0" spc="-1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13</a:t>
                      </a:r>
                      <a:endParaRPr lang="en-US" sz="18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1627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-10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생활 및 심리 상담</a:t>
                      </a:r>
                      <a:endParaRPr lang="ko-KR" altLang="en-US" sz="1800" b="1" kern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0" spc="-1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27</a:t>
                      </a:r>
                      <a:endParaRPr lang="en-US" sz="18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1627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-10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영유아 자녀 상담</a:t>
                      </a:r>
                      <a:endParaRPr lang="ko-KR" altLang="en-US" sz="1800" b="1" kern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0" spc="-1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32</a:t>
                      </a:r>
                      <a:endParaRPr lang="en-US" sz="18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1627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-10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영어사교육 상담</a:t>
                      </a:r>
                      <a:endParaRPr lang="ko-KR" altLang="en-US" sz="1800" b="1" kern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0" spc="-1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15</a:t>
                      </a:r>
                      <a:endParaRPr lang="en-US" sz="18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1627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-10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수학사교육 상담</a:t>
                      </a:r>
                      <a:endParaRPr lang="ko-KR" altLang="en-US" sz="1800" b="1" kern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0" spc="-1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16</a:t>
                      </a:r>
                      <a:endParaRPr lang="en-US" sz="18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1627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-10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독서</a:t>
                      </a:r>
                      <a:r>
                        <a:rPr lang="en-US" altLang="ko-KR" sz="1800" b="1" kern="0" spc="-10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800" b="1" kern="0" spc="-10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논술</a:t>
                      </a:r>
                      <a:r>
                        <a:rPr lang="en-US" altLang="ko-KR" sz="1800" b="1" kern="0" spc="-10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800" b="1" kern="0" spc="-10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글쓰기 상담</a:t>
                      </a:r>
                      <a:endParaRPr lang="ko-KR" altLang="en-US" sz="1800" b="1" kern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0" spc="-1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5</a:t>
                      </a:r>
                      <a:endParaRPr lang="en-US" sz="18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41627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-10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이메일상담</a:t>
                      </a:r>
                      <a:endParaRPr lang="ko-KR" altLang="en-US" sz="1800" b="1" kern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0" spc="-1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15</a:t>
                      </a:r>
                      <a:endParaRPr lang="en-US" sz="18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41627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-1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계 </a:t>
                      </a:r>
                      <a:endParaRPr lang="ko-KR" altLang="en-US" sz="18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0" spc="-1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131</a:t>
                      </a:r>
                      <a:endParaRPr lang="en-US" sz="18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</a:tbl>
          </a:graphicData>
        </a:graphic>
      </p:graphicFrame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AFAAC-B155-4D95-B7E5-45CD0A403142}" type="slidenum">
              <a:rPr lang="ko-KR" altLang="en-US" smtClean="0"/>
              <a:t>61</a:t>
            </a:fld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539552" y="962456"/>
            <a:ext cx="4685898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▶ </a:t>
            </a:r>
            <a:r>
              <a:rPr lang="ko-KR" altLang="en-US" b="1" dirty="0">
                <a:solidFill>
                  <a:prstClr val="black"/>
                </a:solidFill>
              </a:rPr>
              <a:t>온라인 상담으로 </a:t>
            </a:r>
            <a:r>
              <a:rPr lang="en-US" altLang="ko-KR" b="1" dirty="0">
                <a:solidFill>
                  <a:srgbClr val="FF3399"/>
                </a:solidFill>
              </a:rPr>
              <a:t>131</a:t>
            </a:r>
            <a:r>
              <a:rPr lang="ko-KR" altLang="en-US" b="1" dirty="0">
                <a:solidFill>
                  <a:srgbClr val="FF3399"/>
                </a:solidFill>
              </a:rPr>
              <a:t>명</a:t>
            </a:r>
            <a:r>
              <a:rPr lang="ko-KR" altLang="en-US" b="1" dirty="0">
                <a:solidFill>
                  <a:prstClr val="black"/>
                </a:solidFill>
              </a:rPr>
              <a:t>의 부모들을 만남</a:t>
            </a:r>
          </a:p>
        </p:txBody>
      </p:sp>
    </p:spTree>
    <p:extLst>
      <p:ext uri="{BB962C8B-B14F-4D97-AF65-F5344CB8AC3E}">
        <p14:creationId xmlns:p14="http://schemas.microsoft.com/office/powerpoint/2010/main" val="223882135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3061765"/>
              </p:ext>
            </p:extLst>
          </p:nvPr>
        </p:nvGraphicFramePr>
        <p:xfrm>
          <a:off x="395536" y="3994978"/>
          <a:ext cx="8485301" cy="2161032"/>
        </p:xfrm>
        <a:graphic>
          <a:graphicData uri="http://schemas.openxmlformats.org/drawingml/2006/table">
            <a:tbl>
              <a:tblPr/>
              <a:tblGrid>
                <a:gridCol w="76506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8737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55717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59696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559391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59696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596960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591891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567458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567458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  <a:gridCol w="1110947">
                  <a:extLst>
                    <a:ext uri="{9D8B030D-6E8A-4147-A177-3AD203B41FA5}">
                      <a16:colId xmlns:a16="http://schemas.microsoft.com/office/drawing/2014/main" xmlns="" val="20010"/>
                    </a:ext>
                  </a:extLst>
                </a:gridCol>
                <a:gridCol w="575526">
                  <a:extLst>
                    <a:ext uri="{9D8B030D-6E8A-4147-A177-3AD203B41FA5}">
                      <a16:colId xmlns:a16="http://schemas.microsoft.com/office/drawing/2014/main" xmlns="" val="20011"/>
                    </a:ext>
                  </a:extLst>
                </a:gridCol>
                <a:gridCol w="712135">
                  <a:extLst>
                    <a:ext uri="{9D8B030D-6E8A-4147-A177-3AD203B41FA5}">
                      <a16:colId xmlns:a16="http://schemas.microsoft.com/office/drawing/2014/main" xmlns="" val="20012"/>
                    </a:ext>
                  </a:extLst>
                </a:gridCol>
              </a:tblGrid>
              <a:tr h="150114"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년도</a:t>
                      </a:r>
                      <a:endParaRPr lang="ko-KR" altLang="en-US" sz="1400" kern="0" spc="-5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AF5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파견</a:t>
                      </a:r>
                      <a:endParaRPr lang="ko-KR" altLang="en-US" sz="1400" kern="0" spc="-5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회수</a:t>
                      </a:r>
                      <a:endParaRPr lang="ko-KR" altLang="en-US" sz="1400" kern="0" spc="-5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AF5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활동</a:t>
                      </a:r>
                      <a:endParaRPr lang="ko-KR" altLang="en-US" sz="1400" kern="0" spc="-5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강사</a:t>
                      </a:r>
                      <a:endParaRPr lang="ko-KR" altLang="en-US" sz="1400" kern="0" spc="-5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AF5"/>
                    </a:solidFill>
                  </a:tcPr>
                </a:tc>
                <a:tc gridSpan="7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강의주제</a:t>
                      </a:r>
                      <a:endParaRPr lang="ko-KR" altLang="en-US" sz="1200" kern="0" spc="-5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AF5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5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강사후원금</a:t>
                      </a:r>
                      <a:endParaRPr lang="ko-KR" altLang="en-US" sz="1400" kern="0" spc="-5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AF5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5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후원인원</a:t>
                      </a:r>
                      <a:endParaRPr lang="ko-KR" altLang="en-US" sz="1400" kern="0" spc="-5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AF5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5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후원</a:t>
                      </a:r>
                      <a:endParaRPr lang="ko-KR" altLang="en-US" sz="1400" kern="0" spc="-5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5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구좌</a:t>
                      </a:r>
                      <a:endParaRPr lang="ko-KR" altLang="en-US" sz="1400" kern="0" spc="-5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A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7609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학원비</a:t>
                      </a:r>
                      <a:endParaRPr lang="ko-KR" altLang="en-US" sz="1400" kern="0" spc="-5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A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영어</a:t>
                      </a:r>
                      <a:endParaRPr lang="ko-KR" altLang="en-US" sz="1400" kern="0" spc="-5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A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수학</a:t>
                      </a:r>
                      <a:endParaRPr lang="ko-KR" altLang="en-US" sz="1400" kern="0" spc="-5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A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5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진로</a:t>
                      </a:r>
                      <a:endParaRPr lang="ko-KR" altLang="en-US" sz="1400" kern="0" spc="-5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A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5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자기</a:t>
                      </a:r>
                      <a:endParaRPr lang="ko-KR" altLang="en-US" sz="1400" kern="0" spc="-5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5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주도</a:t>
                      </a:r>
                      <a:endParaRPr lang="ko-KR" altLang="en-US" sz="1400" kern="0" spc="-5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A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5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영유아</a:t>
                      </a:r>
                      <a:endParaRPr lang="ko-KR" altLang="en-US" sz="1400" kern="0" spc="-5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A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5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기타</a:t>
                      </a:r>
                      <a:endParaRPr lang="ko-KR" altLang="en-US" sz="1400" kern="0" spc="-5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AF5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2199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2014</a:t>
                      </a:r>
                      <a:r>
                        <a:rPr lang="ko-KR" altLang="en-US" sz="1400" b="0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년</a:t>
                      </a: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kern="0" spc="-5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172</a:t>
                      </a:r>
                      <a:r>
                        <a:rPr lang="ko-KR" altLang="en-US" sz="1400" b="0" kern="0" spc="-5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회</a:t>
                      </a: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kern="0" spc="-5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26</a:t>
                      </a:r>
                      <a:r>
                        <a:rPr lang="ko-KR" altLang="en-US" sz="1400" b="0" kern="0" spc="-5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명</a:t>
                      </a: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kern="0" spc="-5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43</a:t>
                      </a:r>
                      <a:r>
                        <a:rPr lang="ko-KR" altLang="en-US" sz="1400" b="0" kern="0" spc="-5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회</a:t>
                      </a: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kern="0" spc="-5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16</a:t>
                      </a:r>
                      <a:r>
                        <a:rPr lang="ko-KR" altLang="en-US" sz="1400" b="0" kern="0" spc="-5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회</a:t>
                      </a: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400" b="0" kern="0" spc="-5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75</a:t>
                      </a:r>
                      <a:r>
                        <a:rPr lang="ko-KR" altLang="en-US" sz="1400" b="0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회</a:t>
                      </a: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10</a:t>
                      </a:r>
                      <a:r>
                        <a:rPr lang="ko-KR" altLang="en-US" sz="1400" b="0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회</a:t>
                      </a: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13</a:t>
                      </a:r>
                      <a:r>
                        <a:rPr lang="ko-KR" altLang="en-US" sz="1400" b="0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회</a:t>
                      </a: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15</a:t>
                      </a:r>
                      <a:r>
                        <a:rPr lang="ko-KR" altLang="en-US" sz="1400" b="0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회</a:t>
                      </a: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17,524,687</a:t>
                      </a: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334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612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2199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2015</a:t>
                      </a:r>
                      <a:r>
                        <a:rPr lang="ko-KR" altLang="en-US" sz="1400" b="0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년</a:t>
                      </a: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183</a:t>
                      </a:r>
                      <a:r>
                        <a:rPr lang="ko-KR" altLang="en-US" sz="1400" b="0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회</a:t>
                      </a: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41</a:t>
                      </a:r>
                      <a:r>
                        <a:rPr lang="ko-KR" altLang="en-US" sz="1400" b="0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명</a:t>
                      </a: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45</a:t>
                      </a:r>
                      <a:r>
                        <a:rPr lang="ko-KR" altLang="en-US" sz="1400" b="0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회</a:t>
                      </a: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26</a:t>
                      </a:r>
                      <a:r>
                        <a:rPr lang="ko-KR" altLang="en-US" sz="1400" b="0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회</a:t>
                      </a: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47</a:t>
                      </a:r>
                      <a:r>
                        <a:rPr lang="ko-KR" altLang="en-US" sz="1400" b="0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회</a:t>
                      </a: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41</a:t>
                      </a:r>
                      <a:r>
                        <a:rPr lang="ko-KR" altLang="en-US" sz="1400" b="0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회</a:t>
                      </a: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7</a:t>
                      </a:r>
                      <a:r>
                        <a:rPr lang="ko-KR" altLang="en-US" sz="1400" b="0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회</a:t>
                      </a: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5</a:t>
                      </a:r>
                      <a:r>
                        <a:rPr lang="ko-KR" altLang="en-US" sz="1400" b="0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회</a:t>
                      </a: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12</a:t>
                      </a:r>
                      <a:r>
                        <a:rPr lang="ko-KR" altLang="en-US" sz="1400" b="0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회</a:t>
                      </a: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22,434,800</a:t>
                      </a: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384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709.5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2199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2016</a:t>
                      </a:r>
                      <a:r>
                        <a:rPr lang="ko-KR" altLang="en-US" sz="14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년</a:t>
                      </a: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146</a:t>
                      </a:r>
                      <a:r>
                        <a:rPr lang="ko-KR" altLang="en-US" sz="14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회</a:t>
                      </a: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24</a:t>
                      </a:r>
                      <a:r>
                        <a:rPr lang="ko-KR" altLang="en-US" sz="14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명</a:t>
                      </a: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8</a:t>
                      </a:r>
                      <a:endParaRPr lang="ko-KR" altLang="en-US" sz="1400" b="1" kern="0" spc="-5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10</a:t>
                      </a:r>
                      <a:endParaRPr lang="ko-KR" altLang="en-US" sz="1400" b="1" kern="0" spc="-5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45</a:t>
                      </a:r>
                      <a:endParaRPr lang="ko-KR" altLang="en-US" sz="1400" b="1" kern="0" spc="-5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42</a:t>
                      </a:r>
                      <a:endParaRPr lang="ko-KR" altLang="en-US" sz="1400" b="1" kern="0" spc="-5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8</a:t>
                      </a:r>
                      <a:endParaRPr lang="ko-KR" altLang="en-US" sz="1400" b="1" kern="0" spc="-5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5</a:t>
                      </a:r>
                      <a:endParaRPr lang="ko-KR" altLang="en-US" sz="1400" b="1" kern="0" spc="-5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22</a:t>
                      </a:r>
                      <a:endParaRPr lang="ko-KR" altLang="en-US" sz="1400" b="1" kern="0" spc="-5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17,697,645</a:t>
                      </a: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294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469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500424511"/>
                  </a:ext>
                </a:extLst>
              </a:tr>
            </a:tbl>
          </a:graphicData>
        </a:graphic>
      </p:graphicFrame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47402" y="268582"/>
            <a:ext cx="6628854" cy="568130"/>
          </a:xfrm>
        </p:spPr>
        <p:txBody>
          <a:bodyPr>
            <a:normAutofit/>
          </a:bodyPr>
          <a:lstStyle/>
          <a:p>
            <a:pPr algn="l"/>
            <a:r>
              <a:rPr lang="en-US" altLang="ko-KR" sz="1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▶ </a:t>
            </a:r>
            <a:r>
              <a:rPr lang="en-US" altLang="ko-KR" sz="1800" b="1" dirty="0"/>
              <a:t>100</a:t>
            </a:r>
            <a:r>
              <a:rPr lang="ko-KR" altLang="en-US" sz="1800" b="1" dirty="0"/>
              <a:t>인 강사클럽 </a:t>
            </a:r>
            <a:r>
              <a:rPr lang="en-US" altLang="ko-KR" sz="1800" b="1" dirty="0"/>
              <a:t>: </a:t>
            </a:r>
            <a:r>
              <a:rPr lang="ko-KR" altLang="en-US" sz="1800" b="1" dirty="0"/>
              <a:t>총 </a:t>
            </a:r>
            <a:r>
              <a:rPr lang="en-US" altLang="ko-KR" sz="1800" b="1" dirty="0">
                <a:solidFill>
                  <a:srgbClr val="FF3399"/>
                </a:solidFill>
              </a:rPr>
              <a:t>146</a:t>
            </a:r>
            <a:r>
              <a:rPr lang="ko-KR" altLang="en-US" sz="1800" b="1" dirty="0">
                <a:solidFill>
                  <a:srgbClr val="FF3399"/>
                </a:solidFill>
              </a:rPr>
              <a:t>회</a:t>
            </a:r>
            <a:r>
              <a:rPr lang="ko-KR" altLang="en-US" sz="1800" b="1" dirty="0"/>
              <a:t> 강의</a:t>
            </a:r>
            <a:r>
              <a:rPr lang="en-US" altLang="ko-KR" sz="1800" b="1" dirty="0"/>
              <a:t>, </a:t>
            </a:r>
            <a:r>
              <a:rPr lang="en-US" altLang="ko-KR" sz="1800" b="1" dirty="0">
                <a:solidFill>
                  <a:srgbClr val="FF3399"/>
                </a:solidFill>
              </a:rPr>
              <a:t>294</a:t>
            </a:r>
            <a:r>
              <a:rPr lang="ko-KR" altLang="en-US" sz="1800" b="1" dirty="0">
                <a:solidFill>
                  <a:srgbClr val="FF3399"/>
                </a:solidFill>
              </a:rPr>
              <a:t>명</a:t>
            </a:r>
            <a:r>
              <a:rPr lang="ko-KR" altLang="en-US" sz="1800" b="1" dirty="0"/>
              <a:t>의 후원자를 얻음</a:t>
            </a:r>
            <a:endParaRPr lang="ko-KR" altLang="en-US" sz="1800" dirty="0"/>
          </a:p>
        </p:txBody>
      </p:sp>
      <p:sp>
        <p:nvSpPr>
          <p:cNvPr id="8" name="직사각형 7"/>
          <p:cNvSpPr/>
          <p:nvPr/>
        </p:nvSpPr>
        <p:spPr>
          <a:xfrm>
            <a:off x="413061" y="5647408"/>
            <a:ext cx="8486674" cy="374238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6591869" y="6137265"/>
            <a:ext cx="2060819" cy="365125"/>
          </a:xfrm>
        </p:spPr>
        <p:txBody>
          <a:bodyPr/>
          <a:lstStyle/>
          <a:p>
            <a:fld id="{B8DAFAAC-B155-4D95-B7E5-45CD0A403142}" type="slidenum">
              <a:rPr lang="ko-KR" altLang="en-US" smtClean="0"/>
              <a:t>62</a:t>
            </a:fld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5549" y="1008180"/>
            <a:ext cx="4081587" cy="2808312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00" t="15743" r="18500" b="13863"/>
          <a:stretch/>
        </p:blipFill>
        <p:spPr>
          <a:xfrm>
            <a:off x="413061" y="1008180"/>
            <a:ext cx="4176464" cy="2808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3957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9695" y="2218062"/>
            <a:ext cx="1968645" cy="2893086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44895" y="374668"/>
            <a:ext cx="8229600" cy="648072"/>
          </a:xfrm>
        </p:spPr>
        <p:txBody>
          <a:bodyPr>
            <a:normAutofit/>
          </a:bodyPr>
          <a:lstStyle/>
          <a:p>
            <a:pPr algn="l"/>
            <a:r>
              <a:rPr lang="ko-KR" altLang="en-US" sz="1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▶ </a:t>
            </a:r>
            <a:r>
              <a:rPr lang="ko-KR" altLang="en-US" sz="1800" b="1" dirty="0"/>
              <a:t>소책자 배포 운동</a:t>
            </a:r>
            <a:r>
              <a:rPr lang="en-US" altLang="ko-KR" sz="1800" b="1" dirty="0"/>
              <a:t>(2016</a:t>
            </a:r>
            <a:r>
              <a:rPr lang="ko-KR" altLang="en-US" sz="1800" b="1" dirty="0"/>
              <a:t>년</a:t>
            </a:r>
            <a:r>
              <a:rPr lang="en-US" altLang="ko-KR" sz="1800" b="1" dirty="0"/>
              <a:t>/</a:t>
            </a:r>
            <a:r>
              <a:rPr lang="ko-KR" altLang="en-US" sz="1800" b="1" dirty="0"/>
              <a:t>누적</a:t>
            </a:r>
            <a:r>
              <a:rPr lang="en-US" altLang="ko-KR" sz="1800" b="1" dirty="0"/>
              <a:t>)</a:t>
            </a:r>
            <a:endParaRPr lang="ko-KR" altLang="en-US" sz="1800" b="1" dirty="0"/>
          </a:p>
        </p:txBody>
      </p:sp>
      <p:pic>
        <p:nvPicPr>
          <p:cNvPr id="5" name="그림 4" descr="사교육최종본수정3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86" y="2230744"/>
            <a:ext cx="1912525" cy="286671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_x211661552" descr="EMB000009bc03c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79" t="9622" r="32007" b="15225"/>
          <a:stretch>
            <a:fillRect/>
          </a:stretch>
        </p:blipFill>
        <p:spPr bwMode="auto">
          <a:xfrm>
            <a:off x="2190119" y="2218062"/>
            <a:ext cx="1992430" cy="2892078"/>
          </a:xfrm>
          <a:prstGeom prst="rect">
            <a:avLst/>
          </a:prstGeom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내용 개체 틀 4"/>
          <p:cNvSpPr>
            <a:spLocks noGrp="1"/>
          </p:cNvSpPr>
          <p:nvPr>
            <p:ph idx="1"/>
          </p:nvPr>
        </p:nvSpPr>
        <p:spPr>
          <a:xfrm>
            <a:off x="0" y="5347031"/>
            <a:ext cx="8718832" cy="100931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ko-KR" sz="2400" b="1" dirty="0">
                <a:solidFill>
                  <a:srgbClr val="00B0F0"/>
                </a:solidFill>
                <a:latin typeface="+mn-ea"/>
              </a:rPr>
              <a:t>     </a:t>
            </a:r>
            <a:r>
              <a:rPr lang="en-US" altLang="ko-KR" sz="2400" b="1" dirty="0">
                <a:latin typeface="+mn-ea"/>
              </a:rPr>
              <a:t>4,825</a:t>
            </a:r>
            <a:r>
              <a:rPr lang="ko-KR" altLang="en-US" sz="2400" b="1" dirty="0">
                <a:latin typeface="+mn-ea"/>
              </a:rPr>
              <a:t>부        </a:t>
            </a:r>
            <a:r>
              <a:rPr lang="en-US" altLang="ko-KR" sz="2400" b="1" dirty="0">
                <a:latin typeface="+mn-ea"/>
              </a:rPr>
              <a:t>4,217</a:t>
            </a:r>
            <a:r>
              <a:rPr lang="ko-KR" altLang="en-US" sz="2400" b="1" dirty="0">
                <a:latin typeface="+mn-ea"/>
              </a:rPr>
              <a:t>부        </a:t>
            </a:r>
            <a:r>
              <a:rPr lang="en-US" altLang="ko-KR" sz="2400" b="1" dirty="0">
                <a:latin typeface="+mn-ea"/>
              </a:rPr>
              <a:t>11,032</a:t>
            </a:r>
            <a:r>
              <a:rPr lang="ko-KR" altLang="en-US" sz="2400" b="1" dirty="0">
                <a:latin typeface="+mn-ea"/>
              </a:rPr>
              <a:t>부          </a:t>
            </a:r>
            <a:r>
              <a:rPr lang="en-US" altLang="ko-KR" sz="2400" b="1" dirty="0">
                <a:solidFill>
                  <a:srgbClr val="FF3399"/>
                </a:solidFill>
                <a:latin typeface="+mn-ea"/>
              </a:rPr>
              <a:t>118,136</a:t>
            </a:r>
            <a:r>
              <a:rPr lang="ko-KR" altLang="en-US" sz="2400" b="1" dirty="0">
                <a:solidFill>
                  <a:srgbClr val="FF3399"/>
                </a:solidFill>
                <a:latin typeface="+mn-ea"/>
              </a:rPr>
              <a:t>부</a:t>
            </a:r>
            <a:endParaRPr lang="en-US" altLang="ko-KR" sz="2400" b="1" dirty="0">
              <a:solidFill>
                <a:srgbClr val="FF3399"/>
              </a:solidFill>
              <a:latin typeface="+mn-ea"/>
            </a:endParaRPr>
          </a:p>
          <a:p>
            <a:pPr marL="0" indent="0">
              <a:buNone/>
            </a:pPr>
            <a:r>
              <a:rPr lang="en-US" altLang="ko-KR" sz="2400" b="1" dirty="0">
                <a:latin typeface="+mn-ea"/>
              </a:rPr>
              <a:t> </a:t>
            </a:r>
            <a:r>
              <a:rPr lang="en-US" altLang="ko-KR" sz="2400" b="1" dirty="0">
                <a:solidFill>
                  <a:srgbClr val="00B0F0"/>
                </a:solidFill>
                <a:latin typeface="+mn-ea"/>
              </a:rPr>
              <a:t> </a:t>
            </a:r>
            <a:r>
              <a:rPr lang="ko-KR" altLang="en-US" sz="2400" b="1" dirty="0">
                <a:solidFill>
                  <a:srgbClr val="00B0F0"/>
                </a:solidFill>
                <a:latin typeface="+mn-ea"/>
              </a:rPr>
              <a:t>    </a:t>
            </a:r>
            <a:r>
              <a:rPr lang="en-US" altLang="ko-KR" sz="2400" b="1" dirty="0">
                <a:latin typeface="+mn-ea"/>
              </a:rPr>
              <a:t>95</a:t>
            </a:r>
            <a:r>
              <a:rPr lang="ko-KR" altLang="en-US" sz="2400" b="1" dirty="0">
                <a:latin typeface="+mn-ea"/>
              </a:rPr>
              <a:t>만부</a:t>
            </a:r>
            <a:r>
              <a:rPr lang="en-US" altLang="ko-KR" sz="2400" b="1" dirty="0">
                <a:latin typeface="+mn-ea"/>
              </a:rPr>
              <a:t>         35</a:t>
            </a:r>
            <a:r>
              <a:rPr lang="ko-KR" altLang="en-US" sz="2400" b="1" dirty="0">
                <a:latin typeface="+mn-ea"/>
              </a:rPr>
              <a:t>만부</a:t>
            </a:r>
            <a:r>
              <a:rPr lang="en-US" altLang="ko-KR" sz="2400" b="1" dirty="0">
                <a:latin typeface="+mn-ea"/>
              </a:rPr>
              <a:t>          38</a:t>
            </a:r>
            <a:r>
              <a:rPr lang="ko-KR" altLang="en-US" sz="2400" b="1" dirty="0">
                <a:latin typeface="+mn-ea"/>
              </a:rPr>
              <a:t>만부             </a:t>
            </a:r>
            <a:r>
              <a:rPr lang="en-US" altLang="ko-KR" sz="2400" b="1" dirty="0">
                <a:solidFill>
                  <a:srgbClr val="FF3399"/>
                </a:solidFill>
                <a:latin typeface="+mn-ea"/>
              </a:rPr>
              <a:t>11</a:t>
            </a:r>
            <a:r>
              <a:rPr lang="ko-KR" altLang="en-US" sz="2400" b="1" dirty="0">
                <a:solidFill>
                  <a:srgbClr val="FF3399"/>
                </a:solidFill>
                <a:latin typeface="+mn-ea"/>
              </a:rPr>
              <a:t>만부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AFAAC-B155-4D95-B7E5-45CD0A403142}" type="slidenum">
              <a:rPr lang="ko-KR" altLang="en-US" smtClean="0"/>
              <a:t>63</a:t>
            </a:fld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7721" y="1259631"/>
            <a:ext cx="2567675" cy="3854487"/>
          </a:xfrm>
          <a:prstGeom prst="rect">
            <a:avLst/>
          </a:prstGeom>
          <a:ln w="63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99977685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 txBox="1">
            <a:spLocks/>
          </p:cNvSpPr>
          <p:nvPr/>
        </p:nvSpPr>
        <p:spPr>
          <a:xfrm>
            <a:off x="203435" y="2740"/>
            <a:ext cx="8950800" cy="8640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000" b="1" dirty="0">
                <a:latin typeface="맑은 고딕"/>
                <a:ea typeface="맑은 고딕"/>
              </a:rPr>
              <a:t>■ </a:t>
            </a:r>
            <a:r>
              <a:rPr lang="ko-KR" altLang="en-US" sz="2000" b="1" dirty="0"/>
              <a:t>활동</a:t>
            </a:r>
            <a:r>
              <a:rPr lang="en-US" altLang="ko-KR" sz="2000" b="1" dirty="0"/>
              <a:t>15 :</a:t>
            </a:r>
            <a:r>
              <a:rPr lang="ko-KR" altLang="en-US" sz="2000" b="1" dirty="0"/>
              <a:t> </a:t>
            </a:r>
            <a:r>
              <a:rPr lang="ko-KR" altLang="en-US" sz="2000" b="1" dirty="0" err="1"/>
              <a:t>온오프라인</a:t>
            </a:r>
            <a:r>
              <a:rPr lang="ko-KR" altLang="en-US" sz="2000" b="1" dirty="0"/>
              <a:t> 커뮤니케이션</a:t>
            </a:r>
            <a:endParaRPr lang="en-US" altLang="ko-KR" sz="2000" b="1" dirty="0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421963" y="1700808"/>
            <a:ext cx="280816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2400" b="1" dirty="0">
                <a:solidFill>
                  <a:prstClr val="black"/>
                </a:solidFill>
              </a:rPr>
              <a:t>‘</a:t>
            </a:r>
            <a:r>
              <a:rPr lang="ko-KR" altLang="en-US" sz="2400" b="1" dirty="0">
                <a:solidFill>
                  <a:prstClr val="black"/>
                </a:solidFill>
              </a:rPr>
              <a:t>사교육탈출</a:t>
            </a:r>
            <a:r>
              <a:rPr lang="en-US" altLang="ko-KR" sz="2400" b="1" dirty="0">
                <a:solidFill>
                  <a:prstClr val="black"/>
                </a:solidFill>
              </a:rPr>
              <a:t>’ </a:t>
            </a:r>
          </a:p>
          <a:p>
            <a:pPr fontAlgn="base"/>
            <a:r>
              <a:rPr lang="ko-KR" altLang="en-US" sz="2400" b="1" dirty="0">
                <a:solidFill>
                  <a:prstClr val="black"/>
                </a:solidFill>
              </a:rPr>
              <a:t>뉴스레터 발행</a:t>
            </a:r>
            <a:r>
              <a:rPr lang="en-US" altLang="ko-KR" sz="2400" b="1" dirty="0">
                <a:solidFill>
                  <a:prstClr val="black"/>
                </a:solidFill>
              </a:rPr>
              <a:t>: </a:t>
            </a:r>
          </a:p>
          <a:p>
            <a:pPr fontAlgn="base"/>
            <a:endParaRPr lang="en-US" altLang="ko-KR" sz="2400" b="1" dirty="0">
              <a:solidFill>
                <a:prstClr val="black"/>
              </a:solidFill>
            </a:endParaRPr>
          </a:p>
          <a:p>
            <a:pPr fontAlgn="base"/>
            <a:r>
              <a:rPr lang="ko-KR" altLang="en-US" sz="2400" b="1" dirty="0">
                <a:solidFill>
                  <a:prstClr val="black"/>
                </a:solidFill>
              </a:rPr>
              <a:t>사교육탈출</a:t>
            </a:r>
            <a:r>
              <a:rPr lang="en-US" altLang="ko-KR" sz="2400" b="1" dirty="0">
                <a:solidFill>
                  <a:prstClr val="black"/>
                </a:solidFill>
              </a:rPr>
              <a:t>/ </a:t>
            </a:r>
          </a:p>
          <a:p>
            <a:pPr fontAlgn="base"/>
            <a:r>
              <a:rPr lang="ko-KR" altLang="en-US" sz="2400" b="1" dirty="0" err="1">
                <a:solidFill>
                  <a:prstClr val="black"/>
                </a:solidFill>
              </a:rPr>
              <a:t>꿈이있는공부</a:t>
            </a:r>
            <a:r>
              <a:rPr lang="en-US" altLang="ko-KR" sz="2400" b="1" dirty="0">
                <a:solidFill>
                  <a:prstClr val="black"/>
                </a:solidFill>
              </a:rPr>
              <a:t>/ </a:t>
            </a:r>
          </a:p>
          <a:p>
            <a:pPr fontAlgn="base"/>
            <a:r>
              <a:rPr lang="ko-KR" altLang="en-US" sz="2400" b="1" dirty="0">
                <a:solidFill>
                  <a:prstClr val="black"/>
                </a:solidFill>
              </a:rPr>
              <a:t>직업의 발견 </a:t>
            </a:r>
            <a:endParaRPr lang="en-US" altLang="ko-KR" sz="2400" b="1" dirty="0">
              <a:solidFill>
                <a:prstClr val="black"/>
              </a:solidFill>
            </a:endParaRPr>
          </a:p>
          <a:p>
            <a:pPr fontAlgn="base"/>
            <a:r>
              <a:rPr lang="en-US" altLang="ko-KR" sz="2400" b="1" dirty="0">
                <a:solidFill>
                  <a:prstClr val="black"/>
                </a:solidFill>
              </a:rPr>
              <a:t>3</a:t>
            </a:r>
            <a:r>
              <a:rPr lang="ko-KR" altLang="en-US" sz="2400" b="1" dirty="0">
                <a:solidFill>
                  <a:prstClr val="black"/>
                </a:solidFill>
              </a:rPr>
              <a:t>꼭지 인터뷰 기사 </a:t>
            </a: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AFAAC-B155-4D95-B7E5-45CD0A403142}" type="slidenum">
              <a:rPr lang="ko-KR" altLang="en-US" smtClean="0"/>
              <a:t>64</a:t>
            </a:fld>
            <a:endParaRPr lang="ko-KR" altLang="en-US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4" y="980883"/>
            <a:ext cx="5544616" cy="5713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899234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23528" y="457200"/>
            <a:ext cx="8229600" cy="576064"/>
          </a:xfrm>
        </p:spPr>
        <p:txBody>
          <a:bodyPr>
            <a:normAutofit/>
          </a:bodyPr>
          <a:lstStyle/>
          <a:p>
            <a:pPr algn="l"/>
            <a:r>
              <a:rPr lang="en-US" altLang="ko-KR" sz="1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▶ </a:t>
            </a:r>
            <a:r>
              <a:rPr lang="en-US" altLang="ko-KR" sz="1800" b="1" dirty="0">
                <a:latin typeface="+mn-ea"/>
                <a:ea typeface="+mn-ea"/>
              </a:rPr>
              <a:t>SNS </a:t>
            </a:r>
            <a:r>
              <a:rPr lang="ko-KR" altLang="en-US" sz="1800" b="1" dirty="0">
                <a:latin typeface="+mn-ea"/>
                <a:ea typeface="+mn-ea"/>
              </a:rPr>
              <a:t>카드뉴스 발행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799028" y="1340768"/>
            <a:ext cx="7863581" cy="168478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ko-KR" altLang="en-US" sz="2800" b="1" dirty="0" err="1">
                <a:latin typeface="+mn-ea"/>
              </a:rPr>
              <a:t>페이스북</a:t>
            </a:r>
            <a:r>
              <a:rPr lang="en-US" altLang="ko-KR" sz="2800" b="1" dirty="0">
                <a:latin typeface="+mn-ea"/>
              </a:rPr>
              <a:t>, </a:t>
            </a:r>
            <a:r>
              <a:rPr lang="ko-KR" altLang="en-US" sz="2800" b="1" dirty="0">
                <a:latin typeface="+mn-ea"/>
              </a:rPr>
              <a:t>스토리채널</a:t>
            </a:r>
            <a:r>
              <a:rPr lang="en-US" altLang="ko-KR" sz="2800" b="1" dirty="0">
                <a:latin typeface="+mn-ea"/>
              </a:rPr>
              <a:t>, </a:t>
            </a:r>
            <a:r>
              <a:rPr lang="ko-KR" altLang="en-US" sz="2800" b="1" dirty="0" err="1">
                <a:latin typeface="+mn-ea"/>
              </a:rPr>
              <a:t>블로그</a:t>
            </a:r>
            <a:r>
              <a:rPr lang="en-US" altLang="ko-KR" sz="2800" b="1" dirty="0">
                <a:latin typeface="+mn-ea"/>
              </a:rPr>
              <a:t>, </a:t>
            </a:r>
            <a:r>
              <a:rPr lang="ko-KR" altLang="en-US" sz="2800" b="1" dirty="0">
                <a:latin typeface="+mn-ea"/>
              </a:rPr>
              <a:t>카페 등 </a:t>
            </a:r>
            <a:endParaRPr lang="en-US" altLang="ko-KR" sz="2800" b="1" dirty="0">
              <a:latin typeface="+mn-ea"/>
            </a:endParaRPr>
          </a:p>
          <a:p>
            <a:pPr marL="0" indent="0">
              <a:buNone/>
            </a:pPr>
            <a:r>
              <a:rPr lang="ko-KR" altLang="en-US" sz="2800" b="1" dirty="0">
                <a:latin typeface="+mn-ea"/>
              </a:rPr>
              <a:t>각 </a:t>
            </a:r>
            <a:r>
              <a:rPr lang="en-US" altLang="ko-KR" sz="2800" b="1" dirty="0">
                <a:latin typeface="+mn-ea"/>
              </a:rPr>
              <a:t>SNS </a:t>
            </a:r>
            <a:r>
              <a:rPr lang="ko-KR" altLang="en-US" sz="2800" b="1" dirty="0">
                <a:latin typeface="+mn-ea"/>
              </a:rPr>
              <a:t>채널에 맞는 형식의 </a:t>
            </a:r>
            <a:r>
              <a:rPr lang="ko-KR" altLang="en-US" sz="2800" b="1" dirty="0" err="1">
                <a:latin typeface="+mn-ea"/>
              </a:rPr>
              <a:t>콘텐츠를</a:t>
            </a:r>
            <a:r>
              <a:rPr lang="ko-KR" altLang="en-US" sz="2800" b="1" dirty="0">
                <a:latin typeface="+mn-ea"/>
              </a:rPr>
              <a:t> 기획하여 </a:t>
            </a:r>
            <a:endParaRPr lang="en-US" altLang="ko-KR" sz="2800" b="1" dirty="0">
              <a:latin typeface="+mn-ea"/>
            </a:endParaRPr>
          </a:p>
          <a:p>
            <a:pPr marL="0" indent="0">
              <a:buNone/>
            </a:pPr>
            <a:r>
              <a:rPr lang="ko-KR" altLang="en-US" sz="2800" b="1" dirty="0">
                <a:latin typeface="+mn-ea"/>
              </a:rPr>
              <a:t>모든 매체의 방문자 수가 증가함</a:t>
            </a:r>
            <a:r>
              <a:rPr lang="en-US" altLang="ko-KR" sz="2800" b="1" dirty="0">
                <a:latin typeface="+mn-ea"/>
              </a:rPr>
              <a:t>. </a:t>
            </a:r>
            <a:endParaRPr lang="ko-KR" altLang="en-US" sz="2800" b="1" dirty="0">
              <a:latin typeface="+mn-ea"/>
            </a:endParaRPr>
          </a:p>
          <a:p>
            <a:pPr marL="0" indent="0">
              <a:buNone/>
            </a:pPr>
            <a:endParaRPr lang="ko-KR" altLang="en-US" sz="2800" b="1" dirty="0">
              <a:latin typeface="+mn-ea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AFAAC-B155-4D95-B7E5-45CD0A403142}" type="slidenum">
              <a:rPr lang="ko-KR" altLang="en-US" smtClean="0"/>
              <a:t>65</a:t>
            </a:fld>
            <a:endParaRPr lang="ko-KR" altLang="en-US"/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028" y="3045129"/>
            <a:ext cx="7571197" cy="2902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613002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AFAAC-B155-4D95-B7E5-45CD0A403142}" type="slidenum">
              <a:rPr lang="ko-KR" altLang="en-US" smtClean="0"/>
              <a:t>66</a:t>
            </a:fld>
            <a:endParaRPr lang="ko-KR" altLang="en-US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156" y="402706"/>
            <a:ext cx="4452023" cy="2932332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2432" y="402706"/>
            <a:ext cx="4325615" cy="2932332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156" y="3356990"/>
            <a:ext cx="4452023" cy="2999360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2432" y="3356990"/>
            <a:ext cx="4327552" cy="2999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803864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제목 5"/>
          <p:cNvSpPr>
            <a:spLocks noGrp="1"/>
          </p:cNvSpPr>
          <p:nvPr>
            <p:ph type="ctrTitle"/>
          </p:nvPr>
        </p:nvSpPr>
        <p:spPr>
          <a:xfrm>
            <a:off x="683568" y="1700808"/>
            <a:ext cx="7704137" cy="3168054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ko-KR" sz="7200" b="1" dirty="0">
                <a:solidFill>
                  <a:srgbClr val="00B0F0"/>
                </a:solidFill>
                <a:latin typeface="+mj-ea"/>
              </a:rPr>
              <a:t>4. 2016</a:t>
            </a:r>
            <a:r>
              <a:rPr lang="ko-KR" altLang="en-US" sz="7200" b="1" dirty="0">
                <a:solidFill>
                  <a:srgbClr val="00B0F0"/>
                </a:solidFill>
                <a:latin typeface="+mj-ea"/>
              </a:rPr>
              <a:t>년 사업 </a:t>
            </a:r>
            <a:r>
              <a:rPr lang="en-US" altLang="ko-KR" sz="7200" b="1" dirty="0">
                <a:solidFill>
                  <a:srgbClr val="00B0F0"/>
                </a:solidFill>
                <a:latin typeface="+mj-ea"/>
              </a:rPr>
              <a:t/>
            </a:r>
            <a:br>
              <a:rPr lang="en-US" altLang="ko-KR" sz="7200" b="1" dirty="0">
                <a:solidFill>
                  <a:srgbClr val="00B0F0"/>
                </a:solidFill>
                <a:latin typeface="+mj-ea"/>
              </a:rPr>
            </a:br>
            <a:r>
              <a:rPr lang="ko-KR" altLang="en-US" sz="7200" b="1" dirty="0">
                <a:solidFill>
                  <a:srgbClr val="00B0F0"/>
                </a:solidFill>
                <a:latin typeface="+mj-ea"/>
              </a:rPr>
              <a:t>활동으로 인한 </a:t>
            </a:r>
            <a:r>
              <a:rPr lang="en-US" altLang="ko-KR" sz="7200" b="1" dirty="0">
                <a:solidFill>
                  <a:srgbClr val="00B0F0"/>
                </a:solidFill>
                <a:latin typeface="+mj-ea"/>
              </a:rPr>
              <a:t/>
            </a:r>
            <a:br>
              <a:rPr lang="en-US" altLang="ko-KR" sz="7200" b="1" dirty="0">
                <a:solidFill>
                  <a:srgbClr val="00B0F0"/>
                </a:solidFill>
                <a:latin typeface="+mj-ea"/>
              </a:rPr>
            </a:br>
            <a:r>
              <a:rPr lang="ko-KR" altLang="en-US" sz="7200" b="1" dirty="0">
                <a:solidFill>
                  <a:srgbClr val="00B0F0"/>
                </a:solidFill>
                <a:latin typeface="+mj-ea"/>
              </a:rPr>
              <a:t>사회의 변화 평가</a:t>
            </a:r>
            <a:endParaRPr lang="en-US" altLang="ko-KR" sz="7200" b="1" dirty="0">
              <a:solidFill>
                <a:srgbClr val="00B0F0"/>
              </a:solidFill>
              <a:latin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988000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DAFAAC-B155-4D95-B7E5-45CD0A403142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68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759619"/>
            <a:ext cx="8898051" cy="5596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480389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DAFAAC-B155-4D95-B7E5-45CD0A403142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69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515218"/>
            <a:ext cx="8820961" cy="6023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1059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DAFAAC-B155-4D95-B7E5-45CD0A403142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70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052736"/>
            <a:ext cx="8867040" cy="4839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8076572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>
            <a:spLocks noGrp="1"/>
          </p:cNvSpPr>
          <p:nvPr>
            <p:ph type="title"/>
          </p:nvPr>
        </p:nvSpPr>
        <p:spPr>
          <a:xfrm>
            <a:off x="155023" y="49423"/>
            <a:ext cx="8723313" cy="648072"/>
          </a:xfrm>
        </p:spPr>
        <p:txBody>
          <a:bodyPr>
            <a:normAutofit/>
          </a:bodyPr>
          <a:lstStyle/>
          <a:p>
            <a:pPr algn="l">
              <a:lnSpc>
                <a:spcPct val="150000"/>
              </a:lnSpc>
            </a:pPr>
            <a:r>
              <a:rPr lang="ko-KR" altLang="en-US" sz="2000" b="1" dirty="0"/>
              <a:t>■ 성과 </a:t>
            </a:r>
            <a:r>
              <a:rPr lang="en-US" altLang="ko-KR" sz="2000" b="1" dirty="0"/>
              <a:t>1 : </a:t>
            </a:r>
            <a:r>
              <a:rPr lang="ko-KR" altLang="en-US" sz="2000" b="1" dirty="0"/>
              <a:t>선행교육 규제법</a:t>
            </a:r>
            <a:r>
              <a:rPr lang="en-US" altLang="ko-KR" sz="2000" b="1" dirty="0"/>
              <a:t>(</a:t>
            </a:r>
            <a:r>
              <a:rPr lang="ko-KR" altLang="en-US" sz="2000" b="1" dirty="0"/>
              <a:t>담당 </a:t>
            </a:r>
            <a:r>
              <a:rPr lang="en-US" altLang="ko-KR" sz="2000" b="1" dirty="0"/>
              <a:t>: </a:t>
            </a:r>
            <a:r>
              <a:rPr lang="ko-KR" altLang="en-US" sz="2000" b="1" dirty="0" err="1"/>
              <a:t>문은옥</a:t>
            </a:r>
            <a:r>
              <a:rPr lang="en-US" altLang="ko-KR" sz="2000" b="1" dirty="0"/>
              <a:t> </a:t>
            </a:r>
            <a:r>
              <a:rPr lang="ko-KR" altLang="en-US" sz="2000" b="1" dirty="0"/>
              <a:t>연구원</a:t>
            </a:r>
            <a:r>
              <a:rPr lang="en-US" altLang="ko-KR" sz="2000" b="1" dirty="0"/>
              <a:t>, </a:t>
            </a:r>
            <a:r>
              <a:rPr lang="ko-KR" altLang="en-US" sz="2000" b="1" dirty="0" err="1"/>
              <a:t>구본창</a:t>
            </a:r>
            <a:r>
              <a:rPr lang="ko-KR" altLang="en-US" sz="2000" b="1" dirty="0"/>
              <a:t> 정책국장</a:t>
            </a:r>
            <a:r>
              <a:rPr lang="en-US" altLang="ko-KR" sz="2000" b="1" dirty="0"/>
              <a:t>)</a:t>
            </a:r>
            <a:endParaRPr lang="ko-KR" altLang="en-US" sz="2000" b="1" dirty="0">
              <a:solidFill>
                <a:srgbClr val="FFC000"/>
              </a:solidFill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251520" y="697495"/>
            <a:ext cx="8597840" cy="92333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b="1" dirty="0"/>
              <a:t>▶ 교육부의 개정안</a:t>
            </a:r>
            <a:r>
              <a:rPr lang="en-US" altLang="ko-KR" b="1" dirty="0"/>
              <a:t>, </a:t>
            </a:r>
            <a:r>
              <a:rPr lang="ko-KR" altLang="en-US" b="1" dirty="0" err="1"/>
              <a:t>방과후학교에서</a:t>
            </a:r>
            <a:r>
              <a:rPr lang="ko-KR" altLang="en-US" b="1" dirty="0"/>
              <a:t> 선행을 허용하려는 안을 한시적으로 하게 하는 등</a:t>
            </a:r>
            <a:r>
              <a:rPr lang="en-US" altLang="ko-KR" b="1" dirty="0"/>
              <a:t> </a:t>
            </a:r>
            <a:r>
              <a:rPr lang="ko-KR" altLang="en-US" b="1" dirty="0"/>
              <a:t>최대한 개선함</a:t>
            </a:r>
            <a:r>
              <a:rPr lang="en-US" altLang="ko-KR" b="1" dirty="0"/>
              <a:t>.</a:t>
            </a:r>
            <a:r>
              <a:rPr lang="ko-KR" altLang="en-US" b="1" dirty="0"/>
              <a:t> </a:t>
            </a:r>
            <a:endParaRPr lang="ko-KR" altLang="en-US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519" y="1634390"/>
            <a:ext cx="8749137" cy="5106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5150892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723313" cy="648072"/>
          </a:xfrm>
        </p:spPr>
        <p:txBody>
          <a:bodyPr>
            <a:normAutofit/>
          </a:bodyPr>
          <a:lstStyle/>
          <a:p>
            <a:pPr algn="l">
              <a:lnSpc>
                <a:spcPct val="150000"/>
              </a:lnSpc>
            </a:pPr>
            <a:r>
              <a:rPr lang="ko-KR" altLang="en-US" sz="2000" b="1" dirty="0"/>
              <a:t>■ 성과 </a:t>
            </a:r>
            <a:r>
              <a:rPr lang="en-US" altLang="ko-KR" sz="2000" b="1" dirty="0"/>
              <a:t>2: </a:t>
            </a:r>
            <a:r>
              <a:rPr lang="ko-KR" altLang="en-US" sz="2000" b="1" dirty="0">
                <a:solidFill>
                  <a:prstClr val="black"/>
                </a:solidFill>
              </a:rPr>
              <a:t>영유아 사교육포럼</a:t>
            </a:r>
            <a:r>
              <a:rPr lang="en-US" altLang="ko-KR" sz="2000" b="1" dirty="0">
                <a:solidFill>
                  <a:prstClr val="black"/>
                </a:solidFill>
              </a:rPr>
              <a:t>(</a:t>
            </a:r>
            <a:r>
              <a:rPr lang="ko-KR" altLang="en-US" sz="2000" b="1" dirty="0">
                <a:solidFill>
                  <a:prstClr val="black"/>
                </a:solidFill>
              </a:rPr>
              <a:t>담당 </a:t>
            </a:r>
            <a:r>
              <a:rPr lang="en-US" altLang="ko-KR" sz="2000" b="1" dirty="0">
                <a:solidFill>
                  <a:prstClr val="black"/>
                </a:solidFill>
              </a:rPr>
              <a:t>: </a:t>
            </a:r>
            <a:r>
              <a:rPr lang="ko-KR" altLang="en-US" sz="2000" b="1" dirty="0">
                <a:solidFill>
                  <a:prstClr val="black"/>
                </a:solidFill>
              </a:rPr>
              <a:t>최현주</a:t>
            </a:r>
            <a:r>
              <a:rPr lang="en-US" altLang="ko-KR" sz="2000" b="1" dirty="0">
                <a:solidFill>
                  <a:prstClr val="black"/>
                </a:solidFill>
              </a:rPr>
              <a:t>&amp;</a:t>
            </a:r>
            <a:r>
              <a:rPr lang="ko-KR" altLang="en-US" sz="2000" b="1" dirty="0">
                <a:solidFill>
                  <a:prstClr val="black"/>
                </a:solidFill>
              </a:rPr>
              <a:t>이슬기 연구원</a:t>
            </a:r>
            <a:r>
              <a:rPr lang="en-US" altLang="ko-KR" sz="2000" b="1" dirty="0">
                <a:solidFill>
                  <a:prstClr val="black"/>
                </a:solidFill>
              </a:rPr>
              <a:t>, </a:t>
            </a:r>
            <a:r>
              <a:rPr lang="ko-KR" altLang="en-US" sz="2000" b="1" dirty="0">
                <a:solidFill>
                  <a:prstClr val="black"/>
                </a:solidFill>
              </a:rPr>
              <a:t>안상진 소장</a:t>
            </a:r>
            <a:r>
              <a:rPr lang="en-US" altLang="ko-KR" sz="2000" b="1" dirty="0">
                <a:solidFill>
                  <a:prstClr val="black"/>
                </a:solidFill>
              </a:rPr>
              <a:t>)</a:t>
            </a:r>
            <a:endParaRPr lang="ko-KR" altLang="en-US" sz="2000" b="1" dirty="0">
              <a:solidFill>
                <a:srgbClr val="FFC000"/>
              </a:solidFill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280209" y="835085"/>
            <a:ext cx="8716357" cy="50783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b="1" dirty="0"/>
              <a:t>▶ 헌법재판소</a:t>
            </a:r>
            <a:r>
              <a:rPr lang="en-US" altLang="ko-KR" b="1" dirty="0"/>
              <a:t> </a:t>
            </a:r>
            <a:r>
              <a:rPr lang="ko-KR" altLang="en-US" b="1" dirty="0"/>
              <a:t>재판관 전원일치</a:t>
            </a:r>
            <a:r>
              <a:rPr lang="en-US" altLang="ko-KR" b="1" dirty="0"/>
              <a:t>, “</a:t>
            </a:r>
            <a:r>
              <a:rPr lang="ko-KR" altLang="en-US" b="1" dirty="0" err="1"/>
              <a:t>사립초</a:t>
            </a:r>
            <a:r>
              <a:rPr lang="ko-KR" altLang="en-US" b="1" dirty="0"/>
              <a:t> 영어교육 제한은 합헌＂ 판결</a:t>
            </a:r>
            <a:endParaRPr lang="ko-KR" altLang="en-US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156" y="1556792"/>
            <a:ext cx="8748464" cy="4585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4177090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395536" y="260648"/>
            <a:ext cx="8496944" cy="91826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lvl="0" algn="just" fontAlgn="base">
              <a:lnSpc>
                <a:spcPct val="160000"/>
              </a:lnSpc>
            </a:pPr>
            <a:r>
              <a:rPr lang="ko-KR" altLang="en-US" b="1" dirty="0"/>
              <a:t>▶ </a:t>
            </a:r>
            <a:r>
              <a:rPr lang="ko-KR" altLang="en-US" b="1" dirty="0" err="1"/>
              <a:t>사립초</a:t>
            </a:r>
            <a:r>
              <a:rPr lang="ko-KR" altLang="en-US" b="1" dirty="0"/>
              <a:t> 불법영어교육에 대한 꾸준한 문제제기로 인해 서울시교육청이 상반기 </a:t>
            </a:r>
            <a:r>
              <a:rPr lang="ko-KR" altLang="en-US" b="1" dirty="0" err="1"/>
              <a:t>특별장학을</a:t>
            </a:r>
            <a:r>
              <a:rPr lang="ko-KR" altLang="en-US" b="1" dirty="0"/>
              <a:t> 실시</a:t>
            </a:r>
            <a:r>
              <a:rPr lang="en-US" altLang="ko-KR" b="1" dirty="0"/>
              <a:t>, </a:t>
            </a:r>
            <a:r>
              <a:rPr lang="ko-KR" altLang="en-US" b="1" dirty="0"/>
              <a:t>문제 학교에 대해 행정처분 및 시정조치 요구가 이루어짐</a:t>
            </a: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44" y="1268760"/>
            <a:ext cx="6582173" cy="5271160"/>
          </a:xfrm>
          <a:prstGeom prst="rect">
            <a:avLst/>
          </a:prstGeom>
        </p:spPr>
      </p:pic>
      <p:sp>
        <p:nvSpPr>
          <p:cNvPr id="6" name="직사각형 5"/>
          <p:cNvSpPr/>
          <p:nvPr/>
        </p:nvSpPr>
        <p:spPr>
          <a:xfrm>
            <a:off x="7380312" y="4917348"/>
            <a:ext cx="1512168" cy="156966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anchor="ctr">
            <a:spAutoFit/>
          </a:bodyPr>
          <a:lstStyle/>
          <a:p>
            <a:pPr algn="dist">
              <a:lnSpc>
                <a:spcPct val="150000"/>
              </a:lnSpc>
            </a:pPr>
            <a:r>
              <a:rPr lang="ko-KR" altLang="en-US" sz="1600" b="1" dirty="0"/>
              <a:t>서울시교육청</a:t>
            </a:r>
            <a:endParaRPr lang="en-US" altLang="ko-KR" sz="1600" b="1" dirty="0"/>
          </a:p>
          <a:p>
            <a:pPr algn="dist">
              <a:lnSpc>
                <a:spcPct val="150000"/>
              </a:lnSpc>
            </a:pPr>
            <a:r>
              <a:rPr lang="ko-KR" altLang="en-US" sz="1600" b="1" dirty="0"/>
              <a:t>중등교육과 외국어팀 보도자</a:t>
            </a:r>
            <a:endParaRPr lang="en-US" altLang="ko-KR" sz="1600" b="1" dirty="0"/>
          </a:p>
          <a:p>
            <a:pPr>
              <a:lnSpc>
                <a:spcPct val="150000"/>
              </a:lnSpc>
            </a:pPr>
            <a:r>
              <a:rPr lang="ko-KR" altLang="en-US" sz="1600" b="1" dirty="0"/>
              <a:t>료</a:t>
            </a:r>
            <a:r>
              <a:rPr lang="en-US" altLang="ko-KR" sz="1600" b="1" dirty="0"/>
              <a:t>(6.17)</a:t>
            </a:r>
            <a:endParaRPr lang="ko-KR" alt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1802611723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251520" y="188640"/>
            <a:ext cx="8640960" cy="97872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lvl="0" algn="just" fontAlgn="base">
              <a:lnSpc>
                <a:spcPct val="160000"/>
              </a:lnSpc>
            </a:pPr>
            <a:r>
              <a:rPr lang="ko-KR" altLang="en-US" b="1" dirty="0"/>
              <a:t>▶ 유아대상영어학원의 대표적 불법행위 중 하나인 ‘불법 유사명칭 </a:t>
            </a:r>
            <a:r>
              <a:rPr lang="ko-KR" altLang="en-US" b="1" dirty="0" err="1"/>
              <a:t>사용’에</a:t>
            </a:r>
            <a:r>
              <a:rPr lang="ko-KR" altLang="en-US" b="1" dirty="0"/>
              <a:t> 대한 교육부의 감독 강화가 이루어짐</a:t>
            </a:r>
            <a:r>
              <a:rPr lang="en-US" altLang="ko-KR" b="1" dirty="0"/>
              <a:t>.(10.26)</a:t>
            </a:r>
            <a:endParaRPr lang="ko-KR" altLang="en-US" b="1" dirty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1340768"/>
            <a:ext cx="8640960" cy="5203709"/>
          </a:xfrm>
          <a:prstGeom prst="rect">
            <a:avLst/>
          </a:prstGeom>
        </p:spPr>
      </p:pic>
      <p:sp>
        <p:nvSpPr>
          <p:cNvPr id="7" name="직사각형 6"/>
          <p:cNvSpPr/>
          <p:nvPr/>
        </p:nvSpPr>
        <p:spPr>
          <a:xfrm>
            <a:off x="1017128" y="5013176"/>
            <a:ext cx="6912768" cy="648072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179512" y="1340768"/>
            <a:ext cx="8712968" cy="520370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520" y="1484783"/>
            <a:ext cx="8640960" cy="5059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958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251520" y="404664"/>
            <a:ext cx="8640960" cy="47506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lvl="0" algn="just" fontAlgn="base">
              <a:lnSpc>
                <a:spcPct val="160000"/>
              </a:lnSpc>
            </a:pPr>
            <a:r>
              <a:rPr lang="ko-KR" altLang="en-US" b="1" dirty="0"/>
              <a:t>▶ 교육부</a:t>
            </a:r>
            <a:r>
              <a:rPr lang="en-US" altLang="ko-KR" b="1" dirty="0"/>
              <a:t>, “</a:t>
            </a:r>
            <a:r>
              <a:rPr lang="ko-KR" altLang="en-US" b="1" dirty="0"/>
              <a:t>영유아 사교육비 조사를 하겠다</a:t>
            </a:r>
            <a:r>
              <a:rPr lang="en-US" altLang="ko-KR" b="1" dirty="0"/>
              <a:t>.” (2016 </a:t>
            </a:r>
            <a:r>
              <a:rPr lang="ko-KR" altLang="en-US" b="1" dirty="0"/>
              <a:t>교육부 업무계획</a:t>
            </a:r>
            <a:r>
              <a:rPr lang="en-US" altLang="ko-KR" b="1" dirty="0"/>
              <a:t>)</a:t>
            </a:r>
            <a:r>
              <a:rPr lang="ko-KR" altLang="en-US" b="1" dirty="0"/>
              <a:t> </a:t>
            </a: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1052736"/>
            <a:ext cx="8640960" cy="1397092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8352" y="2852936"/>
            <a:ext cx="5724128" cy="3619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8225954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 txBox="1">
            <a:spLocks/>
          </p:cNvSpPr>
          <p:nvPr/>
        </p:nvSpPr>
        <p:spPr>
          <a:xfrm>
            <a:off x="179512" y="332656"/>
            <a:ext cx="8786108" cy="504056"/>
          </a:xfrm>
          <a:prstGeom prst="rect">
            <a:avLst/>
          </a:prstGeom>
        </p:spPr>
        <p:txBody>
          <a:bodyPr>
            <a:noAutofit/>
          </a:bodyPr>
          <a:lstStyle>
            <a:lvl1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</a:defRPr>
            </a:lvl2pPr>
            <a:lvl3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</a:defRPr>
            </a:lvl3pPr>
            <a:lvl4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</a:defRPr>
            </a:lvl4pPr>
            <a:lvl5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</a:defRPr>
            </a:lvl5pPr>
            <a:lvl6pPr marL="4572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</a:defRPr>
            </a:lvl6pPr>
            <a:lvl7pPr marL="9144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</a:defRPr>
            </a:lvl7pPr>
            <a:lvl8pPr marL="13716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</a:defRPr>
            </a:lvl8pPr>
            <a:lvl9pPr marL="18288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2000" b="1" dirty="0"/>
              <a:t>■ 성과 </a:t>
            </a:r>
            <a:r>
              <a:rPr lang="en-US" altLang="ko-KR" sz="2000" b="1" dirty="0"/>
              <a:t>3 </a:t>
            </a:r>
            <a:r>
              <a:rPr lang="en-US" altLang="ko-KR" sz="2000" dirty="0">
                <a:latin typeface="+mj-ea"/>
              </a:rPr>
              <a:t>: </a:t>
            </a:r>
            <a:r>
              <a:rPr lang="ko-KR" altLang="en-US" sz="2000" b="1" dirty="0"/>
              <a:t>고교체제</a:t>
            </a:r>
            <a:r>
              <a:rPr lang="en-US" altLang="ko-KR" sz="2000" b="1" dirty="0"/>
              <a:t>&amp;</a:t>
            </a:r>
            <a:r>
              <a:rPr lang="ko-KR" altLang="en-US" sz="2000" b="1" dirty="0"/>
              <a:t>교육과정</a:t>
            </a:r>
            <a:r>
              <a:rPr lang="en-US" altLang="ko-KR" sz="2000" b="1" dirty="0"/>
              <a:t>(</a:t>
            </a:r>
            <a:r>
              <a:rPr lang="ko-KR" altLang="en-US" sz="2000" b="1" dirty="0"/>
              <a:t>담당 </a:t>
            </a:r>
            <a:r>
              <a:rPr lang="en-US" altLang="ko-KR" sz="2000" b="1" dirty="0"/>
              <a:t>: </a:t>
            </a:r>
            <a:r>
              <a:rPr lang="ko-KR" altLang="en-US" sz="2000" b="1" dirty="0"/>
              <a:t>김은정 연구원</a:t>
            </a:r>
            <a:r>
              <a:rPr lang="en-US" altLang="ko-KR" sz="2000" b="1" dirty="0"/>
              <a:t>, </a:t>
            </a:r>
            <a:r>
              <a:rPr lang="ko-KR" altLang="en-US" sz="2000" b="1" dirty="0"/>
              <a:t>안상진 소장</a:t>
            </a:r>
            <a:r>
              <a:rPr lang="en-US" altLang="ko-KR" sz="2000" b="1" dirty="0"/>
              <a:t>)</a:t>
            </a:r>
            <a:endParaRPr lang="ko-KR" altLang="en-US" sz="2000" b="1" kern="0" spc="-10" dirty="0">
              <a:solidFill>
                <a:srgbClr val="000000"/>
              </a:solidFill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203336" y="1331043"/>
            <a:ext cx="8545128" cy="97872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lvl="0" algn="just" fontAlgn="base">
              <a:lnSpc>
                <a:spcPct val="160000"/>
              </a:lnSpc>
            </a:pPr>
            <a:r>
              <a:rPr lang="ko-KR" altLang="en-US" b="1" dirty="0"/>
              <a:t>▶ 자유학기제 활동을 고입전형과 연계하려는 교육부 계획에 반대 의견 개진하여 현재 중단 상태</a:t>
            </a: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023" y="2804103"/>
            <a:ext cx="8627705" cy="1479268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251520" y="4869160"/>
            <a:ext cx="8592776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lnSpc>
                <a:spcPct val="160000"/>
              </a:lnSpc>
            </a:pPr>
            <a:r>
              <a:rPr lang="en-US" altLang="ko-KR" sz="1200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=&gt; </a:t>
            </a:r>
            <a:r>
              <a:rPr lang="ko-KR" altLang="en-US" u="sng" kern="0" spc="-5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휴먼명조"/>
                <a:ea typeface="휴먼명조"/>
              </a:rPr>
              <a:t>이후 </a:t>
            </a:r>
            <a:r>
              <a:rPr lang="en-US" altLang="ko-KR" u="sng" kern="0" spc="-5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함초롬바탕" panose="02030604000101010101" pitchFamily="18" charset="-127"/>
                <a:ea typeface="휴먼명조"/>
              </a:rPr>
              <a:t>9</a:t>
            </a:r>
            <a:r>
              <a:rPr lang="ko-KR" altLang="en-US" u="sng" kern="0" spc="-5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휴먼명조"/>
                <a:ea typeface="휴먼명조"/>
              </a:rPr>
              <a:t>월 국회교육정책토론회에서 교육부 공교육진흥과에서 고입전형 반영을 검토하고 있지 않다고 밝힘</a:t>
            </a:r>
            <a:r>
              <a:rPr lang="en-US" altLang="ko-KR" u="sng" kern="0" spc="-5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함초롬바탕" panose="02030604000101010101" pitchFamily="18" charset="-127"/>
                <a:ea typeface="휴먼명조"/>
              </a:rPr>
              <a:t>.</a:t>
            </a:r>
            <a:endParaRPr lang="ko-KR" altLang="en-US" sz="1400" kern="0" spc="0" dirty="0">
              <a:solidFill>
                <a:srgbClr val="000000"/>
              </a:solidFill>
              <a:effectLst/>
              <a:latin typeface="함초롬바탕" panose="020306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92279659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323528" y="332656"/>
            <a:ext cx="8545128" cy="91826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lvl="0" algn="just" fontAlgn="base">
              <a:lnSpc>
                <a:spcPct val="160000"/>
              </a:lnSpc>
            </a:pPr>
            <a:r>
              <a:rPr lang="ko-KR" altLang="en-US" b="1" dirty="0"/>
              <a:t>▶ 서울형 </a:t>
            </a:r>
            <a:r>
              <a:rPr lang="ko-KR" altLang="en-US" b="1" dirty="0" err="1"/>
              <a:t>자사고</a:t>
            </a:r>
            <a:r>
              <a:rPr lang="ko-KR" altLang="en-US" b="1" dirty="0"/>
              <a:t> 고입전형에서 지원자의 자기소개서를 기존과 같이 처음부터 제출하거나</a:t>
            </a:r>
            <a:r>
              <a:rPr lang="en-US" altLang="ko-KR" b="1" dirty="0"/>
              <a:t>, 1</a:t>
            </a:r>
            <a:r>
              <a:rPr lang="ko-KR" altLang="en-US" b="1" dirty="0"/>
              <a:t>단계 후에도 제출 가능 하도록 개선하는데 기여함</a:t>
            </a:r>
            <a:r>
              <a:rPr lang="en-US" altLang="ko-KR" b="1" dirty="0"/>
              <a:t>. </a:t>
            </a:r>
            <a:endParaRPr lang="ko-KR" altLang="en-US" b="1" dirty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1340768"/>
            <a:ext cx="8545128" cy="495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1765926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>
            <a:spLocks noGrp="1"/>
          </p:cNvSpPr>
          <p:nvPr>
            <p:ph type="title"/>
          </p:nvPr>
        </p:nvSpPr>
        <p:spPr>
          <a:xfrm>
            <a:off x="169166" y="260648"/>
            <a:ext cx="8831833" cy="576064"/>
          </a:xfrm>
        </p:spPr>
        <p:txBody>
          <a:bodyPr>
            <a:normAutofit/>
          </a:bodyPr>
          <a:lstStyle/>
          <a:p>
            <a:pPr algn="l">
              <a:lnSpc>
                <a:spcPct val="150000"/>
              </a:lnSpc>
            </a:pPr>
            <a:r>
              <a:rPr lang="ko-KR" altLang="en-US" sz="2000" b="1" dirty="0"/>
              <a:t>■ 성과 </a:t>
            </a:r>
            <a:r>
              <a:rPr lang="en-US" altLang="ko-KR" sz="2000" b="1" dirty="0"/>
              <a:t>4 : </a:t>
            </a:r>
            <a:r>
              <a:rPr lang="ko-KR" altLang="en-US" sz="2000" b="1" dirty="0"/>
              <a:t>대입전형 개선운동</a:t>
            </a:r>
            <a:r>
              <a:rPr lang="en-US" altLang="ko-KR" sz="2000" b="1" dirty="0"/>
              <a:t>(</a:t>
            </a:r>
            <a:r>
              <a:rPr lang="ko-KR" altLang="en-US" sz="2000" b="1" dirty="0"/>
              <a:t>담당 </a:t>
            </a:r>
            <a:r>
              <a:rPr lang="en-US" altLang="ko-KR" sz="2000" b="1" dirty="0"/>
              <a:t>: </a:t>
            </a:r>
            <a:r>
              <a:rPr lang="ko-KR" altLang="en-US" sz="2000" b="1" dirty="0" err="1"/>
              <a:t>문은옥</a:t>
            </a:r>
            <a:r>
              <a:rPr lang="ko-KR" altLang="en-US" sz="2000" b="1" dirty="0"/>
              <a:t> 연구원</a:t>
            </a:r>
            <a:r>
              <a:rPr lang="en-US" altLang="ko-KR" sz="2000" b="1" dirty="0"/>
              <a:t>, </a:t>
            </a:r>
            <a:r>
              <a:rPr lang="ko-KR" altLang="en-US" sz="2000" b="1" dirty="0" err="1"/>
              <a:t>구본창</a:t>
            </a:r>
            <a:r>
              <a:rPr lang="ko-KR" altLang="en-US" sz="2000" b="1" dirty="0"/>
              <a:t> 정책국장</a:t>
            </a:r>
            <a:r>
              <a:rPr lang="en-US" altLang="ko-KR" sz="2000" b="1" dirty="0"/>
              <a:t>) </a:t>
            </a:r>
            <a:endParaRPr lang="ko-KR" altLang="en-US" sz="2000" b="1" dirty="0">
              <a:solidFill>
                <a:srgbClr val="FF0000"/>
              </a:solidFill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243474" y="827539"/>
            <a:ext cx="8649006" cy="53553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lvl="0" algn="just" fontAlgn="base">
              <a:lnSpc>
                <a:spcPct val="160000"/>
              </a:lnSpc>
            </a:pPr>
            <a:r>
              <a:rPr lang="ko-KR" altLang="en-US" b="1" dirty="0"/>
              <a:t>▶ 단체의 대입전형 개선 방향에 따라 대학들의 실제적인 전형변화를 이끎</a:t>
            </a:r>
            <a:r>
              <a:rPr lang="en-US" altLang="ko-KR" b="1" dirty="0"/>
              <a:t>.</a:t>
            </a:r>
            <a:endParaRPr lang="ko-KR" altLang="en-US" b="1" dirty="0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429" y="1423535"/>
            <a:ext cx="8657051" cy="2005465"/>
          </a:xfrm>
          <a:prstGeom prst="rect">
            <a:avLst/>
          </a:prstGeom>
        </p:spPr>
      </p:pic>
      <p:sp>
        <p:nvSpPr>
          <p:cNvPr id="10" name="직사각형 9"/>
          <p:cNvSpPr/>
          <p:nvPr/>
        </p:nvSpPr>
        <p:spPr>
          <a:xfrm>
            <a:off x="243474" y="3550252"/>
            <a:ext cx="8649006" cy="47506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lvl="0" algn="just" fontAlgn="base">
              <a:lnSpc>
                <a:spcPct val="160000"/>
              </a:lnSpc>
            </a:pPr>
            <a:r>
              <a:rPr lang="ko-KR" altLang="en-US" b="1" dirty="0"/>
              <a:t>▶ 논술 전형 </a:t>
            </a:r>
            <a:r>
              <a:rPr lang="en-US" altLang="ko-KR" b="1" dirty="0"/>
              <a:t>: </a:t>
            </a:r>
            <a:r>
              <a:rPr lang="ko-KR" altLang="en-US" b="1" dirty="0"/>
              <a:t>고교 교육과정 </a:t>
            </a:r>
            <a:r>
              <a:rPr lang="ko-KR" altLang="en-US" b="1" dirty="0" err="1"/>
              <a:t>미준수</a:t>
            </a:r>
            <a:r>
              <a:rPr lang="ko-KR" altLang="en-US" b="1" dirty="0"/>
              <a:t> 문항 비율이 줄어듦</a:t>
            </a:r>
            <a:r>
              <a:rPr lang="en-US" altLang="ko-KR" b="1" dirty="0"/>
              <a:t>.</a:t>
            </a:r>
            <a:endParaRPr lang="ko-KR" altLang="en-US" b="1" dirty="0"/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474" y="4146570"/>
            <a:ext cx="8649006" cy="2551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4712780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>
            <a:spLocks noGrp="1"/>
          </p:cNvSpPr>
          <p:nvPr>
            <p:ph type="title"/>
          </p:nvPr>
        </p:nvSpPr>
        <p:spPr>
          <a:xfrm>
            <a:off x="270448" y="133440"/>
            <a:ext cx="8229600" cy="692696"/>
          </a:xfrm>
        </p:spPr>
        <p:txBody>
          <a:bodyPr>
            <a:normAutofit/>
          </a:bodyPr>
          <a:lstStyle/>
          <a:p>
            <a:pPr algn="l"/>
            <a:r>
              <a:rPr lang="ko-KR" altLang="en-US" sz="2000" b="1" dirty="0"/>
              <a:t>■ 성과 </a:t>
            </a:r>
            <a:r>
              <a:rPr lang="en-US" altLang="ko-KR" sz="2000" b="1" dirty="0"/>
              <a:t>5 : </a:t>
            </a:r>
            <a:r>
              <a:rPr lang="ko-KR" altLang="en-US" sz="2000" b="1" dirty="0">
                <a:latin typeface="+mj-ea"/>
              </a:rPr>
              <a:t>대학체제</a:t>
            </a:r>
            <a:r>
              <a:rPr lang="en-US" altLang="ko-KR" sz="2000" b="1" dirty="0">
                <a:latin typeface="+mj-ea"/>
              </a:rPr>
              <a:t>(</a:t>
            </a:r>
            <a:r>
              <a:rPr lang="ko-KR" altLang="en-US" sz="2000" b="1" dirty="0">
                <a:latin typeface="+mj-ea"/>
              </a:rPr>
              <a:t>담당 </a:t>
            </a:r>
            <a:r>
              <a:rPr lang="en-US" altLang="ko-KR" sz="2000" b="1" dirty="0">
                <a:latin typeface="+mj-ea"/>
              </a:rPr>
              <a:t>: </a:t>
            </a:r>
            <a:r>
              <a:rPr lang="ko-KR" altLang="en-US" sz="2000" b="1" dirty="0">
                <a:latin typeface="+mj-ea"/>
              </a:rPr>
              <a:t>은수진 연구원</a:t>
            </a:r>
            <a:r>
              <a:rPr lang="en-US" altLang="ko-KR" sz="2000" b="1" dirty="0">
                <a:latin typeface="+mj-ea"/>
              </a:rPr>
              <a:t>, </a:t>
            </a:r>
            <a:r>
              <a:rPr lang="ko-KR" altLang="en-US" sz="2000" b="1" dirty="0">
                <a:latin typeface="+mj-ea"/>
              </a:rPr>
              <a:t>김성수 정책위원</a:t>
            </a:r>
            <a:r>
              <a:rPr lang="en-US" altLang="ko-KR" sz="2000" b="1" dirty="0">
                <a:latin typeface="+mj-ea"/>
              </a:rPr>
              <a:t>)</a:t>
            </a:r>
            <a:endParaRPr lang="ko-KR" altLang="en-US" sz="2000" b="1" dirty="0"/>
          </a:p>
        </p:txBody>
      </p:sp>
      <p:sp>
        <p:nvSpPr>
          <p:cNvPr id="5" name="직사각형 4"/>
          <p:cNvSpPr/>
          <p:nvPr/>
        </p:nvSpPr>
        <p:spPr>
          <a:xfrm>
            <a:off x="311646" y="826136"/>
            <a:ext cx="8496944" cy="47506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lvl="0" algn="just" fontAlgn="base">
              <a:lnSpc>
                <a:spcPct val="160000"/>
              </a:lnSpc>
            </a:pPr>
            <a:r>
              <a:rPr lang="ko-KR" altLang="en-US" b="1" dirty="0"/>
              <a:t>▶ 대학구조개혁과 대학재정지원사업의 문제점 사회적으로 부각시킴</a:t>
            </a:r>
            <a:r>
              <a:rPr lang="en-US" altLang="ko-KR" b="1" dirty="0"/>
              <a:t>.</a:t>
            </a:r>
            <a:endParaRPr lang="ko-KR" altLang="en-US" b="1" dirty="0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150" y="1455794"/>
            <a:ext cx="8614330" cy="5159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6640124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>
            <a:spLocks noGrp="1"/>
          </p:cNvSpPr>
          <p:nvPr>
            <p:ph type="title"/>
          </p:nvPr>
        </p:nvSpPr>
        <p:spPr>
          <a:xfrm>
            <a:off x="206112" y="41649"/>
            <a:ext cx="8229600" cy="692696"/>
          </a:xfrm>
        </p:spPr>
        <p:txBody>
          <a:bodyPr>
            <a:normAutofit/>
          </a:bodyPr>
          <a:lstStyle/>
          <a:p>
            <a:pPr algn="l"/>
            <a:r>
              <a:rPr lang="ko-KR" altLang="en-US" sz="2000" b="1" dirty="0"/>
              <a:t>■ 성과 </a:t>
            </a:r>
            <a:r>
              <a:rPr lang="en-US" altLang="ko-KR" sz="2000" b="1" dirty="0"/>
              <a:t>6 : </a:t>
            </a:r>
            <a:r>
              <a:rPr lang="ko-KR" altLang="en-US" sz="2000" b="1" dirty="0">
                <a:latin typeface="+mj-ea"/>
              </a:rPr>
              <a:t>채용시장</a:t>
            </a:r>
            <a:r>
              <a:rPr lang="en-US" altLang="ko-KR" sz="2000" b="1" dirty="0">
                <a:latin typeface="+mj-ea"/>
              </a:rPr>
              <a:t>(</a:t>
            </a:r>
            <a:r>
              <a:rPr lang="ko-KR" altLang="en-US" sz="2000" b="1" dirty="0">
                <a:latin typeface="+mj-ea"/>
              </a:rPr>
              <a:t>담당 </a:t>
            </a:r>
            <a:r>
              <a:rPr lang="en-US" altLang="ko-KR" sz="2000" b="1" dirty="0">
                <a:latin typeface="+mj-ea"/>
              </a:rPr>
              <a:t>: </a:t>
            </a:r>
            <a:r>
              <a:rPr lang="ko-KR" altLang="en-US" sz="2000" b="1" dirty="0" err="1">
                <a:latin typeface="+mj-ea"/>
              </a:rPr>
              <a:t>김은종</a:t>
            </a:r>
            <a:r>
              <a:rPr lang="ko-KR" altLang="en-US" sz="2000" b="1" dirty="0">
                <a:latin typeface="+mj-ea"/>
              </a:rPr>
              <a:t> 연구원</a:t>
            </a:r>
            <a:r>
              <a:rPr lang="en-US" altLang="ko-KR" sz="2000" b="1" dirty="0">
                <a:latin typeface="+mj-ea"/>
              </a:rPr>
              <a:t>, </a:t>
            </a:r>
            <a:r>
              <a:rPr lang="ko-KR" altLang="en-US" sz="2000" b="1" dirty="0">
                <a:latin typeface="+mj-ea"/>
              </a:rPr>
              <a:t>안상진 소장</a:t>
            </a:r>
            <a:r>
              <a:rPr lang="en-US" altLang="ko-KR" sz="2000" b="1" dirty="0">
                <a:latin typeface="+mj-ea"/>
              </a:rPr>
              <a:t>)</a:t>
            </a:r>
            <a:endParaRPr lang="ko-KR" altLang="en-US" sz="2000" b="1" dirty="0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179512" y="1484784"/>
            <a:ext cx="4392488" cy="3240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직사각형 5"/>
          <p:cNvSpPr/>
          <p:nvPr/>
        </p:nvSpPr>
        <p:spPr>
          <a:xfrm>
            <a:off x="179512" y="738360"/>
            <a:ext cx="8496944" cy="53553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 fontAlgn="base">
              <a:lnSpc>
                <a:spcPct val="160000"/>
              </a:lnSpc>
            </a:pPr>
            <a:r>
              <a:rPr lang="ko-KR" altLang="en-US" b="1" dirty="0"/>
              <a:t>▶「학력</a:t>
            </a:r>
            <a:r>
              <a:rPr lang="en-US" altLang="ko-KR" b="1" dirty="0"/>
              <a:t>․</a:t>
            </a:r>
            <a:r>
              <a:rPr lang="ko-KR" altLang="en-US" b="1" dirty="0"/>
              <a:t>출신학교 차별금지 및 권리구제 등에 관한 법률안」 발의</a:t>
            </a:r>
            <a:r>
              <a:rPr lang="en-US" altLang="ko-KR" b="1" dirty="0"/>
              <a:t>(9.6)</a:t>
            </a:r>
            <a:endParaRPr lang="ko-KR" altLang="en-US" b="1" dirty="0"/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697"/>
          <a:stretch/>
        </p:blipFill>
        <p:spPr bwMode="auto">
          <a:xfrm>
            <a:off x="4572000" y="3501008"/>
            <a:ext cx="4419088" cy="3240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직사각형 7"/>
          <p:cNvSpPr/>
          <p:nvPr/>
        </p:nvSpPr>
        <p:spPr>
          <a:xfrm>
            <a:off x="809836" y="5791550"/>
            <a:ext cx="3618148" cy="86979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ko-KR" altLang="en-US" b="1" dirty="0">
                <a:solidFill>
                  <a:prstClr val="black"/>
                </a:solidFill>
              </a:rPr>
              <a:t>출신학교차별금지법 발의 환영 </a:t>
            </a:r>
            <a:endParaRPr lang="en-US" altLang="ko-KR" b="1" dirty="0">
              <a:solidFill>
                <a:prstClr val="black"/>
              </a:solidFill>
            </a:endParaRPr>
          </a:p>
          <a:p>
            <a:pPr algn="r">
              <a:lnSpc>
                <a:spcPct val="150000"/>
              </a:lnSpc>
            </a:pPr>
            <a:r>
              <a:rPr lang="ko-KR" altLang="en-US" b="1" dirty="0">
                <a:solidFill>
                  <a:prstClr val="black"/>
                </a:solidFill>
              </a:rPr>
              <a:t>국회 기자회견</a:t>
            </a:r>
            <a:r>
              <a:rPr lang="en-US" altLang="ko-KR" b="1" dirty="0">
                <a:solidFill>
                  <a:prstClr val="black"/>
                </a:solidFill>
              </a:rPr>
              <a:t>(9.6)</a:t>
            </a:r>
            <a:endParaRPr lang="ko-KR" altLang="en-US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6029372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251520" y="260648"/>
            <a:ext cx="8604448" cy="53553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 fontAlgn="base">
              <a:lnSpc>
                <a:spcPct val="160000"/>
              </a:lnSpc>
            </a:pPr>
            <a:r>
              <a:rPr lang="ko-KR" altLang="en-US" b="1" dirty="0"/>
              <a:t>▶출신학교 차별 금지법 관련 논의가 정치적</a:t>
            </a:r>
            <a:r>
              <a:rPr lang="en-US" altLang="ko-KR" b="1" dirty="0"/>
              <a:t>, </a:t>
            </a:r>
            <a:r>
              <a:rPr lang="ko-KR" altLang="en-US" b="1" dirty="0"/>
              <a:t>사회적으로 활발해짐</a:t>
            </a:r>
            <a:r>
              <a:rPr lang="en-US" altLang="ko-KR" b="1" dirty="0"/>
              <a:t>.</a:t>
            </a:r>
            <a:endParaRPr lang="ko-KR" altLang="en-US" b="1" dirty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908721"/>
            <a:ext cx="8604448" cy="2952328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251520" y="3881342"/>
            <a:ext cx="3096344" cy="50783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b="1" dirty="0">
                <a:solidFill>
                  <a:prstClr val="black"/>
                </a:solidFill>
              </a:rPr>
              <a:t>관련 제정안과 개정안 </a:t>
            </a:r>
            <a:r>
              <a:rPr lang="en-US" altLang="ko-KR" b="1" dirty="0">
                <a:solidFill>
                  <a:prstClr val="black"/>
                </a:solidFill>
              </a:rPr>
              <a:t>: 5</a:t>
            </a:r>
            <a:r>
              <a:rPr lang="ko-KR" altLang="en-US" b="1" dirty="0">
                <a:solidFill>
                  <a:prstClr val="black"/>
                </a:solidFill>
              </a:rPr>
              <a:t>건 </a:t>
            </a: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5976" y="3963942"/>
            <a:ext cx="4499992" cy="2802627"/>
          </a:xfrm>
          <a:prstGeom prst="rect">
            <a:avLst/>
          </a:prstGeom>
        </p:spPr>
      </p:pic>
      <p:sp>
        <p:nvSpPr>
          <p:cNvPr id="7" name="직사각형 6"/>
          <p:cNvSpPr/>
          <p:nvPr/>
        </p:nvSpPr>
        <p:spPr>
          <a:xfrm>
            <a:off x="1115616" y="6165304"/>
            <a:ext cx="3096344" cy="50783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b="1" dirty="0">
                <a:solidFill>
                  <a:prstClr val="black"/>
                </a:solidFill>
              </a:rPr>
              <a:t>신년 기자회견</a:t>
            </a:r>
            <a:r>
              <a:rPr lang="en-US" altLang="ko-KR" b="1" dirty="0">
                <a:solidFill>
                  <a:prstClr val="black"/>
                </a:solidFill>
              </a:rPr>
              <a:t>(2017.1.4)</a:t>
            </a:r>
            <a:endParaRPr lang="ko-KR" altLang="en-US" b="1" dirty="0">
              <a:solidFill>
                <a:prstClr val="black"/>
              </a:solidFill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179512" y="796179"/>
            <a:ext cx="8784976" cy="59703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 latinLnBrk="0"/>
            <a:r>
              <a:rPr lang="ko-KR" altLang="en-US"/>
              <a:t>시민 여러분께서 함께 해 주신다면</a:t>
            </a:r>
            <a:r>
              <a:rPr lang="en-US" altLang="ko-KR"/>
              <a:t>, </a:t>
            </a:r>
            <a:r>
              <a:rPr lang="ko-KR" altLang="en-US"/>
              <a:t>저는 우선 새해에는 학벌과 학력으로 인해 불평등한 대접을 받는 대신 학생 개개인의 다양한 특성과 노력이 존중받는 사회</a:t>
            </a:r>
            <a:r>
              <a:rPr lang="en-US" altLang="ko-KR"/>
              <a:t>, </a:t>
            </a:r>
            <a:r>
              <a:rPr lang="ko-KR" altLang="en-US"/>
              <a:t>직업의 귀천이 없는 사회로 전환되는 기반을 다지기 위해 힘껏 노력하겠습니다</a:t>
            </a:r>
            <a:r>
              <a:rPr lang="en-US" altLang="ko-KR"/>
              <a:t>. </a:t>
            </a:r>
            <a:r>
              <a:rPr lang="ko-KR" altLang="en-US"/>
              <a:t>이런 노력을 제도적으로 보완하기 위해 가칭 </a:t>
            </a:r>
            <a:r>
              <a:rPr lang="en-US" altLang="ko-KR"/>
              <a:t>&lt;</a:t>
            </a:r>
            <a:r>
              <a:rPr lang="ko-KR" altLang="en-US"/>
              <a:t>학력</a:t>
            </a:r>
            <a:r>
              <a:rPr lang="en-US" altLang="ko-KR"/>
              <a:t>‧</a:t>
            </a:r>
            <a:r>
              <a:rPr lang="ko-KR" altLang="en-US"/>
              <a:t>학벌 차별 금지법</a:t>
            </a:r>
            <a:r>
              <a:rPr lang="en-US" altLang="ko-KR"/>
              <a:t>&gt; </a:t>
            </a:r>
            <a:r>
              <a:rPr lang="ko-KR" altLang="en-US"/>
              <a:t>제정의 필요성을 사회적으로 공론화해야 한다고 생각합니다</a:t>
            </a:r>
            <a:r>
              <a:rPr lang="en-US" altLang="ko-KR"/>
              <a:t>. </a:t>
            </a:r>
            <a:r>
              <a:rPr lang="ko-KR" altLang="en-US"/>
              <a:t>서울교육을 책임지면서 우리 아이들이 학벌체제 속에서 신음하는 모습을 보며</a:t>
            </a:r>
            <a:r>
              <a:rPr lang="en-US" altLang="ko-KR"/>
              <a:t>, </a:t>
            </a:r>
            <a:r>
              <a:rPr lang="ko-KR" altLang="en-US"/>
              <a:t>출신 학교 ‘졸업장’에 따라 삶의 질이 현격히 차이가 나는 사회구조를 바꾸지 않는 한 교육 불평등의 근본적인 해결은 요원하다는 사실을 절실하게 느껴왔기 때문입니다</a:t>
            </a:r>
            <a:r>
              <a:rPr lang="en-US" altLang="ko-KR"/>
              <a:t>.</a:t>
            </a:r>
            <a:endParaRPr lang="ko-KR" altLang="en-US"/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7768" y="1916832"/>
            <a:ext cx="8748464" cy="298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3332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9992" y="1057697"/>
            <a:ext cx="4392488" cy="2686710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02603" y="3933056"/>
            <a:ext cx="4489877" cy="2595196"/>
          </a:xfrm>
          <a:prstGeom prst="rect">
            <a:avLst/>
          </a:prstGeom>
        </p:spPr>
      </p:pic>
      <p:sp>
        <p:nvSpPr>
          <p:cNvPr id="8" name="직사각형 7"/>
          <p:cNvSpPr/>
          <p:nvPr/>
        </p:nvSpPr>
        <p:spPr>
          <a:xfrm>
            <a:off x="203486" y="306436"/>
            <a:ext cx="8604448" cy="47506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 fontAlgn="base">
              <a:lnSpc>
                <a:spcPct val="160000"/>
              </a:lnSpc>
            </a:pPr>
            <a:r>
              <a:rPr lang="ko-KR" altLang="en-US" b="1" dirty="0"/>
              <a:t>▶</a:t>
            </a:r>
            <a:r>
              <a:rPr lang="en-US" altLang="ko-KR" b="1" dirty="0"/>
              <a:t>2015</a:t>
            </a:r>
            <a:r>
              <a:rPr lang="ko-KR" altLang="en-US" b="1" dirty="0"/>
              <a:t>년 대비 </a:t>
            </a:r>
            <a:r>
              <a:rPr lang="en-US" altLang="ko-KR" b="1" dirty="0"/>
              <a:t>2016</a:t>
            </a:r>
            <a:r>
              <a:rPr lang="ko-KR" altLang="en-US" b="1" dirty="0"/>
              <a:t>년 상반기 공기업 채용 입사지원서 개선</a:t>
            </a: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6834" y="1034851"/>
            <a:ext cx="4051226" cy="5357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0431060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/>
          <p:cNvSpPr txBox="1">
            <a:spLocks/>
          </p:cNvSpPr>
          <p:nvPr/>
        </p:nvSpPr>
        <p:spPr>
          <a:xfrm>
            <a:off x="107504" y="188640"/>
            <a:ext cx="8229600" cy="720080"/>
          </a:xfrm>
          <a:prstGeom prst="rect">
            <a:avLst/>
          </a:prstGeom>
        </p:spPr>
        <p:txBody>
          <a:bodyPr>
            <a:normAutofit/>
          </a:bodyPr>
          <a:lstStyle>
            <a:lvl1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</a:defRPr>
            </a:lvl2pPr>
            <a:lvl3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</a:defRPr>
            </a:lvl3pPr>
            <a:lvl4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</a:defRPr>
            </a:lvl4pPr>
            <a:lvl5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</a:defRPr>
            </a:lvl5pPr>
            <a:lvl6pPr marL="4572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</a:defRPr>
            </a:lvl6pPr>
            <a:lvl7pPr marL="9144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</a:defRPr>
            </a:lvl7pPr>
            <a:lvl8pPr marL="13716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</a:defRPr>
            </a:lvl8pPr>
            <a:lvl9pPr marL="18288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ko-KR" altLang="en-US" sz="2000" b="1" dirty="0">
                <a:solidFill>
                  <a:prstClr val="black"/>
                </a:solidFill>
              </a:rPr>
              <a:t>■ 성과 </a:t>
            </a:r>
            <a:r>
              <a:rPr lang="en-US" altLang="ko-KR" sz="2000" b="1" dirty="0">
                <a:solidFill>
                  <a:prstClr val="black"/>
                </a:solidFill>
              </a:rPr>
              <a:t>7 </a:t>
            </a:r>
            <a:r>
              <a:rPr lang="en-US" altLang="ko-KR" sz="2000" dirty="0">
                <a:solidFill>
                  <a:prstClr val="black"/>
                </a:solidFill>
              </a:rPr>
              <a:t>: </a:t>
            </a:r>
            <a:r>
              <a:rPr lang="ko-KR" altLang="en-US" sz="2000" b="1" dirty="0"/>
              <a:t>수학 사교육포럼</a:t>
            </a:r>
            <a:r>
              <a:rPr lang="en-US" altLang="ko-KR" sz="2000" b="1" dirty="0"/>
              <a:t>(</a:t>
            </a:r>
            <a:r>
              <a:rPr lang="ko-KR" altLang="en-US" sz="2000" b="1" dirty="0"/>
              <a:t>담당 </a:t>
            </a:r>
            <a:r>
              <a:rPr lang="en-US" altLang="ko-KR" sz="2000" b="1" dirty="0"/>
              <a:t>: </a:t>
            </a:r>
            <a:r>
              <a:rPr lang="ko-KR" altLang="en-US" sz="2000" b="1" dirty="0"/>
              <a:t>고여진 연구원</a:t>
            </a:r>
            <a:r>
              <a:rPr lang="en-US" altLang="ko-KR" sz="2000" b="1" dirty="0"/>
              <a:t>, </a:t>
            </a:r>
            <a:r>
              <a:rPr lang="ko-KR" altLang="en-US" sz="2000" b="1" dirty="0"/>
              <a:t>최수일 대표</a:t>
            </a:r>
            <a:r>
              <a:rPr lang="en-US" altLang="ko-KR" sz="2000" b="1" dirty="0"/>
              <a:t>)</a:t>
            </a:r>
            <a:r>
              <a:rPr lang="en-US" altLang="ko-KR" sz="2000" dirty="0">
                <a:solidFill>
                  <a:prstClr val="black"/>
                </a:solidFill>
              </a:rPr>
              <a:t> </a:t>
            </a:r>
            <a:endParaRPr lang="ko-KR" altLang="en-US" sz="2000" b="1" dirty="0">
              <a:solidFill>
                <a:prstClr val="black"/>
              </a:solidFill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251520" y="908720"/>
            <a:ext cx="8604448" cy="91826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 fontAlgn="base">
              <a:lnSpc>
                <a:spcPct val="160000"/>
              </a:lnSpc>
            </a:pPr>
            <a:r>
              <a:rPr lang="ko-KR" altLang="en-US" b="1" dirty="0"/>
              <a:t>▶ </a:t>
            </a:r>
            <a:r>
              <a:rPr lang="en-US" altLang="ko-KR" b="1" dirty="0"/>
              <a:t>2015 </a:t>
            </a:r>
            <a:r>
              <a:rPr lang="ko-KR" altLang="en-US" b="1" dirty="0"/>
              <a:t>교육과정 개정에 따른 초등 </a:t>
            </a:r>
            <a:r>
              <a:rPr lang="en-US" altLang="ko-KR" b="1" dirty="0"/>
              <a:t>1,2</a:t>
            </a:r>
            <a:r>
              <a:rPr lang="ko-KR" altLang="en-US" b="1" dirty="0"/>
              <a:t>학년 수학 교과서 개선</a:t>
            </a:r>
            <a:endParaRPr lang="en-US" altLang="ko-KR" b="1" dirty="0"/>
          </a:p>
          <a:p>
            <a:pPr algn="just" fontAlgn="base">
              <a:lnSpc>
                <a:spcPct val="160000"/>
              </a:lnSpc>
            </a:pPr>
            <a:r>
              <a:rPr lang="en-US" altLang="ko-KR" b="1" dirty="0"/>
              <a:t>- </a:t>
            </a:r>
            <a:r>
              <a:rPr lang="ko-KR" altLang="en-US" b="1" dirty="0"/>
              <a:t>교육부와 연구진</a:t>
            </a:r>
            <a:r>
              <a:rPr lang="en-US" altLang="ko-KR" b="1" dirty="0"/>
              <a:t>, </a:t>
            </a:r>
            <a:r>
              <a:rPr lang="ko-KR" altLang="en-US" b="1" dirty="0"/>
              <a:t>관련 기관 간담회를 통해 개선 사항 확인</a:t>
            </a:r>
            <a:r>
              <a:rPr lang="en-US" altLang="ko-KR" b="1" dirty="0"/>
              <a:t>(12.5)</a:t>
            </a:r>
            <a:endParaRPr lang="ko-KR" altLang="en-US" b="1" dirty="0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9672" y="1916832"/>
            <a:ext cx="5754925" cy="4731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7422828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116632"/>
            <a:ext cx="8856984" cy="6552728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107504" y="116632"/>
            <a:ext cx="8928992" cy="6552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2400" y="175056"/>
            <a:ext cx="5547191" cy="6435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9270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251520" y="188640"/>
            <a:ext cx="8604448" cy="91826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 fontAlgn="base">
              <a:lnSpc>
                <a:spcPct val="160000"/>
              </a:lnSpc>
            </a:pPr>
            <a:r>
              <a:rPr lang="ko-KR" altLang="en-US" b="1" dirty="0"/>
              <a:t>▶ 중학 시험문제 선행 유발 관련 보도자료 발표 후</a:t>
            </a:r>
            <a:r>
              <a:rPr lang="en-US" altLang="ko-KR" b="1" dirty="0"/>
              <a:t>, </a:t>
            </a:r>
            <a:r>
              <a:rPr lang="ko-KR" altLang="en-US" b="1" dirty="0"/>
              <a:t>서울시교육청에서 문제 해결을 위한 회의 제안</a:t>
            </a:r>
            <a:r>
              <a:rPr lang="en-US" altLang="ko-KR" b="1" dirty="0"/>
              <a:t>. </a:t>
            </a:r>
            <a:r>
              <a:rPr lang="ko-KR" altLang="en-US" b="1" dirty="0"/>
              <a:t>관련 논의 중</a:t>
            </a:r>
            <a:r>
              <a:rPr lang="en-US" altLang="ko-KR" b="1" dirty="0"/>
              <a:t>.</a:t>
            </a:r>
            <a:endParaRPr lang="ko-KR" altLang="en-US" b="1" dirty="0"/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682" y="1196752"/>
            <a:ext cx="8623286" cy="5544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3397627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>
            <a:spLocks noGrp="1"/>
          </p:cNvSpPr>
          <p:nvPr>
            <p:ph type="title"/>
          </p:nvPr>
        </p:nvSpPr>
        <p:spPr>
          <a:xfrm>
            <a:off x="107504" y="188640"/>
            <a:ext cx="8280920" cy="648072"/>
          </a:xfrm>
          <a:solidFill>
            <a:schemeClr val="bg1"/>
          </a:solidFill>
        </p:spPr>
        <p:txBody>
          <a:bodyPr>
            <a:noAutofit/>
          </a:bodyPr>
          <a:lstStyle/>
          <a:p>
            <a:pPr algn="l"/>
            <a:r>
              <a:rPr lang="ko-KR" altLang="en-US" sz="2000" b="1" dirty="0"/>
              <a:t>■ 성과</a:t>
            </a:r>
            <a:r>
              <a:rPr lang="ko-KR" altLang="en-US" sz="2000" b="1" dirty="0">
                <a:latin typeface="+mj-ea"/>
              </a:rPr>
              <a:t> </a:t>
            </a:r>
            <a:r>
              <a:rPr lang="en-US" altLang="ko-KR" sz="2000" b="1" dirty="0">
                <a:latin typeface="+mj-ea"/>
              </a:rPr>
              <a:t>8 : </a:t>
            </a:r>
            <a:r>
              <a:rPr lang="ko-KR" altLang="en-US" sz="2000" b="1" dirty="0"/>
              <a:t>사교육 시장</a:t>
            </a:r>
            <a:r>
              <a:rPr lang="en-US" altLang="ko-KR" sz="2000" b="1" dirty="0"/>
              <a:t>(</a:t>
            </a:r>
            <a:r>
              <a:rPr lang="ko-KR" altLang="en-US" sz="2000" b="1" dirty="0"/>
              <a:t>담당 </a:t>
            </a:r>
            <a:r>
              <a:rPr lang="en-US" altLang="ko-KR" sz="2000" b="1" dirty="0"/>
              <a:t>: </a:t>
            </a:r>
            <a:r>
              <a:rPr lang="ko-KR" altLang="en-US" sz="2000" b="1" dirty="0" err="1"/>
              <a:t>문은옥</a:t>
            </a:r>
            <a:r>
              <a:rPr lang="ko-KR" altLang="en-US" sz="2000" b="1" dirty="0"/>
              <a:t> 연구원</a:t>
            </a:r>
            <a:r>
              <a:rPr lang="en-US" altLang="ko-KR" sz="2000" b="1" dirty="0"/>
              <a:t>, </a:t>
            </a:r>
            <a:r>
              <a:rPr lang="ko-KR" altLang="en-US" sz="2000" b="1" dirty="0" err="1"/>
              <a:t>구본창</a:t>
            </a:r>
            <a:r>
              <a:rPr lang="ko-KR" altLang="en-US" sz="2000" b="1" dirty="0"/>
              <a:t> 정책국장</a:t>
            </a:r>
            <a:r>
              <a:rPr lang="en-US" altLang="ko-KR" sz="2000" b="1" dirty="0"/>
              <a:t>)</a:t>
            </a:r>
            <a:endParaRPr lang="ko-KR" altLang="en-US" sz="2000" b="1" dirty="0">
              <a:latin typeface="+mj-ea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251520" y="980728"/>
            <a:ext cx="8604448" cy="91826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 fontAlgn="base">
              <a:lnSpc>
                <a:spcPct val="160000"/>
              </a:lnSpc>
            </a:pPr>
            <a:r>
              <a:rPr lang="ko-KR" altLang="en-US" b="1" dirty="0"/>
              <a:t>▶</a:t>
            </a:r>
            <a:r>
              <a:rPr lang="en-US" altLang="ko-KR" b="1" dirty="0"/>
              <a:t>2015</a:t>
            </a:r>
            <a:r>
              <a:rPr lang="ko-KR" altLang="en-US" b="1" dirty="0"/>
              <a:t>년 </a:t>
            </a:r>
            <a:r>
              <a:rPr lang="en-US" altLang="ko-KR" b="1" dirty="0"/>
              <a:t>12</a:t>
            </a:r>
            <a:r>
              <a:rPr lang="ko-KR" altLang="en-US" b="1" dirty="0"/>
              <a:t>월 </a:t>
            </a:r>
            <a:r>
              <a:rPr lang="en-US" altLang="ko-KR" b="1" dirty="0"/>
              <a:t>31</a:t>
            </a:r>
            <a:r>
              <a:rPr lang="ko-KR" altLang="en-US" b="1" dirty="0"/>
              <a:t>일 기준 서울시 교육청 등록 학원 및 교습소 전수조사를 통해 </a:t>
            </a:r>
            <a:r>
              <a:rPr lang="ko-KR" altLang="en-US" b="1" dirty="0" err="1"/>
              <a:t>학원법</a:t>
            </a:r>
            <a:r>
              <a:rPr lang="ko-KR" altLang="en-US" b="1" dirty="0"/>
              <a:t> 위반 사항</a:t>
            </a:r>
            <a:r>
              <a:rPr lang="en-US" altLang="ko-KR" b="1" dirty="0"/>
              <a:t>, </a:t>
            </a:r>
            <a:r>
              <a:rPr lang="ko-KR" altLang="en-US" b="1" dirty="0"/>
              <a:t>즉 적정 </a:t>
            </a:r>
            <a:r>
              <a:rPr lang="ko-KR" altLang="en-US" b="1" dirty="0" err="1"/>
              <a:t>교습비</a:t>
            </a:r>
            <a:r>
              <a:rPr lang="ko-KR" altLang="en-US" b="1" dirty="0"/>
              <a:t> 위반</a:t>
            </a:r>
            <a:r>
              <a:rPr lang="en-US" altLang="ko-KR" b="1" dirty="0"/>
              <a:t>, </a:t>
            </a:r>
            <a:r>
              <a:rPr lang="ko-KR" altLang="en-US" b="1" dirty="0"/>
              <a:t>교습과목개설 위반 사례 </a:t>
            </a:r>
            <a:r>
              <a:rPr lang="en-US" altLang="ko-KR" b="1" dirty="0"/>
              <a:t>910</a:t>
            </a:r>
            <a:r>
              <a:rPr lang="ko-KR" altLang="en-US" b="1" dirty="0"/>
              <a:t>건 적발</a:t>
            </a:r>
            <a:r>
              <a:rPr lang="en-US" altLang="ko-KR" b="1" dirty="0"/>
              <a:t>.</a:t>
            </a:r>
            <a:endParaRPr lang="ko-KR" altLang="en-US" b="1" dirty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2047899"/>
            <a:ext cx="8604448" cy="1597126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789" y="3793931"/>
            <a:ext cx="8600179" cy="2619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187606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 txBox="1">
            <a:spLocks/>
          </p:cNvSpPr>
          <p:nvPr/>
        </p:nvSpPr>
        <p:spPr>
          <a:xfrm>
            <a:off x="251520" y="116632"/>
            <a:ext cx="8229600" cy="8165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000" b="1" dirty="0"/>
              <a:t>■ 성과 </a:t>
            </a:r>
            <a:r>
              <a:rPr lang="en-US" altLang="ko-KR" sz="2000" b="1" dirty="0"/>
              <a:t>9 : </a:t>
            </a:r>
            <a:r>
              <a:rPr lang="ko-KR" altLang="en-US" sz="2000" b="1" dirty="0"/>
              <a:t>교육통계센터</a:t>
            </a:r>
            <a:r>
              <a:rPr lang="en-US" altLang="ko-KR" sz="2000" b="1" dirty="0"/>
              <a:t>(</a:t>
            </a:r>
            <a:r>
              <a:rPr lang="ko-KR" altLang="en-US" sz="2000" b="1" dirty="0"/>
              <a:t>담당 </a:t>
            </a:r>
            <a:r>
              <a:rPr lang="en-US" altLang="ko-KR" sz="2000" b="1" dirty="0"/>
              <a:t>: </a:t>
            </a:r>
            <a:r>
              <a:rPr lang="ko-KR" altLang="en-US" sz="2000" b="1" dirty="0" err="1"/>
              <a:t>민유리</a:t>
            </a:r>
            <a:r>
              <a:rPr lang="ko-KR" altLang="en-US" sz="2000" b="1" dirty="0"/>
              <a:t> 연구원</a:t>
            </a:r>
            <a:r>
              <a:rPr lang="en-US" altLang="ko-KR" sz="2000" b="1" dirty="0"/>
              <a:t>, </a:t>
            </a:r>
            <a:r>
              <a:rPr lang="ko-KR" altLang="en-US" sz="2000" b="1" dirty="0"/>
              <a:t>안상진 소장</a:t>
            </a:r>
            <a:r>
              <a:rPr lang="en-US" altLang="ko-KR" sz="2000" b="1" dirty="0"/>
              <a:t>)</a:t>
            </a:r>
            <a:endParaRPr lang="ko-KR" altLang="en-US" sz="2000" b="1" dirty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151" y="1484784"/>
            <a:ext cx="8748464" cy="4990519"/>
          </a:xfrm>
          <a:prstGeom prst="rect">
            <a:avLst/>
          </a:prstGeom>
        </p:spPr>
      </p:pic>
      <p:sp>
        <p:nvSpPr>
          <p:cNvPr id="6" name="직사각형 5"/>
          <p:cNvSpPr/>
          <p:nvPr/>
        </p:nvSpPr>
        <p:spPr>
          <a:xfrm>
            <a:off x="323528" y="836712"/>
            <a:ext cx="8231273" cy="53553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 fontAlgn="base">
              <a:lnSpc>
                <a:spcPct val="160000"/>
              </a:lnSpc>
            </a:pPr>
            <a:r>
              <a:rPr lang="ko-KR" altLang="en-US" b="1" dirty="0"/>
              <a:t>▶ 통계센터의 정책자료가 언론과 시민에게 널리 읽혀지고 활용됨</a:t>
            </a:r>
            <a:r>
              <a:rPr lang="en-US" altLang="ko-KR" b="1" dirty="0"/>
              <a:t>.</a:t>
            </a:r>
            <a:r>
              <a:rPr lang="ko-KR" altLang="en-US" b="1" dirty="0"/>
              <a:t> </a:t>
            </a:r>
          </a:p>
        </p:txBody>
      </p:sp>
      <p:sp>
        <p:nvSpPr>
          <p:cNvPr id="7" name="직사각형 6"/>
          <p:cNvSpPr/>
          <p:nvPr/>
        </p:nvSpPr>
        <p:spPr>
          <a:xfrm>
            <a:off x="251520" y="1484784"/>
            <a:ext cx="8784976" cy="511256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230" y="2300872"/>
            <a:ext cx="8604448" cy="3358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1098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 txBox="1">
            <a:spLocks/>
          </p:cNvSpPr>
          <p:nvPr/>
        </p:nvSpPr>
        <p:spPr>
          <a:xfrm>
            <a:off x="251520" y="116632"/>
            <a:ext cx="8229600" cy="8165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000" b="1" dirty="0"/>
              <a:t>■ 성과 </a:t>
            </a:r>
            <a:r>
              <a:rPr lang="en-US" altLang="ko-KR" sz="2000" b="1" dirty="0"/>
              <a:t>10 : </a:t>
            </a:r>
            <a:r>
              <a:rPr lang="ko-KR" altLang="en-US" sz="2000" b="1" dirty="0"/>
              <a:t>줄 세우기 없는 학교 만들기 캠페인</a:t>
            </a:r>
          </a:p>
        </p:txBody>
      </p:sp>
      <p:sp>
        <p:nvSpPr>
          <p:cNvPr id="7" name="직사각형 6"/>
          <p:cNvSpPr/>
          <p:nvPr/>
        </p:nvSpPr>
        <p:spPr>
          <a:xfrm>
            <a:off x="251520" y="1454735"/>
            <a:ext cx="8568952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dist" fontAlgn="base"/>
            <a:r>
              <a:rPr lang="ko-KR" altLang="en-US" b="1" dirty="0"/>
              <a:t>▶ 국가인권위원회</a:t>
            </a:r>
            <a:r>
              <a:rPr lang="en-US" altLang="ko-KR" b="1" dirty="0"/>
              <a:t>, </a:t>
            </a:r>
            <a:r>
              <a:rPr lang="ko-KR" altLang="en-US" b="1" dirty="0"/>
              <a:t>전국 시</a:t>
            </a:r>
            <a:r>
              <a:rPr lang="en-US" altLang="ko-KR" b="1" dirty="0"/>
              <a:t>/</a:t>
            </a:r>
            <a:r>
              <a:rPr lang="ko-KR" altLang="en-US" b="1" dirty="0"/>
              <a:t>도교육감에게 학원 합격 현수막 지도</a:t>
            </a:r>
            <a:r>
              <a:rPr lang="en-US" altLang="ko-KR" b="1" dirty="0"/>
              <a:t>·</a:t>
            </a:r>
            <a:r>
              <a:rPr lang="ko-KR" altLang="en-US" b="1" dirty="0"/>
              <a:t>감독 의견 표명 </a:t>
            </a:r>
          </a:p>
        </p:txBody>
      </p:sp>
      <p:sp>
        <p:nvSpPr>
          <p:cNvPr id="9" name="직사각형 8"/>
          <p:cNvSpPr/>
          <p:nvPr/>
        </p:nvSpPr>
        <p:spPr>
          <a:xfrm>
            <a:off x="251520" y="2276872"/>
            <a:ext cx="856895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lnSpc>
                <a:spcPct val="160000"/>
              </a:lnSpc>
            </a:pPr>
            <a:endParaRPr lang="en-US" altLang="ko-KR" sz="400" b="1" dirty="0"/>
          </a:p>
          <a:p>
            <a:pPr algn="just" fontAlgn="base">
              <a:lnSpc>
                <a:spcPct val="160000"/>
              </a:lnSpc>
            </a:pPr>
            <a:r>
              <a:rPr lang="en-US" altLang="ko-KR" sz="2400" b="1" dirty="0">
                <a:latin typeface="+mn-ea"/>
              </a:rPr>
              <a:t>“17</a:t>
            </a:r>
            <a:r>
              <a:rPr lang="ko-KR" altLang="en-US" sz="2400" b="1" dirty="0">
                <a:latin typeface="+mn-ea"/>
              </a:rPr>
              <a:t>개 시도 교육감은 </a:t>
            </a:r>
            <a:r>
              <a:rPr lang="ko-KR" altLang="en-US" sz="2400" b="1" dirty="0">
                <a:solidFill>
                  <a:srgbClr val="00B0F0"/>
                </a:solidFill>
                <a:latin typeface="+mn-ea"/>
              </a:rPr>
              <a:t>학원의 영업활동 자유보다 </a:t>
            </a:r>
            <a:r>
              <a:rPr lang="ko-KR" altLang="en-US" sz="2400" b="1" dirty="0">
                <a:latin typeface="+mn-ea"/>
              </a:rPr>
              <a:t>학원의 건전한 발전을 위한 </a:t>
            </a:r>
            <a:r>
              <a:rPr lang="ko-KR" altLang="en-US" sz="2400" b="1" dirty="0" err="1">
                <a:latin typeface="+mn-ea"/>
              </a:rPr>
              <a:t>지도ㆍ감독이</a:t>
            </a:r>
            <a:r>
              <a:rPr lang="ko-KR" altLang="en-US" sz="2400" b="1" dirty="0">
                <a:latin typeface="+mn-ea"/>
              </a:rPr>
              <a:t> 우선함을 인지하고</a:t>
            </a:r>
            <a:r>
              <a:rPr lang="en-US" altLang="ko-KR" sz="2400" b="1" dirty="0">
                <a:latin typeface="+mn-ea"/>
              </a:rPr>
              <a:t>, </a:t>
            </a:r>
            <a:r>
              <a:rPr lang="ko-KR" altLang="en-US" sz="2400" b="1" dirty="0">
                <a:latin typeface="+mn-ea"/>
              </a:rPr>
              <a:t>대다수 학생이 </a:t>
            </a:r>
            <a:r>
              <a:rPr lang="ko-KR" altLang="en-US" sz="2400" b="1" dirty="0">
                <a:solidFill>
                  <a:srgbClr val="00B0F0"/>
                </a:solidFill>
                <a:latin typeface="+mn-ea"/>
              </a:rPr>
              <a:t>차별과 소외를 받지 않고 개인정보 자기결정권이 </a:t>
            </a:r>
            <a:r>
              <a:rPr lang="ko-KR" altLang="en-US" sz="2400" b="1" dirty="0" err="1">
                <a:solidFill>
                  <a:srgbClr val="00B0F0"/>
                </a:solidFill>
                <a:latin typeface="+mn-ea"/>
              </a:rPr>
              <a:t>침해받지</a:t>
            </a:r>
            <a:r>
              <a:rPr lang="ko-KR" altLang="en-US" sz="2400" b="1" dirty="0">
                <a:solidFill>
                  <a:srgbClr val="00B0F0"/>
                </a:solidFill>
                <a:latin typeface="+mn-ea"/>
              </a:rPr>
              <a:t> 않도록</a:t>
            </a:r>
            <a:r>
              <a:rPr lang="ko-KR" altLang="en-US" sz="2400" b="1" dirty="0">
                <a:latin typeface="+mn-ea"/>
              </a:rPr>
              <a:t> 학원을 </a:t>
            </a:r>
            <a:r>
              <a:rPr lang="ko-KR" altLang="en-US" sz="2400" b="1" dirty="0" err="1">
                <a:latin typeface="+mn-ea"/>
              </a:rPr>
              <a:t>지도ㆍ감독해야</a:t>
            </a:r>
            <a:r>
              <a:rPr lang="ko-KR" altLang="en-US" sz="2400" b="1" dirty="0">
                <a:latin typeface="+mn-ea"/>
              </a:rPr>
              <a:t> 함</a:t>
            </a:r>
            <a:r>
              <a:rPr lang="en-US" altLang="ko-KR" sz="2400" b="1" dirty="0">
                <a:latin typeface="+mn-ea"/>
              </a:rPr>
              <a:t>”</a:t>
            </a:r>
            <a:endParaRPr lang="ko-KR" altLang="en-US" sz="2400" b="1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933436433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271" y="1484784"/>
            <a:ext cx="2719331" cy="3933325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2952" y="1484784"/>
            <a:ext cx="2860060" cy="3933325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0363" y="1484784"/>
            <a:ext cx="2808312" cy="3933325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10" name="직사각형 9"/>
          <p:cNvSpPr/>
          <p:nvPr/>
        </p:nvSpPr>
        <p:spPr>
          <a:xfrm>
            <a:off x="323528" y="260648"/>
            <a:ext cx="8568952" cy="92333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dist" fontAlgn="base">
              <a:lnSpc>
                <a:spcPct val="150000"/>
              </a:lnSpc>
            </a:pPr>
            <a:r>
              <a:rPr lang="ko-KR" altLang="en-US" b="1" dirty="0"/>
              <a:t>▶ 지자체 주관 입시설명회</a:t>
            </a:r>
            <a:r>
              <a:rPr lang="en-US" altLang="ko-KR" b="1" dirty="0"/>
              <a:t>, </a:t>
            </a:r>
            <a:r>
              <a:rPr lang="ko-KR" altLang="en-US" b="1" dirty="0"/>
              <a:t>사교육업체 강사 초빙 및 위탁 금지 요구</a:t>
            </a:r>
            <a:r>
              <a:rPr lang="en-US" altLang="ko-KR" b="1" dirty="0"/>
              <a:t> : </a:t>
            </a:r>
            <a:r>
              <a:rPr lang="ko-KR" altLang="en-US" b="1" dirty="0"/>
              <a:t>안양</a:t>
            </a:r>
            <a:r>
              <a:rPr lang="en-US" altLang="ko-KR" b="1" dirty="0"/>
              <a:t>,</a:t>
            </a:r>
            <a:r>
              <a:rPr lang="ko-KR" altLang="en-US" b="1" dirty="0"/>
              <a:t> 수원</a:t>
            </a:r>
            <a:r>
              <a:rPr lang="en-US" altLang="ko-KR" b="1" dirty="0"/>
              <a:t>, </a:t>
            </a:r>
          </a:p>
          <a:p>
            <a:pPr fontAlgn="base">
              <a:lnSpc>
                <a:spcPct val="150000"/>
              </a:lnSpc>
            </a:pPr>
            <a:r>
              <a:rPr lang="ko-KR" altLang="en-US" b="1" dirty="0"/>
              <a:t>용인</a:t>
            </a:r>
            <a:r>
              <a:rPr lang="en-US" altLang="ko-KR" b="1" dirty="0"/>
              <a:t>, </a:t>
            </a:r>
            <a:r>
              <a:rPr lang="ko-KR" altLang="en-US" b="1" dirty="0"/>
              <a:t>안산</a:t>
            </a:r>
            <a:r>
              <a:rPr lang="en-US" altLang="ko-KR" b="1" dirty="0"/>
              <a:t>, </a:t>
            </a:r>
            <a:r>
              <a:rPr lang="ko-KR" altLang="en-US" b="1" dirty="0"/>
              <a:t>부산 수영구 등 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258506" y="5877272"/>
            <a:ext cx="8568952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dist" fontAlgn="base"/>
            <a:r>
              <a:rPr lang="ko-KR" altLang="en-US" b="1" dirty="0"/>
              <a:t>▶ 교육부</a:t>
            </a:r>
            <a:r>
              <a:rPr lang="en-US" altLang="ko-KR" b="1" dirty="0"/>
              <a:t>, ‘</a:t>
            </a:r>
            <a:r>
              <a:rPr lang="ko-KR" altLang="en-US" b="1" dirty="0"/>
              <a:t>학업성취도 평가 결과를 활용한 서열화 홍보 행위 금지’ 지침 시행</a:t>
            </a:r>
          </a:p>
        </p:txBody>
      </p:sp>
    </p:spTree>
    <p:extLst>
      <p:ext uri="{BB962C8B-B14F-4D97-AF65-F5344CB8AC3E}">
        <p14:creationId xmlns:p14="http://schemas.microsoft.com/office/powerpoint/2010/main" val="2042962222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 fontAlgn="base"/>
            <a:r>
              <a:rPr lang="en-US" altLang="ko-KR" sz="3200" b="1" dirty="0">
                <a:solidFill>
                  <a:srgbClr val="FFC000"/>
                </a:solidFill>
              </a:rPr>
              <a:t>※ </a:t>
            </a:r>
            <a:r>
              <a:rPr lang="ko-KR" altLang="en-US" sz="3200" b="1" dirty="0">
                <a:solidFill>
                  <a:srgbClr val="FFC000"/>
                </a:solidFill>
              </a:rPr>
              <a:t>개별학교 </a:t>
            </a:r>
            <a:r>
              <a:rPr lang="ko-KR" altLang="en-US" sz="3200" b="1" dirty="0"/>
              <a:t>줄 세우기 교육 </a:t>
            </a:r>
            <a:r>
              <a:rPr lang="ko-KR" altLang="en-US" sz="3200" b="1" dirty="0">
                <a:solidFill>
                  <a:srgbClr val="FFC000"/>
                </a:solidFill>
              </a:rPr>
              <a:t>개선결과 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0"/>
            <a:ext cx="8435280" cy="512127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altLang="ko-KR" sz="2000" b="1" dirty="0">
                <a:solidFill>
                  <a:srgbClr val="FFC000"/>
                </a:solidFill>
                <a:latin typeface="+mn-ea"/>
              </a:rPr>
              <a:t>※ </a:t>
            </a:r>
            <a:r>
              <a:rPr lang="ko-KR" altLang="en-US" sz="2000" b="1" dirty="0">
                <a:solidFill>
                  <a:srgbClr val="FFC000"/>
                </a:solidFill>
                <a:latin typeface="+mn-ea"/>
              </a:rPr>
              <a:t>개별학교 줄 세우기 교육 개선결과 </a:t>
            </a:r>
            <a:r>
              <a:rPr lang="en-US" altLang="ko-KR" sz="2000" b="1" dirty="0">
                <a:solidFill>
                  <a:srgbClr val="FFC000"/>
                </a:solidFill>
                <a:latin typeface="+mn-ea"/>
              </a:rPr>
              <a:t>(30</a:t>
            </a:r>
            <a:r>
              <a:rPr lang="ko-KR" altLang="en-US" sz="2000" b="1" dirty="0">
                <a:solidFill>
                  <a:srgbClr val="FFC000"/>
                </a:solidFill>
                <a:latin typeface="+mn-ea"/>
              </a:rPr>
              <a:t>건</a:t>
            </a:r>
            <a:r>
              <a:rPr lang="en-US" altLang="ko-KR" sz="2000" b="1" dirty="0">
                <a:solidFill>
                  <a:srgbClr val="FFC000"/>
                </a:solidFill>
                <a:latin typeface="+mn-ea"/>
              </a:rPr>
              <a:t>) : </a:t>
            </a:r>
            <a:r>
              <a:rPr lang="ko-KR" altLang="en-US" sz="2000" b="1" dirty="0">
                <a:latin typeface="+mn-ea"/>
              </a:rPr>
              <a:t>▲ 경남 </a:t>
            </a:r>
            <a:r>
              <a:rPr lang="ko-KR" altLang="en-US" sz="2000" b="1" dirty="0" err="1">
                <a:latin typeface="+mn-ea"/>
              </a:rPr>
              <a:t>군복중</a:t>
            </a:r>
            <a:r>
              <a:rPr lang="ko-KR" altLang="en-US" sz="2000" b="1" dirty="0">
                <a:latin typeface="+mn-ea"/>
              </a:rPr>
              <a:t> 방중 기숙사 입사 선행교육 </a:t>
            </a:r>
            <a:r>
              <a:rPr lang="en-US" altLang="ko-KR" sz="2000" b="1" dirty="0">
                <a:latin typeface="+mn-ea"/>
              </a:rPr>
              <a:t>(</a:t>
            </a:r>
            <a:r>
              <a:rPr lang="ko-KR" altLang="en-US" sz="2000" b="1" dirty="0">
                <a:latin typeface="+mn-ea"/>
              </a:rPr>
              <a:t>국</a:t>
            </a:r>
            <a:r>
              <a:rPr lang="en-US" altLang="ko-KR" sz="2000" b="1" dirty="0">
                <a:latin typeface="+mn-ea"/>
              </a:rPr>
              <a:t>,</a:t>
            </a:r>
            <a:r>
              <a:rPr lang="ko-KR" altLang="en-US" sz="2000" b="1" dirty="0">
                <a:latin typeface="+mn-ea"/>
              </a:rPr>
              <a:t>영</a:t>
            </a:r>
            <a:r>
              <a:rPr lang="en-US" altLang="ko-KR" sz="2000" b="1" dirty="0">
                <a:latin typeface="+mn-ea"/>
              </a:rPr>
              <a:t>,</a:t>
            </a:r>
            <a:r>
              <a:rPr lang="ko-KR" altLang="en-US" sz="2000" b="1" dirty="0">
                <a:latin typeface="+mn-ea"/>
              </a:rPr>
              <a:t>수 프로그램</a:t>
            </a:r>
            <a:r>
              <a:rPr lang="en-US" altLang="ko-KR" sz="2000" b="1" dirty="0">
                <a:latin typeface="+mn-ea"/>
              </a:rPr>
              <a:t>), </a:t>
            </a:r>
            <a:r>
              <a:rPr lang="ko-KR" altLang="en-US" sz="2000" b="1" dirty="0">
                <a:latin typeface="+mn-ea"/>
              </a:rPr>
              <a:t>▲ 마산 </a:t>
            </a:r>
            <a:r>
              <a:rPr lang="ko-KR" altLang="en-US" sz="2000" b="1" dirty="0" err="1">
                <a:latin typeface="+mn-ea"/>
              </a:rPr>
              <a:t>중앙고</a:t>
            </a:r>
            <a:r>
              <a:rPr lang="ko-KR" altLang="en-US" sz="2000" b="1" dirty="0">
                <a:latin typeface="+mn-ea"/>
              </a:rPr>
              <a:t> </a:t>
            </a:r>
            <a:r>
              <a:rPr lang="en-US" altLang="ko-KR" sz="2000" b="1" dirty="0">
                <a:latin typeface="+mn-ea"/>
              </a:rPr>
              <a:t>– </a:t>
            </a:r>
            <a:r>
              <a:rPr lang="ko-KR" altLang="en-US" sz="2000" b="1" dirty="0">
                <a:latin typeface="+mn-ea"/>
              </a:rPr>
              <a:t>학생부를 학생이 기록</a:t>
            </a:r>
            <a:r>
              <a:rPr lang="en-US" altLang="ko-KR" sz="2000" b="1" dirty="0">
                <a:latin typeface="+mn-ea"/>
              </a:rPr>
              <a:t>, </a:t>
            </a:r>
            <a:r>
              <a:rPr lang="ko-KR" altLang="en-US" sz="2000" b="1" dirty="0">
                <a:latin typeface="+mn-ea"/>
              </a:rPr>
              <a:t>▲ </a:t>
            </a:r>
            <a:r>
              <a:rPr lang="ko-KR" altLang="en-US" sz="2000" b="1" dirty="0" err="1">
                <a:latin typeface="+mn-ea"/>
              </a:rPr>
              <a:t>당촌초</a:t>
            </a:r>
            <a:r>
              <a:rPr lang="ko-KR" altLang="en-US" sz="2000" b="1" dirty="0">
                <a:latin typeface="+mn-ea"/>
              </a:rPr>
              <a:t> </a:t>
            </a:r>
            <a:r>
              <a:rPr lang="en-US" altLang="ko-KR" sz="2000" b="1" dirty="0">
                <a:latin typeface="+mn-ea"/>
              </a:rPr>
              <a:t>– 3</a:t>
            </a:r>
            <a:r>
              <a:rPr lang="ko-KR" altLang="en-US" sz="2000" b="1" dirty="0">
                <a:latin typeface="+mn-ea"/>
              </a:rPr>
              <a:t>학년 영어 첫 시간 가족 소개 숙제</a:t>
            </a:r>
            <a:r>
              <a:rPr lang="en-US" altLang="ko-KR" sz="2000" b="1" dirty="0">
                <a:latin typeface="+mn-ea"/>
              </a:rPr>
              <a:t>, </a:t>
            </a:r>
            <a:r>
              <a:rPr lang="ko-KR" altLang="en-US" sz="2000" b="1" dirty="0">
                <a:latin typeface="+mn-ea"/>
              </a:rPr>
              <a:t>▲ 경희고등학교 </a:t>
            </a:r>
            <a:r>
              <a:rPr lang="en-US" altLang="ko-KR" sz="2000" b="1" dirty="0">
                <a:latin typeface="+mn-ea"/>
              </a:rPr>
              <a:t>– </a:t>
            </a:r>
            <a:r>
              <a:rPr lang="ko-KR" altLang="en-US" sz="2000" b="1" dirty="0" err="1">
                <a:latin typeface="+mn-ea"/>
              </a:rPr>
              <a:t>방과후</a:t>
            </a:r>
            <a:r>
              <a:rPr lang="ko-KR" altLang="en-US" sz="2000" b="1" dirty="0">
                <a:latin typeface="+mn-ea"/>
              </a:rPr>
              <a:t> 수학시험 과다</a:t>
            </a:r>
            <a:r>
              <a:rPr lang="en-US" altLang="ko-KR" sz="2000" b="1" dirty="0">
                <a:latin typeface="+mn-ea"/>
              </a:rPr>
              <a:t>, </a:t>
            </a:r>
            <a:r>
              <a:rPr lang="ko-KR" altLang="en-US" sz="2000" b="1" dirty="0">
                <a:latin typeface="+mn-ea"/>
              </a:rPr>
              <a:t>▲ 경주여고 </a:t>
            </a:r>
            <a:r>
              <a:rPr lang="en-US" altLang="ko-KR" sz="2000" b="1" dirty="0">
                <a:latin typeface="+mn-ea"/>
              </a:rPr>
              <a:t>– </a:t>
            </a:r>
            <a:r>
              <a:rPr lang="ko-KR" altLang="en-US" sz="2000" b="1" dirty="0">
                <a:latin typeface="+mn-ea"/>
              </a:rPr>
              <a:t>사교육업체 입시설명회</a:t>
            </a:r>
            <a:r>
              <a:rPr lang="en-US" altLang="ko-KR" sz="2000" b="1" dirty="0">
                <a:latin typeface="+mn-ea"/>
              </a:rPr>
              <a:t>, </a:t>
            </a:r>
            <a:r>
              <a:rPr lang="ko-KR" altLang="en-US" sz="2000" b="1" dirty="0">
                <a:latin typeface="+mn-ea"/>
              </a:rPr>
              <a:t>▲ </a:t>
            </a:r>
            <a:r>
              <a:rPr lang="ko-KR" altLang="en-US" sz="2000" b="1" dirty="0" err="1">
                <a:latin typeface="+mn-ea"/>
              </a:rPr>
              <a:t>양천고</a:t>
            </a:r>
            <a:r>
              <a:rPr lang="ko-KR" altLang="en-US" sz="2000" b="1" dirty="0">
                <a:latin typeface="+mn-ea"/>
              </a:rPr>
              <a:t> </a:t>
            </a:r>
            <a:r>
              <a:rPr lang="en-US" altLang="ko-KR" sz="2000" b="1" dirty="0">
                <a:latin typeface="+mn-ea"/>
              </a:rPr>
              <a:t>– </a:t>
            </a:r>
            <a:r>
              <a:rPr lang="ko-KR" altLang="en-US" sz="2000" b="1" dirty="0" err="1">
                <a:latin typeface="+mn-ea"/>
              </a:rPr>
              <a:t>학년순</a:t>
            </a:r>
            <a:r>
              <a:rPr lang="ko-KR" altLang="en-US" sz="2000" b="1" dirty="0">
                <a:latin typeface="+mn-ea"/>
              </a:rPr>
              <a:t> 급식</a:t>
            </a:r>
            <a:r>
              <a:rPr lang="en-US" altLang="ko-KR" sz="2000" b="1" dirty="0">
                <a:latin typeface="+mn-ea"/>
              </a:rPr>
              <a:t>, </a:t>
            </a:r>
            <a:r>
              <a:rPr lang="ko-KR" altLang="en-US" sz="2000" b="1" dirty="0">
                <a:latin typeface="+mn-ea"/>
              </a:rPr>
              <a:t>▲ 수원 </a:t>
            </a:r>
            <a:r>
              <a:rPr lang="ko-KR" altLang="en-US" sz="2000" b="1" dirty="0" err="1">
                <a:latin typeface="+mn-ea"/>
              </a:rPr>
              <a:t>신풍초</a:t>
            </a:r>
            <a:r>
              <a:rPr lang="ko-KR" altLang="en-US" sz="2000" b="1" dirty="0">
                <a:latin typeface="+mn-ea"/>
              </a:rPr>
              <a:t> </a:t>
            </a:r>
            <a:r>
              <a:rPr lang="en-US" altLang="ko-KR" sz="2000" b="1" dirty="0">
                <a:latin typeface="+mn-ea"/>
              </a:rPr>
              <a:t>– </a:t>
            </a:r>
            <a:r>
              <a:rPr lang="ko-KR" altLang="en-US" sz="2000" b="1" dirty="0">
                <a:latin typeface="+mn-ea"/>
              </a:rPr>
              <a:t>초</a:t>
            </a:r>
            <a:r>
              <a:rPr lang="en-US" altLang="ko-KR" sz="2000" b="1" dirty="0">
                <a:latin typeface="+mn-ea"/>
              </a:rPr>
              <a:t>2 </a:t>
            </a:r>
            <a:r>
              <a:rPr lang="ko-KR" altLang="en-US" sz="2000" b="1" dirty="0">
                <a:latin typeface="+mn-ea"/>
              </a:rPr>
              <a:t>학력진단평가 </a:t>
            </a:r>
            <a:r>
              <a:rPr lang="en-US" altLang="ko-KR" sz="2000" b="1" dirty="0">
                <a:latin typeface="+mn-ea"/>
              </a:rPr>
              <a:t>4</a:t>
            </a:r>
            <a:r>
              <a:rPr lang="ko-KR" altLang="en-US" sz="2000" b="1" dirty="0">
                <a:latin typeface="+mn-ea"/>
              </a:rPr>
              <a:t>개 틀리면 청소</a:t>
            </a:r>
            <a:r>
              <a:rPr lang="en-US" altLang="ko-KR" sz="2000" b="1" dirty="0">
                <a:latin typeface="+mn-ea"/>
              </a:rPr>
              <a:t>, </a:t>
            </a:r>
            <a:r>
              <a:rPr lang="ko-KR" altLang="en-US" sz="2000" b="1" dirty="0">
                <a:latin typeface="+mn-ea"/>
              </a:rPr>
              <a:t>▲ </a:t>
            </a:r>
            <a:r>
              <a:rPr lang="ko-KR" altLang="en-US" sz="2000" b="1" dirty="0" err="1">
                <a:latin typeface="+mn-ea"/>
              </a:rPr>
              <a:t>봉화초</a:t>
            </a:r>
            <a:r>
              <a:rPr lang="ko-KR" altLang="en-US" sz="2000" b="1" dirty="0">
                <a:latin typeface="+mn-ea"/>
              </a:rPr>
              <a:t> </a:t>
            </a:r>
            <a:r>
              <a:rPr lang="en-US" altLang="ko-KR" sz="2000" b="1" dirty="0">
                <a:latin typeface="+mn-ea"/>
              </a:rPr>
              <a:t>– 1</a:t>
            </a:r>
            <a:r>
              <a:rPr lang="ko-KR" altLang="en-US" sz="2000" b="1" dirty="0">
                <a:latin typeface="+mn-ea"/>
              </a:rPr>
              <a:t>학년 체벌</a:t>
            </a:r>
            <a:r>
              <a:rPr lang="en-US" altLang="ko-KR" sz="2000" b="1" dirty="0">
                <a:latin typeface="+mn-ea"/>
              </a:rPr>
              <a:t>, </a:t>
            </a:r>
            <a:r>
              <a:rPr lang="ko-KR" altLang="en-US" sz="2000" b="1" dirty="0">
                <a:latin typeface="+mn-ea"/>
              </a:rPr>
              <a:t>▲ 성남고 </a:t>
            </a:r>
            <a:r>
              <a:rPr lang="en-US" altLang="ko-KR" sz="2000" b="1" dirty="0">
                <a:latin typeface="+mn-ea"/>
              </a:rPr>
              <a:t>– </a:t>
            </a:r>
            <a:r>
              <a:rPr lang="ko-KR" altLang="en-US" sz="2000" b="1" dirty="0">
                <a:latin typeface="+mn-ea"/>
              </a:rPr>
              <a:t>사교육업체 입시설명회</a:t>
            </a:r>
            <a:r>
              <a:rPr lang="en-US" altLang="ko-KR" sz="2000" b="1" dirty="0">
                <a:latin typeface="+mn-ea"/>
              </a:rPr>
              <a:t>(</a:t>
            </a:r>
            <a:r>
              <a:rPr lang="ko-KR" altLang="en-US" sz="2000" b="1" dirty="0">
                <a:latin typeface="+mn-ea"/>
              </a:rPr>
              <a:t>강사 변경</a:t>
            </a:r>
            <a:r>
              <a:rPr lang="en-US" altLang="ko-KR" sz="2000" b="1" dirty="0">
                <a:latin typeface="+mn-ea"/>
              </a:rPr>
              <a:t>), </a:t>
            </a:r>
            <a:r>
              <a:rPr lang="ko-KR" altLang="en-US" sz="2000" b="1" dirty="0">
                <a:latin typeface="+mn-ea"/>
              </a:rPr>
              <a:t>▲ 대전 </a:t>
            </a:r>
            <a:r>
              <a:rPr lang="ko-KR" altLang="en-US" sz="2000" b="1" dirty="0" err="1">
                <a:latin typeface="+mn-ea"/>
              </a:rPr>
              <a:t>장대중</a:t>
            </a:r>
            <a:r>
              <a:rPr lang="ko-KR" altLang="en-US" sz="2000" b="1" dirty="0">
                <a:latin typeface="+mn-ea"/>
              </a:rPr>
              <a:t> </a:t>
            </a:r>
            <a:r>
              <a:rPr lang="en-US" altLang="ko-KR" sz="2000" b="1" dirty="0">
                <a:latin typeface="+mn-ea"/>
              </a:rPr>
              <a:t>– </a:t>
            </a:r>
            <a:r>
              <a:rPr lang="ko-KR" altLang="en-US" sz="2000" b="1" dirty="0">
                <a:latin typeface="+mn-ea"/>
              </a:rPr>
              <a:t>사교육업체 입시설명회</a:t>
            </a:r>
            <a:r>
              <a:rPr lang="en-US" altLang="ko-KR" sz="2000" b="1" dirty="0">
                <a:latin typeface="+mn-ea"/>
              </a:rPr>
              <a:t>, </a:t>
            </a:r>
            <a:r>
              <a:rPr lang="ko-KR" altLang="en-US" sz="2000" b="1" dirty="0">
                <a:latin typeface="+mn-ea"/>
              </a:rPr>
              <a:t>▲ </a:t>
            </a:r>
            <a:r>
              <a:rPr lang="ko-KR" altLang="en-US" sz="2000" b="1" dirty="0" err="1">
                <a:latin typeface="+mn-ea"/>
              </a:rPr>
              <a:t>마포초</a:t>
            </a:r>
            <a:r>
              <a:rPr lang="ko-KR" altLang="en-US" sz="2000" b="1" dirty="0">
                <a:latin typeface="+mn-ea"/>
              </a:rPr>
              <a:t> </a:t>
            </a:r>
            <a:r>
              <a:rPr lang="en-US" altLang="ko-KR" sz="2000" b="1" dirty="0">
                <a:latin typeface="+mn-ea"/>
              </a:rPr>
              <a:t>– </a:t>
            </a:r>
            <a:r>
              <a:rPr lang="ko-KR" altLang="en-US" sz="2000" b="1" dirty="0">
                <a:latin typeface="+mn-ea"/>
              </a:rPr>
              <a:t>교사 폭언</a:t>
            </a:r>
            <a:r>
              <a:rPr lang="en-US" altLang="ko-KR" sz="2000" b="1" dirty="0">
                <a:latin typeface="+mn-ea"/>
              </a:rPr>
              <a:t>, </a:t>
            </a:r>
            <a:r>
              <a:rPr lang="ko-KR" altLang="en-US" sz="2000" b="1" dirty="0">
                <a:latin typeface="+mn-ea"/>
              </a:rPr>
              <a:t>▲ </a:t>
            </a:r>
            <a:r>
              <a:rPr lang="ko-KR" altLang="en-US" sz="2000" b="1" dirty="0" err="1">
                <a:latin typeface="+mn-ea"/>
              </a:rPr>
              <a:t>수내초</a:t>
            </a:r>
            <a:r>
              <a:rPr lang="ko-KR" altLang="en-US" sz="2000" b="1" dirty="0">
                <a:latin typeface="+mn-ea"/>
              </a:rPr>
              <a:t> </a:t>
            </a:r>
            <a:r>
              <a:rPr lang="en-US" altLang="ko-KR" sz="2000" b="1" dirty="0">
                <a:latin typeface="+mn-ea"/>
              </a:rPr>
              <a:t>– </a:t>
            </a:r>
            <a:r>
              <a:rPr lang="ko-KR" altLang="en-US" sz="2000" b="1" dirty="0">
                <a:latin typeface="+mn-ea"/>
              </a:rPr>
              <a:t>가정통신문 성적</a:t>
            </a:r>
            <a:r>
              <a:rPr lang="en-US" altLang="ko-KR" sz="2000" b="1" dirty="0">
                <a:latin typeface="+mn-ea"/>
              </a:rPr>
              <a:t>, </a:t>
            </a:r>
            <a:r>
              <a:rPr lang="ko-KR" altLang="en-US" sz="2000" b="1" dirty="0">
                <a:latin typeface="+mn-ea"/>
              </a:rPr>
              <a:t>▲ 인천남구청 </a:t>
            </a:r>
            <a:r>
              <a:rPr lang="en-US" altLang="ko-KR" sz="2000" b="1" dirty="0">
                <a:latin typeface="+mn-ea"/>
              </a:rPr>
              <a:t>– </a:t>
            </a:r>
            <a:r>
              <a:rPr lang="ko-KR" altLang="en-US" sz="2000" b="1" dirty="0">
                <a:latin typeface="+mn-ea"/>
              </a:rPr>
              <a:t>강남구청 입시설명회</a:t>
            </a:r>
            <a:r>
              <a:rPr lang="en-US" altLang="ko-KR" sz="2000" b="1" dirty="0">
                <a:latin typeface="+mn-ea"/>
              </a:rPr>
              <a:t>, </a:t>
            </a:r>
            <a:r>
              <a:rPr lang="ko-KR" altLang="en-US" sz="2000" b="1" dirty="0">
                <a:latin typeface="+mn-ea"/>
              </a:rPr>
              <a:t>▲ </a:t>
            </a:r>
            <a:r>
              <a:rPr lang="ko-KR" altLang="en-US" sz="2000" b="1" dirty="0" err="1">
                <a:latin typeface="+mn-ea"/>
              </a:rPr>
              <a:t>용인외대부고</a:t>
            </a:r>
            <a:r>
              <a:rPr lang="ko-KR" altLang="en-US" sz="2000" b="1" dirty="0">
                <a:latin typeface="+mn-ea"/>
              </a:rPr>
              <a:t> </a:t>
            </a:r>
            <a:r>
              <a:rPr lang="en-US" altLang="ko-KR" sz="2000" b="1" dirty="0">
                <a:latin typeface="+mn-ea"/>
              </a:rPr>
              <a:t>– </a:t>
            </a:r>
            <a:r>
              <a:rPr lang="ko-KR" altLang="en-US" sz="2000" b="1" dirty="0">
                <a:latin typeface="+mn-ea"/>
              </a:rPr>
              <a:t>수학교과 </a:t>
            </a:r>
            <a:r>
              <a:rPr lang="ko-KR" altLang="en-US" sz="2000" b="1" dirty="0" err="1">
                <a:latin typeface="+mn-ea"/>
              </a:rPr>
              <a:t>편접</a:t>
            </a:r>
            <a:r>
              <a:rPr lang="ko-KR" altLang="en-US" sz="2000" b="1" dirty="0">
                <a:latin typeface="+mn-ea"/>
              </a:rPr>
              <a:t> 운영</a:t>
            </a:r>
            <a:r>
              <a:rPr lang="en-US" altLang="ko-KR" sz="2000" b="1" dirty="0">
                <a:latin typeface="+mn-ea"/>
              </a:rPr>
              <a:t>, </a:t>
            </a:r>
            <a:r>
              <a:rPr lang="ko-KR" altLang="en-US" sz="2000" b="1" dirty="0">
                <a:latin typeface="+mn-ea"/>
              </a:rPr>
              <a:t>▲ </a:t>
            </a:r>
            <a:r>
              <a:rPr lang="ko-KR" altLang="en-US" sz="2000" b="1" dirty="0" err="1">
                <a:latin typeface="+mn-ea"/>
              </a:rPr>
              <a:t>폴수학</a:t>
            </a:r>
            <a:r>
              <a:rPr lang="ko-KR" altLang="en-US" sz="2000" b="1" dirty="0">
                <a:latin typeface="+mn-ea"/>
              </a:rPr>
              <a:t> 대안학교</a:t>
            </a:r>
            <a:r>
              <a:rPr lang="en-US" altLang="ko-KR" sz="2000" b="1" dirty="0">
                <a:latin typeface="+mn-ea"/>
              </a:rPr>
              <a:t>, </a:t>
            </a:r>
            <a:r>
              <a:rPr lang="ko-KR" altLang="en-US" sz="2000" b="1" dirty="0">
                <a:latin typeface="+mn-ea"/>
              </a:rPr>
              <a:t>▲ </a:t>
            </a:r>
            <a:r>
              <a:rPr lang="ko-KR" altLang="en-US" sz="2000" b="1" dirty="0" err="1">
                <a:latin typeface="+mn-ea"/>
              </a:rPr>
              <a:t>인천중앙여자상업고등학교</a:t>
            </a:r>
            <a:r>
              <a:rPr lang="ko-KR" altLang="en-US" sz="2000" b="1" dirty="0">
                <a:latin typeface="+mn-ea"/>
              </a:rPr>
              <a:t> </a:t>
            </a:r>
            <a:r>
              <a:rPr lang="en-US" altLang="ko-KR" sz="2000" b="1" dirty="0">
                <a:latin typeface="+mn-ea"/>
              </a:rPr>
              <a:t>– </a:t>
            </a:r>
            <a:r>
              <a:rPr lang="ko-KR" altLang="en-US" sz="2000" b="1" dirty="0">
                <a:latin typeface="+mn-ea"/>
              </a:rPr>
              <a:t>대기업합격 현수막</a:t>
            </a:r>
            <a:r>
              <a:rPr lang="en-US" altLang="ko-KR" sz="2000" b="1" dirty="0">
                <a:latin typeface="+mn-ea"/>
              </a:rPr>
              <a:t>, </a:t>
            </a:r>
            <a:r>
              <a:rPr lang="ko-KR" altLang="en-US" sz="2000" b="1" dirty="0">
                <a:latin typeface="+mn-ea"/>
              </a:rPr>
              <a:t>▲ 수원 </a:t>
            </a:r>
            <a:r>
              <a:rPr lang="ko-KR" altLang="en-US" sz="2000" b="1" dirty="0" err="1">
                <a:latin typeface="+mn-ea"/>
              </a:rPr>
              <a:t>한일초</a:t>
            </a:r>
            <a:r>
              <a:rPr lang="ko-KR" altLang="en-US" sz="2000" b="1" dirty="0">
                <a:latin typeface="+mn-ea"/>
              </a:rPr>
              <a:t> </a:t>
            </a:r>
            <a:r>
              <a:rPr lang="en-US" altLang="ko-KR" sz="2000" b="1" dirty="0">
                <a:latin typeface="+mn-ea"/>
              </a:rPr>
              <a:t>– </a:t>
            </a:r>
            <a:r>
              <a:rPr lang="ko-KR" altLang="en-US" sz="2000" b="1" dirty="0">
                <a:latin typeface="+mn-ea"/>
              </a:rPr>
              <a:t>학생지킴이 활동</a:t>
            </a:r>
            <a:r>
              <a:rPr lang="en-US" altLang="ko-KR" sz="2000" b="1" dirty="0">
                <a:latin typeface="+mn-ea"/>
              </a:rPr>
              <a:t>, </a:t>
            </a:r>
            <a:r>
              <a:rPr lang="ko-KR" altLang="en-US" sz="2000" b="1" dirty="0">
                <a:latin typeface="+mn-ea"/>
              </a:rPr>
              <a:t>▲ 동인천고등학교 </a:t>
            </a:r>
            <a:r>
              <a:rPr lang="en-US" altLang="ko-KR" sz="2000" b="1" dirty="0">
                <a:latin typeface="+mn-ea"/>
              </a:rPr>
              <a:t>– </a:t>
            </a:r>
            <a:r>
              <a:rPr lang="ko-KR" altLang="en-US" sz="2000" b="1" dirty="0">
                <a:latin typeface="+mn-ea"/>
              </a:rPr>
              <a:t>진로집중과정반 </a:t>
            </a:r>
            <a:r>
              <a:rPr lang="ko-KR" altLang="en-US" sz="2000" b="1" dirty="0" err="1">
                <a:latin typeface="+mn-ea"/>
              </a:rPr>
              <a:t>우열반</a:t>
            </a:r>
            <a:r>
              <a:rPr lang="ko-KR" altLang="en-US" sz="2000" b="1" dirty="0">
                <a:latin typeface="+mn-ea"/>
              </a:rPr>
              <a:t> 형태 운영</a:t>
            </a:r>
            <a:r>
              <a:rPr lang="en-US" altLang="ko-KR" sz="2000" b="1" dirty="0">
                <a:latin typeface="+mn-ea"/>
              </a:rPr>
              <a:t>, </a:t>
            </a:r>
            <a:r>
              <a:rPr lang="ko-KR" altLang="en-US" sz="2000" b="1" dirty="0">
                <a:latin typeface="+mn-ea"/>
              </a:rPr>
              <a:t>▲ 부산 </a:t>
            </a:r>
            <a:r>
              <a:rPr lang="ko-KR" altLang="en-US" sz="2000" b="1" dirty="0" err="1">
                <a:latin typeface="+mn-ea"/>
              </a:rPr>
              <a:t>사직중</a:t>
            </a:r>
            <a:r>
              <a:rPr lang="ko-KR" altLang="en-US" sz="2000" b="1" dirty="0">
                <a:latin typeface="+mn-ea"/>
              </a:rPr>
              <a:t> 쪽지 성적표</a:t>
            </a:r>
            <a:r>
              <a:rPr lang="en-US" altLang="ko-KR" sz="2000" b="1" dirty="0">
                <a:latin typeface="+mn-ea"/>
              </a:rPr>
              <a:t>, </a:t>
            </a:r>
            <a:r>
              <a:rPr lang="ko-KR" altLang="en-US" sz="2000" b="1" dirty="0">
                <a:latin typeface="+mn-ea"/>
              </a:rPr>
              <a:t>▲ 춘천학원연합회 강원 봉사단 운영</a:t>
            </a:r>
            <a:r>
              <a:rPr lang="en-US" altLang="ko-KR" sz="2000" b="1" dirty="0">
                <a:latin typeface="+mn-ea"/>
              </a:rPr>
              <a:t>, </a:t>
            </a:r>
            <a:r>
              <a:rPr lang="ko-KR" altLang="en-US" sz="2000" b="1" dirty="0">
                <a:latin typeface="+mn-ea"/>
              </a:rPr>
              <a:t>▲ 마산성지여고 학생부 편법 기록</a:t>
            </a:r>
            <a:r>
              <a:rPr lang="en-US" altLang="ko-KR" sz="2000" b="1" dirty="0">
                <a:latin typeface="+mn-ea"/>
              </a:rPr>
              <a:t>, </a:t>
            </a:r>
            <a:r>
              <a:rPr lang="ko-KR" altLang="en-US" sz="2000" b="1" dirty="0">
                <a:latin typeface="+mn-ea"/>
              </a:rPr>
              <a:t>▲ 광주 </a:t>
            </a:r>
            <a:r>
              <a:rPr lang="ko-KR" altLang="en-US" sz="2000" b="1" dirty="0" err="1">
                <a:latin typeface="+mn-ea"/>
              </a:rPr>
              <a:t>청솔학원</a:t>
            </a:r>
            <a:r>
              <a:rPr lang="ko-KR" altLang="en-US" sz="2000" b="1" dirty="0">
                <a:latin typeface="+mn-ea"/>
              </a:rPr>
              <a:t> 합격 </a:t>
            </a:r>
            <a:r>
              <a:rPr lang="en-US" altLang="ko-KR" sz="2000" b="1" dirty="0">
                <a:latin typeface="+mn-ea"/>
              </a:rPr>
              <a:t>/ </a:t>
            </a:r>
            <a:r>
              <a:rPr lang="ko-KR" altLang="en-US" sz="2000" b="1" dirty="0" err="1">
                <a:latin typeface="+mn-ea"/>
              </a:rPr>
              <a:t>성적현수막</a:t>
            </a:r>
            <a:r>
              <a:rPr lang="ko-KR" altLang="en-US" sz="2000" b="1" dirty="0">
                <a:latin typeface="+mn-ea"/>
              </a:rPr>
              <a:t> 철거</a:t>
            </a:r>
            <a:r>
              <a:rPr lang="en-US" altLang="ko-KR" sz="2000" b="1" dirty="0">
                <a:latin typeface="+mn-ea"/>
              </a:rPr>
              <a:t>, </a:t>
            </a:r>
            <a:r>
              <a:rPr lang="ko-KR" altLang="en-US" sz="2000" b="1" dirty="0">
                <a:latin typeface="+mn-ea"/>
              </a:rPr>
              <a:t>▲ 광주 청담 아카데미 현수막 철거</a:t>
            </a:r>
            <a:r>
              <a:rPr lang="en-US" altLang="ko-KR" sz="2000" b="1" dirty="0">
                <a:latin typeface="+mn-ea"/>
              </a:rPr>
              <a:t>, </a:t>
            </a:r>
            <a:r>
              <a:rPr lang="ko-KR" altLang="en-US" sz="2000" b="1" dirty="0">
                <a:latin typeface="+mn-ea"/>
              </a:rPr>
              <a:t>▲ 구로구청 사교육업체입시설명회</a:t>
            </a:r>
            <a:r>
              <a:rPr lang="en-US" altLang="ko-KR" sz="2000" b="1" dirty="0">
                <a:latin typeface="+mn-ea"/>
              </a:rPr>
              <a:t>, </a:t>
            </a:r>
            <a:r>
              <a:rPr lang="ko-KR" altLang="en-US" sz="2000" b="1" dirty="0">
                <a:latin typeface="+mn-ea"/>
              </a:rPr>
              <a:t>▲ 숙명여고 입시설명회 민원</a:t>
            </a:r>
            <a:r>
              <a:rPr lang="en-US" altLang="ko-KR" sz="2000" b="1" dirty="0">
                <a:latin typeface="+mn-ea"/>
              </a:rPr>
              <a:t>, </a:t>
            </a:r>
            <a:r>
              <a:rPr lang="ko-KR" altLang="en-US" sz="2000" b="1" dirty="0">
                <a:latin typeface="+mn-ea"/>
              </a:rPr>
              <a:t>▲ </a:t>
            </a:r>
            <a:r>
              <a:rPr lang="ko-KR" altLang="en-US" sz="2000" b="1" dirty="0" err="1">
                <a:latin typeface="+mn-ea"/>
              </a:rPr>
              <a:t>울산옥동멘토학원</a:t>
            </a:r>
            <a:r>
              <a:rPr lang="ko-KR" altLang="en-US" sz="2000" b="1" dirty="0">
                <a:latin typeface="+mn-ea"/>
              </a:rPr>
              <a:t> 자물쇠반 현수막 광고 철거</a:t>
            </a:r>
            <a:r>
              <a:rPr lang="en-US" altLang="ko-KR" sz="2000" b="1" dirty="0">
                <a:latin typeface="+mn-ea"/>
              </a:rPr>
              <a:t>, </a:t>
            </a:r>
            <a:r>
              <a:rPr lang="ko-KR" altLang="en-US" sz="2000" b="1" dirty="0">
                <a:latin typeface="+mn-ea"/>
              </a:rPr>
              <a:t>▲ 고양시 학원연합위원 협의회 입시설명회 실시 민원</a:t>
            </a:r>
            <a:r>
              <a:rPr lang="en-US" altLang="ko-KR" sz="2000" b="1" dirty="0">
                <a:latin typeface="+mn-ea"/>
              </a:rPr>
              <a:t>, </a:t>
            </a:r>
            <a:r>
              <a:rPr lang="ko-KR" altLang="en-US" sz="2000" b="1" dirty="0">
                <a:latin typeface="+mn-ea"/>
              </a:rPr>
              <a:t>▲ 충남 고입</a:t>
            </a:r>
            <a:r>
              <a:rPr lang="en-US" altLang="ko-KR" sz="2000" b="1" dirty="0">
                <a:latin typeface="+mn-ea"/>
              </a:rPr>
              <a:t>(</a:t>
            </a:r>
            <a:r>
              <a:rPr lang="ko-KR" altLang="en-US" sz="2000" b="1" dirty="0">
                <a:latin typeface="+mn-ea"/>
              </a:rPr>
              <a:t>비평준화</a:t>
            </a:r>
            <a:r>
              <a:rPr lang="en-US" altLang="ko-KR" sz="2000" b="1" dirty="0">
                <a:latin typeface="+mn-ea"/>
              </a:rPr>
              <a:t>) </a:t>
            </a:r>
            <a:r>
              <a:rPr lang="ko-KR" altLang="en-US" sz="2000" b="1" dirty="0" err="1">
                <a:latin typeface="+mn-ea"/>
              </a:rPr>
              <a:t>비교과</a:t>
            </a:r>
            <a:r>
              <a:rPr lang="ko-KR" altLang="en-US" sz="2000" b="1" dirty="0">
                <a:latin typeface="+mn-ea"/>
              </a:rPr>
              <a:t> 성적 산출 관련 민원</a:t>
            </a:r>
            <a:r>
              <a:rPr lang="en-US" altLang="ko-KR" sz="2000" b="1" dirty="0">
                <a:latin typeface="+mn-ea"/>
              </a:rPr>
              <a:t>, </a:t>
            </a:r>
            <a:r>
              <a:rPr lang="ko-KR" altLang="en-US" sz="2000" b="1" dirty="0">
                <a:latin typeface="+mn-ea"/>
              </a:rPr>
              <a:t>▲ 서문여중 성추행 민원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AFAAC-B155-4D95-B7E5-45CD0A403142}" type="slidenum">
              <a:rPr lang="ko-KR" altLang="en-US" smtClean="0"/>
              <a:t>90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34312774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제목 5"/>
          <p:cNvSpPr>
            <a:spLocks noGrp="1"/>
          </p:cNvSpPr>
          <p:nvPr>
            <p:ph type="ctrTitle"/>
          </p:nvPr>
        </p:nvSpPr>
        <p:spPr>
          <a:xfrm>
            <a:off x="755650" y="620688"/>
            <a:ext cx="7704138" cy="5184576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ko-KR" sz="9600" b="1" dirty="0">
                <a:solidFill>
                  <a:srgbClr val="FF3399"/>
                </a:solidFill>
                <a:latin typeface="맑은 고딕"/>
                <a:ea typeface="맑은 고딕"/>
              </a:rPr>
              <a:t>Ⅱ. </a:t>
            </a:r>
            <a:r>
              <a:rPr lang="en-US" altLang="ko-KR" sz="9600" b="1" dirty="0">
                <a:solidFill>
                  <a:srgbClr val="FF3399"/>
                </a:solidFill>
                <a:latin typeface="+mj-ea"/>
              </a:rPr>
              <a:t>2016</a:t>
            </a:r>
            <a:r>
              <a:rPr lang="ko-KR" altLang="en-US" sz="9600" b="1" dirty="0">
                <a:solidFill>
                  <a:srgbClr val="FF3399"/>
                </a:solidFill>
                <a:latin typeface="+mj-ea"/>
              </a:rPr>
              <a:t>년</a:t>
            </a:r>
            <a:r>
              <a:rPr lang="en-US" altLang="ko-KR" sz="9600" b="1" dirty="0">
                <a:solidFill>
                  <a:srgbClr val="FF3399"/>
                </a:solidFill>
                <a:latin typeface="+mj-ea"/>
              </a:rPr>
              <a:t/>
            </a:r>
            <a:br>
              <a:rPr lang="en-US" altLang="ko-KR" sz="9600" b="1" dirty="0">
                <a:solidFill>
                  <a:srgbClr val="FF3399"/>
                </a:solidFill>
                <a:latin typeface="+mj-ea"/>
              </a:rPr>
            </a:br>
            <a:r>
              <a:rPr lang="ko-KR" altLang="en-US" sz="9600" b="1" dirty="0">
                <a:solidFill>
                  <a:srgbClr val="FF3399"/>
                </a:solidFill>
                <a:latin typeface="+mj-ea"/>
              </a:rPr>
              <a:t>재정 결산</a:t>
            </a:r>
            <a:endParaRPr lang="en-US" altLang="ko-KR" sz="9600" b="1" dirty="0">
              <a:solidFill>
                <a:srgbClr val="FF3399"/>
              </a:solidFill>
              <a:latin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55716986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971600" y="1417638"/>
            <a:ext cx="7776864" cy="4603650"/>
          </a:xfrm>
        </p:spPr>
        <p:txBody>
          <a:bodyPr anchor="ctr">
            <a:normAutofit/>
          </a:bodyPr>
          <a:lstStyle/>
          <a:p>
            <a:pPr algn="l" fontAlgn="base">
              <a:lnSpc>
                <a:spcPct val="150000"/>
              </a:lnSpc>
            </a:pPr>
            <a:r>
              <a:rPr lang="ko-KR" altLang="en-US" sz="2400" b="1" dirty="0">
                <a:solidFill>
                  <a:schemeClr val="tx1"/>
                </a:solidFill>
                <a:latin typeface="+mj-lt"/>
              </a:rPr>
              <a:t>■ </a:t>
            </a:r>
            <a:r>
              <a:rPr lang="en-US" altLang="ko-KR" sz="2400" b="1" dirty="0">
                <a:solidFill>
                  <a:schemeClr val="tx1"/>
                </a:solidFill>
                <a:latin typeface="+mj-lt"/>
              </a:rPr>
              <a:t>2016</a:t>
            </a:r>
            <a:r>
              <a:rPr lang="ko-KR" altLang="en-US" sz="2400" b="1" dirty="0">
                <a:solidFill>
                  <a:schemeClr val="tx1"/>
                </a:solidFill>
                <a:latin typeface="+mj-lt"/>
              </a:rPr>
              <a:t>년도 총수입</a:t>
            </a:r>
            <a:r>
              <a:rPr lang="en-US" altLang="ko-KR" sz="2400" b="1" dirty="0">
                <a:solidFill>
                  <a:schemeClr val="tx1"/>
                </a:solidFill>
                <a:latin typeface="+mj-lt"/>
              </a:rPr>
              <a:t>,</a:t>
            </a:r>
            <a:r>
              <a:rPr lang="ko-KR" altLang="en-US" sz="2400" b="1" dirty="0">
                <a:solidFill>
                  <a:schemeClr val="tx1"/>
                </a:solidFill>
                <a:latin typeface="+mj-lt"/>
              </a:rPr>
              <a:t> 약 </a:t>
            </a:r>
            <a:r>
              <a:rPr lang="en-US" altLang="ko-KR" sz="2400" b="1" dirty="0">
                <a:solidFill>
                  <a:schemeClr val="tx1"/>
                </a:solidFill>
                <a:latin typeface="+mj-lt"/>
              </a:rPr>
              <a:t>14.3</a:t>
            </a:r>
            <a:r>
              <a:rPr lang="ko-KR" altLang="en-US" sz="2400" b="1" dirty="0" err="1">
                <a:solidFill>
                  <a:schemeClr val="tx1"/>
                </a:solidFill>
                <a:latin typeface="+mj-lt"/>
              </a:rPr>
              <a:t>억원</a:t>
            </a:r>
            <a:endParaRPr lang="en-US" altLang="ko-KR" sz="2400" b="1" dirty="0">
              <a:solidFill>
                <a:schemeClr val="tx1"/>
              </a:solidFill>
              <a:latin typeface="+mj-lt"/>
            </a:endParaRPr>
          </a:p>
          <a:p>
            <a:pPr algn="l" fontAlgn="base">
              <a:lnSpc>
                <a:spcPct val="150000"/>
              </a:lnSpc>
            </a:pPr>
            <a:r>
              <a:rPr lang="ko-KR" altLang="en-US" sz="2400" b="1" dirty="0">
                <a:solidFill>
                  <a:schemeClr val="tx1"/>
                </a:solidFill>
                <a:latin typeface="+mj-lt"/>
              </a:rPr>
              <a:t>■ 수입은 기관 후원</a:t>
            </a:r>
            <a:r>
              <a:rPr lang="en-US" altLang="ko-KR" sz="2400" b="1" dirty="0">
                <a:solidFill>
                  <a:schemeClr val="tx1"/>
                </a:solidFill>
                <a:latin typeface="+mj-lt"/>
              </a:rPr>
              <a:t>(29</a:t>
            </a:r>
            <a:r>
              <a:rPr lang="ko-KR" altLang="en-US" sz="2400" b="1" dirty="0">
                <a:solidFill>
                  <a:schemeClr val="tx1"/>
                </a:solidFill>
                <a:latin typeface="+mj-lt"/>
              </a:rPr>
              <a:t>곳</a:t>
            </a:r>
            <a:r>
              <a:rPr lang="en-US" altLang="ko-KR" sz="2400" b="1" dirty="0">
                <a:solidFill>
                  <a:schemeClr val="tx1"/>
                </a:solidFill>
                <a:latin typeface="+mj-lt"/>
              </a:rPr>
              <a:t>)</a:t>
            </a:r>
            <a:r>
              <a:rPr lang="ko-KR" altLang="en-US" sz="2400" b="1" dirty="0">
                <a:solidFill>
                  <a:schemeClr val="tx1"/>
                </a:solidFill>
                <a:latin typeface="+mj-lt"/>
              </a:rPr>
              <a:t>과</a:t>
            </a:r>
            <a:r>
              <a:rPr lang="en-US" altLang="ko-KR" sz="2400" b="1" dirty="0">
                <a:solidFill>
                  <a:schemeClr val="tx1"/>
                </a:solidFill>
                <a:latin typeface="+mj-lt"/>
              </a:rPr>
              <a:t> </a:t>
            </a:r>
            <a:r>
              <a:rPr lang="ko-KR" altLang="en-US" sz="2400" b="1" dirty="0">
                <a:solidFill>
                  <a:schemeClr val="tx1"/>
                </a:solidFill>
                <a:latin typeface="+mj-lt"/>
              </a:rPr>
              <a:t> 개인 후원</a:t>
            </a:r>
            <a:r>
              <a:rPr lang="en-US" altLang="ko-KR" sz="2400" b="1" dirty="0">
                <a:solidFill>
                  <a:schemeClr val="tx1"/>
                </a:solidFill>
                <a:latin typeface="+mj-lt"/>
              </a:rPr>
              <a:t>(4,214</a:t>
            </a:r>
            <a:r>
              <a:rPr lang="ko-KR" altLang="en-US" sz="2400" b="1" dirty="0">
                <a:solidFill>
                  <a:schemeClr val="tx1"/>
                </a:solidFill>
                <a:latin typeface="+mj-lt"/>
              </a:rPr>
              <a:t>여명</a:t>
            </a:r>
            <a:r>
              <a:rPr lang="en-US" altLang="ko-KR" sz="2400" b="1" dirty="0">
                <a:solidFill>
                  <a:schemeClr val="tx1"/>
                </a:solidFill>
                <a:latin typeface="+mj-lt"/>
              </a:rPr>
              <a:t>)</a:t>
            </a:r>
          </a:p>
          <a:p>
            <a:pPr algn="l" fontAlgn="base">
              <a:lnSpc>
                <a:spcPct val="150000"/>
              </a:lnSpc>
            </a:pPr>
            <a:r>
              <a:rPr lang="en-US" altLang="ko-KR" sz="2400" b="1" dirty="0">
                <a:solidFill>
                  <a:schemeClr val="tx1"/>
                </a:solidFill>
                <a:latin typeface="+mj-lt"/>
              </a:rPr>
              <a:t>    </a:t>
            </a:r>
            <a:r>
              <a:rPr lang="ko-KR" altLang="en-US" sz="2400" b="1" dirty="0">
                <a:solidFill>
                  <a:schemeClr val="tx1"/>
                </a:solidFill>
                <a:latin typeface="+mj-lt"/>
              </a:rPr>
              <a:t>이 차지하는 비중</a:t>
            </a:r>
            <a:r>
              <a:rPr lang="en-US" altLang="ko-KR" sz="2400" b="1" dirty="0">
                <a:solidFill>
                  <a:schemeClr val="tx1"/>
                </a:solidFill>
                <a:latin typeface="+mj-lt"/>
              </a:rPr>
              <a:t>(52.1%)</a:t>
            </a:r>
            <a:r>
              <a:rPr lang="ko-KR" altLang="en-US" sz="2400" b="1" dirty="0">
                <a:solidFill>
                  <a:schemeClr val="tx1"/>
                </a:solidFill>
                <a:latin typeface="+mj-lt"/>
              </a:rPr>
              <a:t>이 크고</a:t>
            </a:r>
            <a:r>
              <a:rPr lang="en-US" altLang="ko-KR" sz="2400" b="1" dirty="0">
                <a:solidFill>
                  <a:schemeClr val="tx1"/>
                </a:solidFill>
                <a:latin typeface="+mj-lt"/>
              </a:rPr>
              <a:t>, </a:t>
            </a:r>
            <a:r>
              <a:rPr lang="ko-KR" altLang="en-US" sz="2400" b="1" dirty="0">
                <a:solidFill>
                  <a:schemeClr val="tx1"/>
                </a:solidFill>
                <a:latin typeface="+mj-lt"/>
              </a:rPr>
              <a:t>그 외에 강좌 등</a:t>
            </a:r>
            <a:endParaRPr lang="en-US" altLang="ko-KR" sz="2400" b="1" dirty="0">
              <a:solidFill>
                <a:schemeClr val="tx1"/>
              </a:solidFill>
              <a:latin typeface="+mj-lt"/>
            </a:endParaRPr>
          </a:p>
          <a:p>
            <a:pPr algn="l" fontAlgn="base">
              <a:lnSpc>
                <a:spcPct val="150000"/>
              </a:lnSpc>
            </a:pPr>
            <a:r>
              <a:rPr lang="en-US" altLang="ko-KR" sz="2400" b="1" dirty="0">
                <a:solidFill>
                  <a:schemeClr val="tx1"/>
                </a:solidFill>
                <a:latin typeface="+mj-lt"/>
              </a:rPr>
              <a:t>    </a:t>
            </a:r>
            <a:r>
              <a:rPr lang="ko-KR" altLang="en-US" sz="2400" b="1" dirty="0">
                <a:solidFill>
                  <a:schemeClr val="tx1"/>
                </a:solidFill>
                <a:latin typeface="+mj-lt"/>
              </a:rPr>
              <a:t>의 참가수입</a:t>
            </a:r>
            <a:r>
              <a:rPr lang="en-US" altLang="ko-KR" sz="2400" b="1" dirty="0">
                <a:solidFill>
                  <a:schemeClr val="tx1"/>
                </a:solidFill>
                <a:latin typeface="+mj-lt"/>
              </a:rPr>
              <a:t>,</a:t>
            </a:r>
            <a:r>
              <a:rPr lang="ko-KR" altLang="en-US" sz="2400" b="1" dirty="0">
                <a:solidFill>
                  <a:schemeClr val="tx1"/>
                </a:solidFill>
                <a:latin typeface="+mj-lt"/>
              </a:rPr>
              <a:t> 인세 수입</a:t>
            </a:r>
            <a:r>
              <a:rPr lang="en-US" altLang="ko-KR" sz="2400" b="1" dirty="0">
                <a:solidFill>
                  <a:schemeClr val="tx1"/>
                </a:solidFill>
                <a:latin typeface="+mj-lt"/>
              </a:rPr>
              <a:t>,</a:t>
            </a:r>
            <a:r>
              <a:rPr lang="ko-KR" altLang="en-US" sz="2400" b="1" dirty="0">
                <a:solidFill>
                  <a:schemeClr val="tx1"/>
                </a:solidFill>
                <a:latin typeface="+mj-lt"/>
              </a:rPr>
              <a:t> 소책자 신청비등임</a:t>
            </a:r>
            <a:r>
              <a:rPr lang="en-US" altLang="ko-KR" sz="2400" b="1" dirty="0">
                <a:solidFill>
                  <a:schemeClr val="tx1"/>
                </a:solidFill>
                <a:latin typeface="+mj-lt"/>
              </a:rPr>
              <a:t>.</a:t>
            </a:r>
          </a:p>
          <a:p>
            <a:pPr algn="l" fontAlgn="base">
              <a:lnSpc>
                <a:spcPct val="150000"/>
              </a:lnSpc>
            </a:pPr>
            <a:r>
              <a:rPr lang="ko-KR" altLang="en-US" sz="2400" b="1" dirty="0">
                <a:solidFill>
                  <a:schemeClr val="tx1"/>
                </a:solidFill>
                <a:latin typeface="+mj-lt"/>
              </a:rPr>
              <a:t>■ </a:t>
            </a:r>
            <a:r>
              <a:rPr lang="en-US" altLang="ko-KR" sz="2400" b="1" dirty="0">
                <a:solidFill>
                  <a:schemeClr val="tx1"/>
                </a:solidFill>
                <a:latin typeface="+mj-lt"/>
              </a:rPr>
              <a:t>2016</a:t>
            </a:r>
            <a:r>
              <a:rPr lang="ko-KR" altLang="en-US" sz="2400" b="1" dirty="0">
                <a:solidFill>
                  <a:schemeClr val="tx1"/>
                </a:solidFill>
                <a:latin typeface="+mj-lt"/>
              </a:rPr>
              <a:t>년도 총지출 약 </a:t>
            </a:r>
            <a:r>
              <a:rPr lang="en-US" altLang="ko-KR" sz="2400" b="1" dirty="0">
                <a:solidFill>
                  <a:schemeClr val="tx1"/>
                </a:solidFill>
                <a:latin typeface="+mj-lt"/>
              </a:rPr>
              <a:t>14</a:t>
            </a:r>
            <a:r>
              <a:rPr lang="ko-KR" altLang="en-US" sz="2400" b="1" dirty="0" err="1">
                <a:solidFill>
                  <a:schemeClr val="tx1"/>
                </a:solidFill>
                <a:latin typeface="+mj-lt"/>
              </a:rPr>
              <a:t>억원</a:t>
            </a:r>
            <a:r>
              <a:rPr lang="en-US" altLang="ko-KR" sz="2400" b="1" dirty="0">
                <a:solidFill>
                  <a:schemeClr val="tx1"/>
                </a:solidFill>
                <a:latin typeface="+mj-lt"/>
              </a:rPr>
              <a:t>, </a:t>
            </a:r>
            <a:r>
              <a:rPr lang="ko-KR" altLang="en-US" sz="2400" b="1" dirty="0">
                <a:solidFill>
                  <a:schemeClr val="tx1"/>
                </a:solidFill>
                <a:latin typeface="+mj-lt"/>
              </a:rPr>
              <a:t>인건비는 </a:t>
            </a:r>
            <a:r>
              <a:rPr lang="en-US" altLang="ko-KR" sz="2400" b="1" dirty="0">
                <a:solidFill>
                  <a:schemeClr val="tx1"/>
                </a:solidFill>
                <a:latin typeface="+mj-lt"/>
              </a:rPr>
              <a:t>9.4</a:t>
            </a:r>
            <a:r>
              <a:rPr lang="ko-KR" altLang="en-US" sz="2400" b="1" dirty="0">
                <a:solidFill>
                  <a:schemeClr val="tx1"/>
                </a:solidFill>
                <a:latin typeface="+mj-lt"/>
              </a:rPr>
              <a:t>억</a:t>
            </a:r>
            <a:r>
              <a:rPr lang="en-US" altLang="ko-KR" sz="2400" b="1" dirty="0">
                <a:solidFill>
                  <a:schemeClr val="tx1"/>
                </a:solidFill>
                <a:latin typeface="+mj-lt"/>
              </a:rPr>
              <a:t>, </a:t>
            </a:r>
            <a:r>
              <a:rPr lang="ko-KR" altLang="en-US" sz="2400" b="1" dirty="0">
                <a:solidFill>
                  <a:schemeClr val="tx1"/>
                </a:solidFill>
                <a:latin typeface="+mj-lt"/>
              </a:rPr>
              <a:t>사무 운영비는  </a:t>
            </a:r>
            <a:r>
              <a:rPr lang="en-US" altLang="ko-KR" sz="2400" b="1" dirty="0">
                <a:solidFill>
                  <a:schemeClr val="tx1"/>
                </a:solidFill>
                <a:latin typeface="+mj-lt"/>
              </a:rPr>
              <a:t>0.7</a:t>
            </a:r>
            <a:r>
              <a:rPr lang="ko-KR" altLang="en-US" sz="2400" b="1" dirty="0">
                <a:solidFill>
                  <a:schemeClr val="tx1"/>
                </a:solidFill>
                <a:latin typeface="+mj-lt"/>
              </a:rPr>
              <a:t>억</a:t>
            </a:r>
            <a:r>
              <a:rPr lang="en-US" altLang="ko-KR" sz="2400" b="1" dirty="0">
                <a:solidFill>
                  <a:schemeClr val="tx1"/>
                </a:solidFill>
                <a:latin typeface="+mj-lt"/>
              </a:rPr>
              <a:t>, </a:t>
            </a:r>
            <a:r>
              <a:rPr lang="ko-KR" altLang="en-US" sz="2400" b="1" dirty="0">
                <a:solidFill>
                  <a:schemeClr val="tx1"/>
                </a:solidFill>
                <a:latin typeface="+mj-lt"/>
              </a:rPr>
              <a:t>사업비는 </a:t>
            </a:r>
            <a:r>
              <a:rPr lang="en-US" altLang="ko-KR" sz="2400" b="1" dirty="0">
                <a:solidFill>
                  <a:schemeClr val="tx1"/>
                </a:solidFill>
                <a:latin typeface="+mj-lt"/>
              </a:rPr>
              <a:t>3.3</a:t>
            </a:r>
            <a:r>
              <a:rPr lang="ko-KR" altLang="en-US" sz="2400" b="1" dirty="0">
                <a:solidFill>
                  <a:schemeClr val="tx1"/>
                </a:solidFill>
                <a:latin typeface="+mj-lt"/>
              </a:rPr>
              <a:t>억</a:t>
            </a:r>
            <a:r>
              <a:rPr lang="en-US" altLang="ko-KR" sz="2400" b="1" dirty="0">
                <a:solidFill>
                  <a:schemeClr val="tx1"/>
                </a:solidFill>
                <a:latin typeface="+mj-lt"/>
              </a:rPr>
              <a:t>, </a:t>
            </a:r>
            <a:r>
              <a:rPr lang="ko-KR" altLang="en-US" sz="2400" b="1" dirty="0">
                <a:solidFill>
                  <a:schemeClr val="tx1"/>
                </a:solidFill>
                <a:latin typeface="+mj-lt"/>
              </a:rPr>
              <a:t>기타 약 </a:t>
            </a:r>
            <a:r>
              <a:rPr lang="en-US" altLang="ko-KR" sz="2400" b="1" dirty="0">
                <a:solidFill>
                  <a:schemeClr val="tx1"/>
                </a:solidFill>
                <a:latin typeface="+mj-lt"/>
              </a:rPr>
              <a:t>1.5</a:t>
            </a:r>
            <a:r>
              <a:rPr lang="ko-KR" altLang="en-US" sz="2400" b="1" dirty="0">
                <a:solidFill>
                  <a:schemeClr val="tx1"/>
                </a:solidFill>
                <a:latin typeface="+mj-lt"/>
              </a:rPr>
              <a:t>억</a:t>
            </a:r>
            <a:r>
              <a:rPr lang="en-US" altLang="ko-KR" sz="2400" b="1" dirty="0">
                <a:solidFill>
                  <a:schemeClr val="tx1"/>
                </a:solidFill>
                <a:latin typeface="+mj-lt"/>
              </a:rPr>
              <a:t>(</a:t>
            </a:r>
            <a:r>
              <a:rPr lang="ko-KR" altLang="en-US" sz="2400" b="1" dirty="0">
                <a:solidFill>
                  <a:schemeClr val="tx1"/>
                </a:solidFill>
                <a:latin typeface="+mj-lt"/>
              </a:rPr>
              <a:t>비품</a:t>
            </a:r>
            <a:r>
              <a:rPr lang="en-US" altLang="ko-KR" sz="2400" b="1" dirty="0">
                <a:solidFill>
                  <a:schemeClr val="tx1"/>
                </a:solidFill>
                <a:latin typeface="+mj-lt"/>
              </a:rPr>
              <a:t>, </a:t>
            </a:r>
            <a:r>
              <a:rPr lang="ko-KR" altLang="en-US" sz="2400" b="1" dirty="0">
                <a:solidFill>
                  <a:schemeClr val="tx1"/>
                </a:solidFill>
                <a:latin typeface="+mj-lt"/>
              </a:rPr>
              <a:t>소프트웨어</a:t>
            </a:r>
            <a:r>
              <a:rPr lang="en-US" altLang="ko-KR" sz="2400" b="1" dirty="0">
                <a:solidFill>
                  <a:schemeClr val="tx1"/>
                </a:solidFill>
                <a:latin typeface="+mj-lt"/>
              </a:rPr>
              <a:t>, </a:t>
            </a:r>
            <a:r>
              <a:rPr lang="ko-KR" altLang="en-US" sz="2400" b="1" dirty="0">
                <a:solidFill>
                  <a:schemeClr val="tx1"/>
                </a:solidFill>
                <a:latin typeface="+mj-lt"/>
              </a:rPr>
              <a:t>보증금인상</a:t>
            </a:r>
            <a:r>
              <a:rPr lang="en-US" altLang="ko-KR" sz="2400" b="1" dirty="0">
                <a:solidFill>
                  <a:schemeClr val="tx1"/>
                </a:solidFill>
                <a:latin typeface="+mj-lt"/>
              </a:rPr>
              <a:t>, </a:t>
            </a:r>
            <a:r>
              <a:rPr lang="ko-KR" altLang="en-US" sz="2400" b="1" dirty="0">
                <a:solidFill>
                  <a:schemeClr val="tx1"/>
                </a:solidFill>
                <a:latin typeface="+mj-lt"/>
              </a:rPr>
              <a:t>소책자제작비등</a:t>
            </a:r>
            <a:r>
              <a:rPr lang="en-US" altLang="ko-KR" sz="2400" b="1" dirty="0">
                <a:solidFill>
                  <a:schemeClr val="tx1"/>
                </a:solidFill>
                <a:latin typeface="+mj-lt"/>
              </a:rPr>
              <a:t>)</a:t>
            </a:r>
            <a:endParaRPr lang="ko-KR" altLang="en-US" sz="24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4" name="제목 2"/>
          <p:cNvSpPr txBox="1">
            <a:spLocks/>
          </p:cNvSpPr>
          <p:nvPr/>
        </p:nvSpPr>
        <p:spPr>
          <a:xfrm>
            <a:off x="395536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5400" b="1" dirty="0">
                <a:solidFill>
                  <a:prstClr val="black"/>
                </a:solidFill>
              </a:rPr>
              <a:t>연말 평가 주요 특징 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2858656" y="1700808"/>
            <a:ext cx="2937480" cy="504056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2858656" y="4221088"/>
            <a:ext cx="2505432" cy="432048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AFAAC-B155-4D95-B7E5-45CD0A403142}" type="slidenum">
              <a:rPr lang="ko-KR" altLang="en-US" smtClean="0"/>
              <a:t>92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46836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AFAAC-B155-4D95-B7E5-45CD0A403142}" type="slidenum">
              <a:rPr lang="ko-KR" altLang="en-US" smtClean="0"/>
              <a:t>93</a:t>
            </a:fld>
            <a:endParaRPr lang="ko-KR" altLang="en-US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/>
          </p:nvPr>
        </p:nvGraphicFramePr>
        <p:xfrm>
          <a:off x="323528" y="543971"/>
          <a:ext cx="8280920" cy="6180182"/>
        </p:xfrm>
        <a:graphic>
          <a:graphicData uri="http://schemas.openxmlformats.org/drawingml/2006/table">
            <a:tbl>
              <a:tblPr/>
              <a:tblGrid>
                <a:gridCol w="175649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37230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76753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26906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311553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22073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5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맑은 고딕"/>
                        </a:rPr>
                        <a:t>내 역</a:t>
                      </a:r>
                      <a:endParaRPr lang="ko-KR" altLang="en-US" sz="1400" b="1" kern="0" spc="-50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0718" marR="70718" marT="35359" marB="35359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5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맑은 고딕"/>
                        </a:rPr>
                        <a:t>금 액</a:t>
                      </a:r>
                      <a:endParaRPr lang="ko-KR" altLang="en-US" sz="1400" b="1" kern="0" spc="-50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0718" marR="70718" marT="35359" marB="35359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5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맑은 고딕"/>
                        </a:rPr>
                        <a:t>비 율</a:t>
                      </a:r>
                      <a:endParaRPr lang="ko-KR" altLang="en-US" sz="1400" b="1" kern="0" spc="-50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0718" marR="70718" marT="35359" marB="35359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5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맑은 고딕"/>
                        </a:rPr>
                        <a:t>월평균</a:t>
                      </a:r>
                      <a:endParaRPr lang="ko-KR" altLang="en-US" sz="1400" b="1" kern="0" spc="-50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0718" marR="70718" marT="35359" marB="35359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5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맑은 고딕"/>
                        </a:rPr>
                        <a:t>비 고</a:t>
                      </a:r>
                      <a:endParaRPr lang="ko-KR" altLang="en-US" sz="1400" b="1" kern="0" spc="-50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0718" marR="70718" marT="35359" marB="35359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13372"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1.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맑은 고딕"/>
                        </a:rPr>
                        <a:t>정 기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-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맑은 고딕"/>
                        </a:rPr>
                        <a:t>개인후원</a:t>
                      </a:r>
                      <a:endParaRPr lang="ko-KR" altLang="en-US" sz="14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0718" marR="70718" marT="35359" marB="35359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1,137,541,000</a:t>
                      </a:r>
                    </a:p>
                  </a:txBody>
                  <a:tcPr marL="70718" marR="70718" marT="35359" marB="35359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79.0%</a:t>
                      </a:r>
                    </a:p>
                  </a:txBody>
                  <a:tcPr marL="70718" marR="70718" marT="35359" marB="35359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94,795,083</a:t>
                      </a:r>
                    </a:p>
                  </a:txBody>
                  <a:tcPr marL="70718" marR="70718" marT="35359" marB="35359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맑은 고딕"/>
                        </a:rPr>
                        <a:t>현재 회원 약 </a:t>
                      </a:r>
                      <a:r>
                        <a:rPr lang="en-US" altLang="ko-KR" sz="1200" b="0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4,214</a:t>
                      </a:r>
                      <a:r>
                        <a:rPr lang="ko-KR" altLang="en-US" sz="1200" b="0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맑은 고딕"/>
                        </a:rPr>
                        <a:t>명</a:t>
                      </a:r>
                      <a:endParaRPr lang="ko-KR" altLang="en-US" sz="1200" b="0" kern="0" spc="0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0718" marR="70718" marT="35359" marB="35359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2.</a:t>
                      </a:r>
                      <a:r>
                        <a:rPr lang="ko-KR" altLang="en-US" sz="1400" b="1" kern="0" spc="0" dirty="0" err="1">
                          <a:solidFill>
                            <a:srgbClr val="000000"/>
                          </a:solidFill>
                          <a:effectLst/>
                          <a:latin typeface="+mj-lt"/>
                          <a:ea typeface="맑은 고딕"/>
                        </a:rPr>
                        <a:t>비정기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-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맑은 고딕"/>
                        </a:rPr>
                        <a:t>개인후원</a:t>
                      </a:r>
                      <a:endParaRPr lang="ko-KR" altLang="en-US" sz="14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0718" marR="70718" marT="35359" marB="35359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43,329,770</a:t>
                      </a:r>
                    </a:p>
                  </a:txBody>
                  <a:tcPr marL="70718" marR="70718" marT="35359" marB="35359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3.0%</a:t>
                      </a:r>
                    </a:p>
                  </a:txBody>
                  <a:tcPr marL="70718" marR="70718" marT="35359" marB="35359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3,610,814</a:t>
                      </a:r>
                    </a:p>
                  </a:txBody>
                  <a:tcPr marL="70718" marR="70718" marT="35359" marB="35359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0" kern="0" spc="0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0718" marR="70718" marT="35359" marB="35359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02498"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3.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맑은 고딕"/>
                        </a:rPr>
                        <a:t>정 기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-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맑은 고딕"/>
                        </a:rPr>
                        <a:t>기관후원</a:t>
                      </a:r>
                      <a:endParaRPr lang="ko-KR" altLang="en-US" sz="14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0718" marR="70718" marT="35359" marB="35359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35,500,000</a:t>
                      </a:r>
                    </a:p>
                  </a:txBody>
                  <a:tcPr marL="70718" marR="70718" marT="35359" marB="35359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2.5%</a:t>
                      </a:r>
                    </a:p>
                  </a:txBody>
                  <a:tcPr marL="70718" marR="70718" marT="35359" marB="35359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2,958,333</a:t>
                      </a:r>
                    </a:p>
                  </a:txBody>
                  <a:tcPr marL="70718" marR="70718" marT="35359" marB="35359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맑은 고딕"/>
                        </a:rPr>
                        <a:t>현재 </a:t>
                      </a:r>
                      <a:r>
                        <a:rPr lang="en-US" altLang="ko-KR" sz="1200" b="0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29</a:t>
                      </a:r>
                      <a:r>
                        <a:rPr lang="ko-KR" altLang="en-US" sz="1200" b="0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맑은 고딕"/>
                        </a:rPr>
                        <a:t>곳</a:t>
                      </a:r>
                      <a:endParaRPr lang="ko-KR" altLang="en-US" sz="1200" b="0" kern="0" spc="0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0718" marR="70718" marT="35359" marB="35359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02498"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4.</a:t>
                      </a:r>
                      <a:r>
                        <a:rPr lang="ko-KR" altLang="en-US" sz="1400" b="1" kern="0" spc="0" dirty="0" err="1">
                          <a:solidFill>
                            <a:srgbClr val="000000"/>
                          </a:solidFill>
                          <a:effectLst/>
                          <a:latin typeface="+mj-lt"/>
                          <a:ea typeface="맑은 고딕"/>
                        </a:rPr>
                        <a:t>비정기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-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맑은 고딕"/>
                        </a:rPr>
                        <a:t>기관후원</a:t>
                      </a:r>
                      <a:endParaRPr lang="ko-KR" altLang="en-US" sz="14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0718" marR="70718" marT="35359" marB="35359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236,000</a:t>
                      </a:r>
                    </a:p>
                  </a:txBody>
                  <a:tcPr marL="70718" marR="70718" marT="35359" marB="35359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0.0%</a:t>
                      </a:r>
                    </a:p>
                  </a:txBody>
                  <a:tcPr marL="70718" marR="70718" marT="35359" marB="35359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19,667</a:t>
                      </a:r>
                    </a:p>
                  </a:txBody>
                  <a:tcPr marL="70718" marR="70718" marT="35359" marB="35359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0" kern="0" spc="0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0718" marR="70718" marT="35359" marB="35359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5.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맑은 고딕"/>
                        </a:rPr>
                        <a:t>특별후원금</a:t>
                      </a:r>
                      <a:endParaRPr lang="ko-KR" altLang="en-US" sz="14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0718" marR="70718" marT="35359" marB="35359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76,877,100</a:t>
                      </a:r>
                    </a:p>
                  </a:txBody>
                  <a:tcPr marL="70718" marR="70718" marT="35359" marB="35359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5.3%</a:t>
                      </a:r>
                    </a:p>
                  </a:txBody>
                  <a:tcPr marL="70718" marR="70718" marT="35359" marB="35359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6,406,425</a:t>
                      </a:r>
                    </a:p>
                  </a:txBody>
                  <a:tcPr marL="70718" marR="70718" marT="35359" marB="35359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 err="1">
                          <a:solidFill>
                            <a:srgbClr val="000000"/>
                          </a:solidFill>
                          <a:effectLst/>
                          <a:latin typeface="+mj-lt"/>
                          <a:ea typeface="맑은 고딕"/>
                        </a:rPr>
                        <a:t>웃어라수포자</a:t>
                      </a:r>
                      <a:r>
                        <a:rPr lang="en-US" altLang="ko-KR" sz="1200" b="0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, </a:t>
                      </a:r>
                      <a:r>
                        <a:rPr lang="ko-KR" altLang="en-US" sz="1200" b="0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맑은 고딕"/>
                        </a:rPr>
                        <a:t>출신학교 차별금지법</a:t>
                      </a:r>
                      <a:endParaRPr lang="ko-KR" altLang="en-US" sz="1200" b="0" kern="0" spc="0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0718" marR="70718" marT="35359" marB="35359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13142"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6.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맑은 고딕"/>
                        </a:rPr>
                        <a:t>행사참가수입</a:t>
                      </a:r>
                      <a:endParaRPr lang="ko-KR" altLang="en-US" sz="14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0718" marR="70718" marT="35359" marB="35359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92,815,744</a:t>
                      </a:r>
                    </a:p>
                  </a:txBody>
                  <a:tcPr marL="70718" marR="70718" marT="35359" marB="35359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6.4%</a:t>
                      </a:r>
                    </a:p>
                  </a:txBody>
                  <a:tcPr marL="70718" marR="70718" marT="35359" marB="35359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7,734,645</a:t>
                      </a:r>
                    </a:p>
                  </a:txBody>
                  <a:tcPr marL="70718" marR="70718" marT="35359" marB="35359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 err="1">
                          <a:solidFill>
                            <a:srgbClr val="000000"/>
                          </a:solidFill>
                          <a:effectLst/>
                          <a:latin typeface="+mj-lt"/>
                          <a:ea typeface="맑은 고딕"/>
                        </a:rPr>
                        <a:t>뇌과학</a:t>
                      </a:r>
                      <a:r>
                        <a:rPr lang="en-US" altLang="ko-KR" sz="1200" b="0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, </a:t>
                      </a:r>
                      <a:r>
                        <a:rPr lang="ko-KR" altLang="en-US" sz="1200" b="0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맑은 고딕"/>
                        </a:rPr>
                        <a:t>디지털중독</a:t>
                      </a:r>
                      <a:r>
                        <a:rPr lang="en-US" altLang="ko-KR" sz="1200" b="0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, </a:t>
                      </a:r>
                      <a:r>
                        <a:rPr lang="ko-KR" altLang="en-US" sz="1200" b="0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맑은 고딕"/>
                        </a:rPr>
                        <a:t>온라인학교</a:t>
                      </a:r>
                      <a:endParaRPr lang="ko-KR" altLang="en-US" sz="1200" b="0" kern="0" spc="0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  <a:p>
                      <a:pPr marL="0" marR="0" indent="0" algn="l" fontAlgn="ctr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맑은 고딕"/>
                        </a:rPr>
                        <a:t>행복한 진로학교</a:t>
                      </a:r>
                      <a:r>
                        <a:rPr lang="en-US" altLang="ko-KR" sz="1200" b="0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, </a:t>
                      </a:r>
                      <a:r>
                        <a:rPr lang="ko-KR" altLang="en-US" sz="1200" b="0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맑은 고딕"/>
                        </a:rPr>
                        <a:t>등대지기 회원</a:t>
                      </a:r>
                      <a:r>
                        <a:rPr lang="en-US" altLang="ko-KR" sz="1200" b="0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MT</a:t>
                      </a:r>
                    </a:p>
                    <a:p>
                      <a:pPr marL="0" marR="0" indent="0" algn="l" fontAlgn="ctr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맑은 고딕"/>
                        </a:rPr>
                        <a:t>길을 찾다 길이 된 사람들</a:t>
                      </a:r>
                      <a:endParaRPr lang="ko-KR" altLang="en-US" sz="1200" b="0" kern="0" spc="0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0718" marR="70718" marT="35359" marB="35359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507872"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7.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맑은 고딕"/>
                        </a:rPr>
                        <a:t>소책자</a:t>
                      </a:r>
                      <a:endParaRPr lang="ko-KR" altLang="en-US" sz="14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0718" marR="70718" marT="35359" marB="35359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23,138,500</a:t>
                      </a:r>
                    </a:p>
                  </a:txBody>
                  <a:tcPr marL="70718" marR="70718" marT="35359" marB="35359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1.6%</a:t>
                      </a:r>
                    </a:p>
                  </a:txBody>
                  <a:tcPr marL="70718" marR="70718" marT="35359" marB="35359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1,928,208</a:t>
                      </a:r>
                    </a:p>
                  </a:txBody>
                  <a:tcPr marL="70718" marR="70718" marT="35359" marB="35359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맑은 고딕"/>
                        </a:rPr>
                        <a:t>아깝다 학원비</a:t>
                      </a:r>
                      <a:r>
                        <a:rPr lang="en-US" altLang="ko-KR" sz="1200" b="0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, </a:t>
                      </a:r>
                      <a:r>
                        <a:rPr lang="ko-KR" altLang="en-US" sz="1200" b="0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맑은 고딕"/>
                        </a:rPr>
                        <a:t>웃어라 수포자</a:t>
                      </a:r>
                      <a:endParaRPr lang="ko-KR" altLang="en-US" sz="1200" b="0" kern="0" spc="0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  <a:p>
                      <a:pPr marL="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맑은 고딕"/>
                        </a:rPr>
                        <a:t>아깝다 영어 헛고생</a:t>
                      </a:r>
                      <a:r>
                        <a:rPr lang="en-US" altLang="ko-KR" sz="1200" b="0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, </a:t>
                      </a:r>
                      <a:r>
                        <a:rPr lang="ko-KR" altLang="en-US" sz="1200" b="0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맑은 고딕"/>
                        </a:rPr>
                        <a:t>찾았다 진로</a:t>
                      </a:r>
                      <a:endParaRPr lang="ko-KR" altLang="en-US" sz="1200" b="0" kern="0" spc="0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0718" marR="70718" marT="35359" marB="35359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450018"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8.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맑은 고딕"/>
                        </a:rPr>
                        <a:t>인세수입</a:t>
                      </a:r>
                      <a:endParaRPr lang="ko-KR" altLang="en-US" sz="14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0718" marR="70718" marT="35359" marB="35359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9,454,882</a:t>
                      </a:r>
                    </a:p>
                  </a:txBody>
                  <a:tcPr marL="70718" marR="70718" marT="35359" marB="35359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0.7%</a:t>
                      </a:r>
                    </a:p>
                  </a:txBody>
                  <a:tcPr marL="70718" marR="70718" marT="35359" marB="35359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787,907</a:t>
                      </a:r>
                    </a:p>
                  </a:txBody>
                  <a:tcPr marL="70718" marR="70718" marT="35359" marB="35359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 err="1">
                          <a:solidFill>
                            <a:srgbClr val="000000"/>
                          </a:solidFill>
                          <a:effectLst/>
                          <a:latin typeface="+mj-lt"/>
                          <a:ea typeface="맑은 고딕"/>
                        </a:rPr>
                        <a:t>아깝다영어헛고생</a:t>
                      </a:r>
                      <a:r>
                        <a:rPr lang="en-US" altLang="ko-KR" sz="1200" b="0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, </a:t>
                      </a:r>
                      <a:r>
                        <a:rPr lang="ko-KR" altLang="en-US" sz="1200" b="0" kern="0" spc="0" dirty="0" err="1">
                          <a:solidFill>
                            <a:srgbClr val="000000"/>
                          </a:solidFill>
                          <a:effectLst/>
                          <a:latin typeface="+mj-lt"/>
                          <a:ea typeface="맑은 고딕"/>
                        </a:rPr>
                        <a:t>꿈이있는공부</a:t>
                      </a:r>
                      <a:endParaRPr lang="ko-KR" altLang="en-US" sz="1200" b="0" kern="0" spc="0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  <a:p>
                      <a:pPr marL="0" marR="0" indent="0" algn="l" fontAlgn="ctr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 err="1">
                          <a:solidFill>
                            <a:srgbClr val="000000"/>
                          </a:solidFill>
                          <a:effectLst/>
                          <a:latin typeface="+mj-lt"/>
                          <a:ea typeface="맑은 고딕"/>
                        </a:rPr>
                        <a:t>행복한진로학교</a:t>
                      </a:r>
                      <a:r>
                        <a:rPr lang="en-US" altLang="ko-KR" sz="1200" b="0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, </a:t>
                      </a:r>
                      <a:r>
                        <a:rPr lang="ko-KR" altLang="en-US" sz="1200" b="0" kern="0" spc="0" dirty="0" err="1">
                          <a:solidFill>
                            <a:srgbClr val="000000"/>
                          </a:solidFill>
                          <a:effectLst/>
                          <a:latin typeface="+mj-lt"/>
                          <a:ea typeface="맑은 고딕"/>
                        </a:rPr>
                        <a:t>하고싶은일해</a:t>
                      </a:r>
                      <a:endParaRPr lang="ko-KR" altLang="en-US" sz="1200" b="0" kern="0" spc="0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  <a:p>
                      <a:pPr marL="0" marR="0" indent="0" algn="l" fontAlgn="ctr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 err="1">
                          <a:solidFill>
                            <a:srgbClr val="000000"/>
                          </a:solidFill>
                          <a:effectLst/>
                          <a:latin typeface="+mj-lt"/>
                          <a:ea typeface="맑은 고딕"/>
                        </a:rPr>
                        <a:t>수포자신분세탁프로젝트</a:t>
                      </a:r>
                      <a:r>
                        <a:rPr lang="en-US" altLang="ko-KR" sz="1200" b="0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맑은 고딕"/>
                        </a:rPr>
                        <a:t>, </a:t>
                      </a:r>
                      <a:r>
                        <a:rPr lang="ko-KR" altLang="en-US" sz="1200" b="0" kern="0" spc="0" dirty="0" err="1">
                          <a:solidFill>
                            <a:srgbClr val="000000"/>
                          </a:solidFill>
                          <a:effectLst/>
                          <a:latin typeface="+mj-lt"/>
                          <a:ea typeface="맑은 고딕"/>
                        </a:rPr>
                        <a:t>학원없이살기</a:t>
                      </a:r>
                      <a:endParaRPr lang="ko-KR" altLang="en-US" sz="1200" b="0" kern="0" spc="0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0718" marR="70718" marT="35359" marB="35359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98116"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9.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맑은 고딕"/>
                        </a:rPr>
                        <a:t>기타</a:t>
                      </a:r>
                      <a:endParaRPr lang="ko-KR" altLang="en-US" sz="14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0718" marR="70718" marT="35359" marB="35359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6,314,334</a:t>
                      </a:r>
                    </a:p>
                  </a:txBody>
                  <a:tcPr marL="70718" marR="70718" marT="35359" marB="35359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0.4%</a:t>
                      </a:r>
                    </a:p>
                  </a:txBody>
                  <a:tcPr marL="70718" marR="70718" marT="35359" marB="35359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526,195</a:t>
                      </a:r>
                    </a:p>
                  </a:txBody>
                  <a:tcPr marL="70718" marR="70718" marT="35359" marB="35359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맑은 고딕"/>
                        </a:rPr>
                        <a:t>이자수익</a:t>
                      </a:r>
                      <a:r>
                        <a:rPr lang="en-US" altLang="ko-KR" sz="1200" b="0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, </a:t>
                      </a:r>
                      <a:r>
                        <a:rPr lang="ko-KR" altLang="en-US" sz="1200" b="0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맑은 고딕"/>
                        </a:rPr>
                        <a:t>도서판매</a:t>
                      </a:r>
                      <a:r>
                        <a:rPr lang="en-US" altLang="ko-KR" sz="1200" b="0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, </a:t>
                      </a:r>
                      <a:r>
                        <a:rPr lang="ko-KR" altLang="en-US" sz="1200" b="0" kern="0" spc="0" dirty="0" err="1">
                          <a:solidFill>
                            <a:srgbClr val="000000"/>
                          </a:solidFill>
                          <a:effectLst/>
                          <a:latin typeface="+mj-lt"/>
                          <a:ea typeface="맑은 고딕"/>
                        </a:rPr>
                        <a:t>부가세예수금등</a:t>
                      </a:r>
                      <a:endParaRPr lang="ko-KR" altLang="en-US" sz="1200" b="0" kern="0" spc="0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0718" marR="70718" marT="35359" marB="35359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10.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맑은 고딕"/>
                        </a:rPr>
                        <a:t>차입금</a:t>
                      </a:r>
                      <a:endParaRPr lang="ko-KR" altLang="en-US" sz="14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0718" marR="70718" marT="35359" marB="35359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12,000,000</a:t>
                      </a:r>
                    </a:p>
                  </a:txBody>
                  <a:tcPr marL="70718" marR="70718" marT="35359" marB="35359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0.8%</a:t>
                      </a:r>
                    </a:p>
                  </a:txBody>
                  <a:tcPr marL="70718" marR="70718" marT="35359" marB="35359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400" b="1" kern="0" spc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0718" marR="70718" marT="35359" marB="35359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맑은 고딕"/>
                        </a:rPr>
                        <a:t>대출금</a:t>
                      </a:r>
                      <a:endParaRPr lang="ko-KR" altLang="en-US" sz="1200" b="0" kern="0" spc="0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0718" marR="70718" marT="35359" marB="35359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112561"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11.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맑은 고딕"/>
                        </a:rPr>
                        <a:t>전년도 이월금</a:t>
                      </a:r>
                      <a:endParaRPr lang="ko-KR" altLang="en-US" sz="14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0718" marR="70718" marT="35359" marB="35359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1,945,740</a:t>
                      </a:r>
                    </a:p>
                  </a:txBody>
                  <a:tcPr marL="70718" marR="70718" marT="35359" marB="35359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0.1%</a:t>
                      </a:r>
                    </a:p>
                  </a:txBody>
                  <a:tcPr marL="70718" marR="70718" marT="35359" marB="35359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0718" marR="70718" marT="35359" marB="35359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4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0718" marR="70718" marT="35359" marB="35359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402498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5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맑은 고딕"/>
                        </a:rPr>
                        <a:t>합 계</a:t>
                      </a:r>
                      <a:endParaRPr lang="ko-KR" altLang="en-US" sz="1400" b="1" kern="0" spc="-50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0718" marR="70718" marT="35359" marB="35359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-5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1,439,153,070</a:t>
                      </a:r>
                    </a:p>
                  </a:txBody>
                  <a:tcPr marL="70718" marR="70718" marT="35359" marB="35359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-5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100%</a:t>
                      </a:r>
                    </a:p>
                  </a:txBody>
                  <a:tcPr marL="70718" marR="70718" marT="35359" marB="35359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-12700" algn="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118,767,278</a:t>
                      </a:r>
                    </a:p>
                  </a:txBody>
                  <a:tcPr marL="70718" marR="70718" marT="35359" marB="35359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4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0718" marR="70718" marT="35359" marB="35359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</a:tbl>
          </a:graphicData>
        </a:graphic>
      </p:graphicFrame>
      <p:sp>
        <p:nvSpPr>
          <p:cNvPr id="10" name="직사각형 9"/>
          <p:cNvSpPr/>
          <p:nvPr/>
        </p:nvSpPr>
        <p:spPr>
          <a:xfrm>
            <a:off x="323528" y="-27384"/>
            <a:ext cx="460851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ko-KR" altLang="en-US" sz="2800" b="1" dirty="0">
                <a:solidFill>
                  <a:prstClr val="black"/>
                </a:solidFill>
              </a:rPr>
              <a:t>■ 수입 부분</a:t>
            </a:r>
            <a:endParaRPr lang="en-US" altLang="ko-KR" sz="28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2145739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4" name="제목 2"/>
          <p:cNvSpPr txBox="1">
            <a:spLocks/>
          </p:cNvSpPr>
          <p:nvPr/>
        </p:nvSpPr>
        <p:spPr>
          <a:xfrm>
            <a:off x="72008" y="274638"/>
            <a:ext cx="889248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b="1" dirty="0">
                <a:solidFill>
                  <a:srgbClr val="00B0F0"/>
                </a:solidFill>
              </a:rPr>
              <a:t>※ </a:t>
            </a:r>
            <a:r>
              <a:rPr lang="ko-KR" altLang="en-US" b="1" dirty="0">
                <a:solidFill>
                  <a:srgbClr val="00B0F0"/>
                </a:solidFill>
              </a:rPr>
              <a:t>수입 </a:t>
            </a:r>
            <a:r>
              <a:rPr lang="en-US" altLang="ko-KR" b="1" dirty="0">
                <a:solidFill>
                  <a:srgbClr val="00B0F0"/>
                </a:solidFill>
              </a:rPr>
              <a:t>: </a:t>
            </a:r>
            <a:r>
              <a:rPr lang="ko-KR" altLang="en-US" b="1" dirty="0">
                <a:solidFill>
                  <a:srgbClr val="00B0F0"/>
                </a:solidFill>
              </a:rPr>
              <a:t>정기 후원이 </a:t>
            </a:r>
            <a:r>
              <a:rPr lang="en-US" altLang="ko-KR" b="1" dirty="0">
                <a:solidFill>
                  <a:srgbClr val="00B0F0"/>
                </a:solidFill>
              </a:rPr>
              <a:t>81.5% </a:t>
            </a:r>
            <a:r>
              <a:rPr lang="ko-KR" altLang="en-US" b="1" dirty="0">
                <a:solidFill>
                  <a:srgbClr val="00B0F0"/>
                </a:solidFill>
              </a:rPr>
              <a:t>비중</a:t>
            </a: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AFAAC-B155-4D95-B7E5-45CD0A403142}" type="slidenum">
              <a:rPr lang="ko-KR" altLang="en-US" smtClean="0"/>
              <a:t>94</a:t>
            </a:fld>
            <a:endParaRPr lang="ko-KR" altLang="en-US"/>
          </a:p>
        </p:txBody>
      </p:sp>
      <p:graphicFrame>
        <p:nvGraphicFramePr>
          <p:cNvPr id="9" name="차트 8"/>
          <p:cNvGraphicFramePr>
            <a:graphicFrameLocks/>
          </p:cNvGraphicFramePr>
          <p:nvPr>
            <p:extLst/>
          </p:nvPr>
        </p:nvGraphicFramePr>
        <p:xfrm>
          <a:off x="584694" y="1196752"/>
          <a:ext cx="7974612" cy="53261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494980581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직사각형 13"/>
          <p:cNvSpPr/>
          <p:nvPr/>
        </p:nvSpPr>
        <p:spPr>
          <a:xfrm>
            <a:off x="755576" y="260648"/>
            <a:ext cx="511256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ko-KR" altLang="en-US" sz="3200" b="1" dirty="0">
                <a:solidFill>
                  <a:prstClr val="black"/>
                </a:solidFill>
              </a:rPr>
              <a:t>■ 지출 부분</a:t>
            </a:r>
            <a:endParaRPr lang="en-US" altLang="ko-KR" sz="3200" b="1" dirty="0">
              <a:solidFill>
                <a:prstClr val="black"/>
              </a:solidFill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/>
          </p:nvPr>
        </p:nvGraphicFramePr>
        <p:xfrm>
          <a:off x="611560" y="1412776"/>
          <a:ext cx="8011688" cy="4504258"/>
        </p:xfrm>
        <a:graphic>
          <a:graphicData uri="http://schemas.openxmlformats.org/drawingml/2006/table">
            <a:tbl>
              <a:tblPr/>
              <a:tblGrid>
                <a:gridCol w="131494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84529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3187152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698746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50" dirty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내  역</a:t>
                      </a:r>
                      <a:endParaRPr lang="ko-KR" altLang="en-US" sz="14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50" dirty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금 액</a:t>
                      </a:r>
                      <a:endParaRPr lang="ko-KR" altLang="en-US" sz="14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50" dirty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비 율</a:t>
                      </a:r>
                      <a:endParaRPr lang="ko-KR" altLang="en-US" sz="14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50" dirty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월평균</a:t>
                      </a:r>
                      <a:endParaRPr lang="ko-KR" altLang="en-US" sz="14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50" dirty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비 고</a:t>
                      </a:r>
                      <a:endParaRPr lang="ko-KR" altLang="en-US" sz="14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41414"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-50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1. </a:t>
                      </a:r>
                      <a:r>
                        <a:rPr lang="ko-KR" altLang="en-US" sz="1400" b="1" kern="0" spc="-50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사무</a:t>
                      </a:r>
                      <a:r>
                        <a:rPr lang="ko-KR" altLang="en-US" sz="1400" b="1" kern="0" spc="-50" dirty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인건비</a:t>
                      </a:r>
                      <a:endParaRPr lang="ko-KR" altLang="en-US" sz="14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5941" marR="35941" marT="35941" marB="35941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124,142,482</a:t>
                      </a:r>
                    </a:p>
                  </a:txBody>
                  <a:tcPr marL="9525" marR="9525" marT="9525" marB="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8.8%</a:t>
                      </a:r>
                    </a:p>
                  </a:txBody>
                  <a:tcPr marL="9525" marR="9525" marT="9525" marB="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10,345,207</a:t>
                      </a:r>
                    </a:p>
                  </a:txBody>
                  <a:tcPr marL="9525" marR="9525" marT="9525" marB="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</a:rPr>
                        <a:t>사무인건비 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</a:rPr>
                        <a:t>4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</a:rPr>
                        <a:t>명</a:t>
                      </a:r>
                    </a:p>
                  </a:txBody>
                  <a:tcPr marL="35941" marR="35941" marT="35941" marB="35941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54789"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-50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2. </a:t>
                      </a:r>
                      <a:r>
                        <a:rPr lang="ko-KR" altLang="en-US" sz="1400" b="1" kern="0" spc="-50" dirty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사무운영비</a:t>
                      </a:r>
                      <a:endParaRPr lang="ko-KR" altLang="en-US" sz="14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5941" marR="35941" marT="35941" marB="35941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73,518,819</a:t>
                      </a:r>
                    </a:p>
                  </a:txBody>
                  <a:tcPr marL="9525" marR="9525" marT="9525" marB="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5.2%</a:t>
                      </a:r>
                    </a:p>
                  </a:txBody>
                  <a:tcPr marL="9525" marR="9525" marT="9525" marB="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6,126,568</a:t>
                      </a:r>
                    </a:p>
                  </a:txBody>
                  <a:tcPr marL="9525" marR="9525" marT="9525" marB="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5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건물임차료</a:t>
                      </a:r>
                      <a:r>
                        <a:rPr lang="en-US" altLang="ko-KR" sz="1400" b="1" kern="0" spc="-50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, </a:t>
                      </a:r>
                      <a:r>
                        <a:rPr lang="ko-KR" altLang="en-US" sz="1400" b="1" kern="0" spc="-5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통신비</a:t>
                      </a:r>
                      <a:r>
                        <a:rPr lang="en-US" altLang="ko-KR" sz="1400" b="1" kern="0" spc="-50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, </a:t>
                      </a:r>
                      <a:r>
                        <a:rPr lang="ko-KR" altLang="en-US" sz="1400" b="1" kern="0" spc="-50" dirty="0" err="1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사무용품비</a:t>
                      </a:r>
                      <a:r>
                        <a:rPr lang="ko-KR" altLang="en-US" sz="1400" b="1" kern="0" spc="-5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 등</a:t>
                      </a:r>
                      <a:endParaRPr lang="ko-KR" altLang="en-US" sz="1400" b="1" kern="0" spc="-50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35941" marR="35941" marT="35941" marB="35941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51993"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-50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3. </a:t>
                      </a:r>
                      <a:r>
                        <a:rPr lang="ko-KR" altLang="en-US" sz="1400" b="1" kern="0" spc="-50" dirty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사업비</a:t>
                      </a:r>
                      <a:endParaRPr lang="ko-KR" altLang="en-US" sz="14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5941" marR="35941" marT="35941" marB="35941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330,893,793</a:t>
                      </a:r>
                    </a:p>
                  </a:txBody>
                  <a:tcPr marL="9525" marR="9525" marT="9525" marB="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23.5%</a:t>
                      </a:r>
                    </a:p>
                  </a:txBody>
                  <a:tcPr marL="9525" marR="9525" marT="9525" marB="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27,574,483</a:t>
                      </a:r>
                    </a:p>
                  </a:txBody>
                  <a:tcPr marL="9525" marR="9525" marT="9525" marB="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50" dirty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각종 사업 </a:t>
                      </a:r>
                      <a:r>
                        <a:rPr lang="ko-KR" altLang="en-US" sz="1400" b="1" kern="0" spc="-50" dirty="0" err="1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진행비</a:t>
                      </a:r>
                      <a:r>
                        <a:rPr lang="ko-KR" altLang="en-US" sz="1400" b="1" kern="0" spc="-50" dirty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　</a:t>
                      </a:r>
                      <a:endParaRPr lang="en-US" altLang="ko-KR" sz="1400" b="1" kern="0" spc="-50" dirty="0">
                        <a:solidFill>
                          <a:srgbClr val="000000"/>
                        </a:solidFill>
                        <a:effectLst/>
                        <a:ea typeface="맑은 고딕"/>
                      </a:endParaRPr>
                    </a:p>
                  </a:txBody>
                  <a:tcPr marL="35941" marR="35941" marT="35941" marB="35941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51993"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</a:rPr>
                        <a:t> 4. 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</a:rPr>
                        <a:t>사업인건비</a:t>
                      </a:r>
                    </a:p>
                  </a:txBody>
                  <a:tcPr marL="35941" marR="35941" marT="35941" marB="35941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805,917,894</a:t>
                      </a:r>
                    </a:p>
                  </a:txBody>
                  <a:tcPr marL="9525" marR="9525" marT="9525" marB="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57.2%</a:t>
                      </a:r>
                    </a:p>
                  </a:txBody>
                  <a:tcPr marL="9525" marR="9525" marT="9525" marB="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67,159,825</a:t>
                      </a:r>
                    </a:p>
                  </a:txBody>
                  <a:tcPr marL="9525" marR="9525" marT="9525" marB="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-5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2017</a:t>
                      </a:r>
                      <a:r>
                        <a:rPr lang="ko-KR" altLang="en-US" sz="1400" b="1" kern="0" spc="-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</a:rPr>
                        <a:t>년 </a:t>
                      </a:r>
                      <a:r>
                        <a:rPr lang="en-US" altLang="ko-KR" sz="1400" b="1" kern="0" spc="-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</a:rPr>
                        <a:t>1</a:t>
                      </a:r>
                      <a:r>
                        <a:rPr lang="ko-KR" altLang="en-US" sz="1400" b="1" kern="0" spc="-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</a:rPr>
                        <a:t>월 현재</a:t>
                      </a:r>
                      <a:r>
                        <a:rPr lang="en-US" altLang="ko-KR" sz="1400" b="1" kern="0" spc="-5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(</a:t>
                      </a:r>
                      <a:r>
                        <a:rPr lang="ko-KR" altLang="en-US" sz="1400" b="1" kern="0" spc="-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</a:rPr>
                        <a:t>공동대표</a:t>
                      </a:r>
                      <a:r>
                        <a:rPr lang="en-US" altLang="ko-KR" sz="1400" b="1" kern="0" spc="-5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  <a:r>
                        <a:rPr lang="ko-KR" altLang="en-US" sz="1400" b="1" kern="0" spc="-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</a:rPr>
                        <a:t>인</a:t>
                      </a:r>
                      <a:r>
                        <a:rPr lang="en-US" altLang="ko-KR" sz="1400" b="1" kern="0" spc="-5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) </a:t>
                      </a:r>
                    </a:p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50" dirty="0">
                          <a:solidFill>
                            <a:srgbClr val="000000"/>
                          </a:solidFill>
                          <a:effectLst/>
                          <a:ea typeface="+mn-ea"/>
                        </a:rPr>
                        <a:t>상근자 </a:t>
                      </a:r>
                      <a:r>
                        <a:rPr lang="en-US" altLang="ko-KR" sz="1400" b="1" kern="0" spc="-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</a:rPr>
                        <a:t>27</a:t>
                      </a:r>
                      <a:r>
                        <a:rPr lang="ko-KR" altLang="en-US" sz="1400" b="1" kern="0" spc="-50" dirty="0">
                          <a:solidFill>
                            <a:srgbClr val="000000"/>
                          </a:solidFill>
                          <a:effectLst/>
                          <a:ea typeface="+mn-ea"/>
                        </a:rPr>
                        <a:t>명 </a:t>
                      </a:r>
                      <a:endParaRPr lang="ko-KR" altLang="en-US" sz="14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5941" marR="35941" marT="35941" marB="35941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04056"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-50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5. </a:t>
                      </a:r>
                      <a:r>
                        <a:rPr lang="ko-KR" altLang="en-US" sz="1400" b="1" kern="0" spc="-50" dirty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기타</a:t>
                      </a:r>
                      <a:endParaRPr lang="ko-KR" altLang="en-US" sz="14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5941" marR="35941" marT="35941" marB="35941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73,801,118</a:t>
                      </a:r>
                    </a:p>
                  </a:txBody>
                  <a:tcPr marL="9525" marR="9525" marT="9525" marB="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5.2%</a:t>
                      </a:r>
                    </a:p>
                  </a:txBody>
                  <a:tcPr marL="9525" marR="9525" marT="9525" marB="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6,150,093</a:t>
                      </a:r>
                    </a:p>
                  </a:txBody>
                  <a:tcPr marL="9525" marR="9525" marT="9525" marB="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50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컴퓨터</a:t>
                      </a:r>
                      <a:r>
                        <a:rPr lang="en-US" altLang="ko-KR" sz="1400" b="1" kern="0" spc="-50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, </a:t>
                      </a:r>
                      <a:r>
                        <a:rPr lang="ko-KR" altLang="en-US" sz="1400" b="1" kern="0" spc="-50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카메라</a:t>
                      </a:r>
                      <a:r>
                        <a:rPr lang="en-US" altLang="ko-KR" sz="1400" b="1" kern="0" spc="-50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, </a:t>
                      </a:r>
                      <a:r>
                        <a:rPr lang="ko-KR" altLang="en-US" sz="1400" b="1" kern="0" spc="-50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소프트웨어</a:t>
                      </a:r>
                      <a:r>
                        <a:rPr lang="en-US" altLang="ko-KR" sz="1400" b="1" kern="0" spc="-50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, </a:t>
                      </a:r>
                      <a:r>
                        <a:rPr lang="ko-KR" altLang="en-US" sz="1400" b="1" kern="0" spc="-50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보증금인상</a:t>
                      </a:r>
                      <a:r>
                        <a:rPr lang="en-US" altLang="ko-KR" sz="1400" b="1" kern="0" spc="-50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, </a:t>
                      </a:r>
                      <a:r>
                        <a:rPr lang="ko-KR" altLang="en-US" sz="1400" b="1" kern="0" spc="-50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소책자제작비 등</a:t>
                      </a:r>
                    </a:p>
                  </a:txBody>
                  <a:tcPr marL="35941" marR="35941" marT="35941" marB="35941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76064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50" dirty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합  계</a:t>
                      </a:r>
                      <a:endParaRPr lang="ko-KR" altLang="en-US" sz="14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1,502,697,489</a:t>
                      </a:r>
                    </a:p>
                  </a:txBody>
                  <a:tcPr marL="9525" marR="9525" marT="9525" marB="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100%</a:t>
                      </a:r>
                    </a:p>
                  </a:txBody>
                  <a:tcPr marL="9525" marR="9525" marT="9525" marB="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117,356,176</a:t>
                      </a:r>
                    </a:p>
                  </a:txBody>
                  <a:tcPr marL="9525" marR="9525" marT="9525" marB="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50" dirty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　</a:t>
                      </a:r>
                      <a:endParaRPr lang="ko-KR" altLang="en-US" sz="14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AFAAC-B155-4D95-B7E5-45CD0A403142}" type="slidenum">
              <a:rPr lang="ko-KR" altLang="en-US" smtClean="0"/>
              <a:t>95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01671349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4" name="제목 2"/>
          <p:cNvSpPr txBox="1">
            <a:spLocks/>
          </p:cNvSpPr>
          <p:nvPr/>
        </p:nvSpPr>
        <p:spPr>
          <a:xfrm>
            <a:off x="395536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b="1" dirty="0">
                <a:solidFill>
                  <a:srgbClr val="00B0F0"/>
                </a:solidFill>
              </a:rPr>
              <a:t>※</a:t>
            </a:r>
            <a:r>
              <a:rPr lang="ko-KR" altLang="en-US" b="1" dirty="0">
                <a:solidFill>
                  <a:srgbClr val="00B0F0"/>
                </a:solidFill>
              </a:rPr>
              <a:t>지출 </a:t>
            </a:r>
            <a:r>
              <a:rPr lang="en-US" altLang="ko-KR" b="1" dirty="0">
                <a:solidFill>
                  <a:srgbClr val="00B0F0"/>
                </a:solidFill>
              </a:rPr>
              <a:t>: </a:t>
            </a:r>
            <a:r>
              <a:rPr lang="ko-KR" altLang="en-US" b="1" dirty="0">
                <a:solidFill>
                  <a:srgbClr val="00B0F0"/>
                </a:solidFill>
              </a:rPr>
              <a:t>인건비</a:t>
            </a:r>
            <a:r>
              <a:rPr lang="en-US" altLang="ko-KR" b="1" dirty="0">
                <a:solidFill>
                  <a:srgbClr val="00B0F0"/>
                </a:solidFill>
              </a:rPr>
              <a:t>,</a:t>
            </a:r>
            <a:r>
              <a:rPr lang="ko-KR" altLang="en-US" b="1" dirty="0">
                <a:solidFill>
                  <a:srgbClr val="00B0F0"/>
                </a:solidFill>
              </a:rPr>
              <a:t> </a:t>
            </a:r>
            <a:r>
              <a:rPr lang="en-US" altLang="ko-KR" b="1" dirty="0">
                <a:solidFill>
                  <a:srgbClr val="00B0F0"/>
                </a:solidFill>
              </a:rPr>
              <a:t>66% </a:t>
            </a:r>
            <a:r>
              <a:rPr lang="ko-KR" altLang="en-US" b="1" dirty="0">
                <a:solidFill>
                  <a:srgbClr val="00B0F0"/>
                </a:solidFill>
              </a:rPr>
              <a:t>비중</a:t>
            </a: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AFAAC-B155-4D95-B7E5-45CD0A403142}" type="slidenum">
              <a:rPr lang="ko-KR" altLang="en-US" smtClean="0"/>
              <a:t>96</a:t>
            </a:fld>
            <a:endParaRPr lang="ko-KR" altLang="en-US"/>
          </a:p>
        </p:txBody>
      </p:sp>
      <p:graphicFrame>
        <p:nvGraphicFramePr>
          <p:cNvPr id="7" name="차트 6"/>
          <p:cNvGraphicFramePr>
            <a:graphicFrameLocks/>
          </p:cNvGraphicFramePr>
          <p:nvPr>
            <p:extLst/>
          </p:nvPr>
        </p:nvGraphicFramePr>
        <p:xfrm>
          <a:off x="611560" y="1442046"/>
          <a:ext cx="8013576" cy="50112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47584456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부제목 2"/>
          <p:cNvSpPr txBox="1">
            <a:spLocks/>
          </p:cNvSpPr>
          <p:nvPr/>
        </p:nvSpPr>
        <p:spPr>
          <a:xfrm>
            <a:off x="107504" y="1484784"/>
            <a:ext cx="8856984" cy="49685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ko-KR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ko-KR" alt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611560" y="404664"/>
            <a:ext cx="74888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 2016 </a:t>
            </a:r>
            <a:r>
              <a:rPr kumimoji="0" lang="ko-KR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개인</a:t>
            </a:r>
            <a:r>
              <a:rPr kumimoji="0" lang="en-US" altLang="ko-KR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-</a:t>
            </a:r>
            <a:r>
              <a:rPr kumimoji="0" lang="ko-KR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정기 후원자 가입 상황</a:t>
            </a:r>
            <a:endParaRPr kumimoji="0" lang="en-US" altLang="ko-K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55576" y="1115452"/>
            <a:ext cx="74888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- 2016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년 월별 회원 수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</a:t>
            </a:r>
            <a:r>
              <a:rPr kumimoji="0" lang="ko-KR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신규 회원가입자 수 </a:t>
            </a: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1,010</a:t>
            </a:r>
            <a:r>
              <a:rPr kumimoji="0" lang="ko-KR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명</a:t>
            </a: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, </a:t>
            </a:r>
            <a:r>
              <a:rPr kumimoji="0" lang="ko-KR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탈퇴 </a:t>
            </a: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528</a:t>
            </a:r>
            <a:r>
              <a:rPr kumimoji="0" lang="ko-KR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명</a:t>
            </a: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, </a:t>
            </a:r>
            <a:r>
              <a:rPr kumimoji="0" lang="ko-KR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전체 </a:t>
            </a: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482</a:t>
            </a:r>
            <a:r>
              <a:rPr kumimoji="0" lang="ko-KR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명 증가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)</a:t>
            </a:r>
            <a:endParaRPr kumimoji="0" lang="ko-KR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3131840" y="1133624"/>
            <a:ext cx="4968552" cy="351160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DAFAAC-B155-4D95-B7E5-45CD0A403142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97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graphicFrame>
        <p:nvGraphicFramePr>
          <p:cNvPr id="9" name="차트 8"/>
          <p:cNvGraphicFramePr>
            <a:graphicFrameLocks/>
          </p:cNvGraphicFramePr>
          <p:nvPr>
            <p:extLst/>
          </p:nvPr>
        </p:nvGraphicFramePr>
        <p:xfrm>
          <a:off x="732358" y="1772816"/>
          <a:ext cx="7728073" cy="46085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700861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부제목 2"/>
          <p:cNvSpPr txBox="1">
            <a:spLocks/>
          </p:cNvSpPr>
          <p:nvPr/>
        </p:nvSpPr>
        <p:spPr>
          <a:xfrm>
            <a:off x="107504" y="1484784"/>
            <a:ext cx="8856984" cy="49685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ko-KR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ko-KR" alt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3528" y="260648"/>
            <a:ext cx="58326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2016</a:t>
            </a:r>
            <a:r>
              <a:rPr kumimoji="0" lang="ko-KR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년 월별 후원 </a:t>
            </a:r>
            <a:r>
              <a:rPr kumimoji="0" lang="ko-KR" alt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구좌수</a:t>
            </a:r>
            <a:endParaRPr kumimoji="0" lang="ko-KR" alt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95536" y="972017"/>
            <a:ext cx="80648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1</a:t>
            </a:r>
            <a:r>
              <a:rPr kumimoji="0" lang="ko-KR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년간 </a:t>
            </a:r>
            <a:r>
              <a:rPr kumimoji="0" lang="ko-KR" alt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순증구좌</a:t>
            </a:r>
            <a:r>
              <a:rPr kumimoji="0" lang="en-US" altLang="ko-K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</a:t>
            </a:r>
            <a:r>
              <a:rPr kumimoji="0" lang="ko-KR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약 </a:t>
            </a:r>
            <a:r>
              <a:rPr kumimoji="0" lang="en-US" altLang="ko-K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1,639</a:t>
            </a:r>
            <a:r>
              <a:rPr kumimoji="0" lang="ko-KR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구좌</a:t>
            </a:r>
            <a:r>
              <a:rPr kumimoji="0" lang="en-US" altLang="ko-K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</a:t>
            </a: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</a:t>
            </a:r>
            <a:r>
              <a:rPr kumimoji="0" lang="ko-KR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신규구좌</a:t>
            </a:r>
            <a:r>
              <a:rPr kumimoji="0" lang="en-US" altLang="ko-K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-2,228</a:t>
            </a:r>
            <a:r>
              <a:rPr kumimoji="0" lang="ko-KR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구좌</a:t>
            </a:r>
            <a:r>
              <a:rPr kumimoji="0" lang="en-US" altLang="ko-K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, </a:t>
            </a:r>
            <a:r>
              <a:rPr kumimoji="0" lang="ko-KR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증액구좌</a:t>
            </a:r>
            <a:r>
              <a:rPr kumimoji="0" lang="en-US" altLang="ko-K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-776.6</a:t>
            </a:r>
            <a:r>
              <a:rPr kumimoji="0" lang="ko-KR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구좌</a:t>
            </a:r>
            <a:r>
              <a:rPr kumimoji="0" lang="en-US" altLang="ko-K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, </a:t>
            </a:r>
            <a:r>
              <a:rPr kumimoji="0" lang="ko-KR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감액구좌</a:t>
            </a:r>
            <a:r>
              <a:rPr kumimoji="0" lang="en-US" altLang="ko-K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-222.5</a:t>
            </a:r>
            <a:r>
              <a:rPr kumimoji="0" lang="ko-KR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구좌</a:t>
            </a:r>
            <a:r>
              <a:rPr kumimoji="0" lang="en-US" altLang="ko-K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, </a:t>
            </a:r>
            <a:r>
              <a:rPr kumimoji="0" lang="ko-KR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탈퇴구좌</a:t>
            </a:r>
            <a:r>
              <a:rPr kumimoji="0" lang="en-US" altLang="ko-K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-1,143</a:t>
            </a:r>
            <a:r>
              <a:rPr kumimoji="0" lang="ko-KR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구좌</a:t>
            </a:r>
            <a:r>
              <a:rPr kumimoji="0" lang="en-US" altLang="ko-K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)</a:t>
            </a:r>
            <a:endParaRPr kumimoji="0" lang="ko-KR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392072" y="980728"/>
            <a:ext cx="3315832" cy="332301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DAFAAC-B155-4D95-B7E5-45CD0A403142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98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graphicFrame>
        <p:nvGraphicFramePr>
          <p:cNvPr id="9" name="차트 8"/>
          <p:cNvGraphicFramePr>
            <a:graphicFrameLocks/>
          </p:cNvGraphicFramePr>
          <p:nvPr>
            <p:extLst/>
          </p:nvPr>
        </p:nvGraphicFramePr>
        <p:xfrm>
          <a:off x="430188" y="1772816"/>
          <a:ext cx="8030244" cy="4680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42200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467544" y="404664"/>
            <a:ext cx="828092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■ </a:t>
            </a:r>
            <a:r>
              <a:rPr kumimoji="0" lang="en-US" altLang="ko-KR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2017</a:t>
            </a:r>
            <a:r>
              <a:rPr kumimoji="0" lang="ko-KR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년 </a:t>
            </a:r>
            <a:r>
              <a:rPr kumimoji="0" lang="en-US" altLang="ko-KR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</a:t>
            </a:r>
            <a:r>
              <a:rPr kumimoji="0" lang="ko-KR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월 현재 후원자 숫자</a:t>
            </a:r>
            <a:endParaRPr kumimoji="0" lang="en-US" altLang="ko-K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graphicFrame>
        <p:nvGraphicFramePr>
          <p:cNvPr id="2" name="표 1"/>
          <p:cNvGraphicFramePr>
            <a:graphicFrameLocks noGrp="1" noChangeAspect="1"/>
          </p:cNvGraphicFramePr>
          <p:nvPr>
            <p:extLst/>
          </p:nvPr>
        </p:nvGraphicFramePr>
        <p:xfrm>
          <a:off x="539552" y="1863382"/>
          <a:ext cx="3744415" cy="4273344"/>
        </p:xfrm>
        <a:graphic>
          <a:graphicData uri="http://schemas.openxmlformats.org/drawingml/2006/table">
            <a:tbl>
              <a:tblPr>
                <a:effectLst>
                  <a:outerShdw blurRad="1143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102068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81331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7804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03568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796685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35436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u="none" strike="noStrike" dirty="0">
                          <a:effectLst/>
                        </a:rPr>
                        <a:t>구좌 수</a:t>
                      </a:r>
                      <a:endParaRPr lang="ko-KR" alt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u="none" strike="noStrike" dirty="0">
                          <a:effectLst/>
                        </a:rPr>
                        <a:t>인원</a:t>
                      </a:r>
                      <a:r>
                        <a:rPr lang="en-US" altLang="ko-KR" sz="1600" b="1" u="none" strike="noStrike" dirty="0">
                          <a:effectLst/>
                        </a:rPr>
                        <a:t>(</a:t>
                      </a:r>
                      <a:r>
                        <a:rPr lang="ko-KR" altLang="en-US" sz="1600" b="1" u="none" strike="noStrike" dirty="0">
                          <a:effectLst/>
                        </a:rPr>
                        <a:t>명</a:t>
                      </a:r>
                      <a:r>
                        <a:rPr lang="en-US" altLang="ko-KR" sz="1600" b="1" u="none" strike="noStrike" dirty="0">
                          <a:effectLst/>
                        </a:rPr>
                        <a:t>)</a:t>
                      </a:r>
                      <a:endParaRPr lang="en-US" altLang="ko-KR" sz="16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6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1" u="none" strike="noStrike" dirty="0">
                          <a:effectLst/>
                        </a:rPr>
                        <a:t>구좌 수</a:t>
                      </a:r>
                      <a:endParaRPr lang="ko-KR" alt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u="none" strike="noStrike" dirty="0">
                          <a:effectLst/>
                        </a:rPr>
                        <a:t>인원</a:t>
                      </a:r>
                      <a:r>
                        <a:rPr lang="en-US" altLang="ko-KR" sz="1600" b="1" u="none" strike="noStrike" dirty="0">
                          <a:effectLst/>
                        </a:rPr>
                        <a:t>(</a:t>
                      </a:r>
                      <a:r>
                        <a:rPr lang="ko-KR" altLang="en-US" sz="1600" b="1" u="none" strike="noStrike" dirty="0">
                          <a:effectLst/>
                        </a:rPr>
                        <a:t>명</a:t>
                      </a:r>
                      <a:r>
                        <a:rPr lang="en-US" altLang="ko-KR" sz="1600" b="1" u="none" strike="noStrike" dirty="0">
                          <a:effectLst/>
                        </a:rPr>
                        <a:t>)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5436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u="none" strike="noStrike" dirty="0">
                          <a:effectLst/>
                        </a:rPr>
                        <a:t>1</a:t>
                      </a:r>
                      <a:r>
                        <a:rPr lang="ko-KR" altLang="en-US" sz="1600" b="1" u="none" strike="noStrike" dirty="0" err="1">
                          <a:effectLst/>
                        </a:rPr>
                        <a:t>구좌이하</a:t>
                      </a:r>
                      <a:endParaRPr lang="ko-KR" alt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1,436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6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10</a:t>
                      </a:r>
                      <a:r>
                        <a:rPr lang="ko-KR" altLang="en-US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구좌이하</a:t>
                      </a:r>
                      <a:endParaRPr lang="ko-KR" alt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118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5436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u="none" strike="noStrike" dirty="0">
                          <a:effectLst/>
                        </a:rPr>
                        <a:t>2</a:t>
                      </a:r>
                      <a:r>
                        <a:rPr lang="ko-KR" altLang="en-US" sz="1600" b="1" u="none" strike="noStrike" dirty="0" err="1">
                          <a:effectLst/>
                        </a:rPr>
                        <a:t>구좌이하</a:t>
                      </a:r>
                      <a:endParaRPr lang="ko-KR" alt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1,817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6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15</a:t>
                      </a:r>
                      <a:r>
                        <a:rPr lang="ko-KR" altLang="en-US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구좌이하</a:t>
                      </a:r>
                      <a:endParaRPr lang="ko-KR" alt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15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5436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u="none" strike="noStrike" dirty="0">
                          <a:effectLst/>
                        </a:rPr>
                        <a:t>3</a:t>
                      </a:r>
                      <a:r>
                        <a:rPr lang="ko-KR" altLang="en-US" sz="1600" b="1" u="none" strike="noStrike" dirty="0" err="1">
                          <a:effectLst/>
                        </a:rPr>
                        <a:t>구좌이하</a:t>
                      </a:r>
                      <a:endParaRPr lang="ko-KR" alt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493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6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20</a:t>
                      </a:r>
                      <a:r>
                        <a:rPr lang="ko-KR" altLang="en-US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구좌이하</a:t>
                      </a:r>
                      <a:endParaRPr lang="ko-KR" alt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5436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u="none" strike="noStrike" dirty="0">
                          <a:effectLst/>
                        </a:rPr>
                        <a:t>4</a:t>
                      </a:r>
                      <a:r>
                        <a:rPr lang="ko-KR" altLang="en-US" sz="1600" b="1" u="none" strike="noStrike" dirty="0" err="1">
                          <a:effectLst/>
                        </a:rPr>
                        <a:t>구좌이하</a:t>
                      </a:r>
                      <a:endParaRPr lang="ko-KR" alt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48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6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40</a:t>
                      </a:r>
                      <a:r>
                        <a:rPr lang="ko-KR" altLang="en-US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구좌이하</a:t>
                      </a:r>
                      <a:endParaRPr lang="ko-KR" alt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5436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u="none" strike="noStrike" dirty="0">
                          <a:effectLst/>
                        </a:rPr>
                        <a:t>5</a:t>
                      </a:r>
                      <a:r>
                        <a:rPr lang="ko-KR" altLang="en-US" sz="1600" b="1" u="none" strike="noStrike" dirty="0">
                          <a:effectLst/>
                        </a:rPr>
                        <a:t>구좌</a:t>
                      </a:r>
                      <a:endParaRPr lang="ko-KR" alt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185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6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50</a:t>
                      </a:r>
                      <a:r>
                        <a:rPr lang="ko-KR" altLang="en-US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구좌이하</a:t>
                      </a:r>
                      <a:endParaRPr lang="ko-KR" alt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4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5436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u="none" strike="noStrike" dirty="0">
                          <a:effectLst/>
                        </a:rPr>
                        <a:t>6</a:t>
                      </a:r>
                      <a:r>
                        <a:rPr lang="ko-KR" altLang="en-US" sz="1600" b="1" u="none" strike="noStrike" dirty="0">
                          <a:effectLst/>
                        </a:rPr>
                        <a:t>구좌</a:t>
                      </a:r>
                      <a:endParaRPr lang="ko-KR" alt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6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90</a:t>
                      </a:r>
                      <a:r>
                        <a:rPr lang="ko-KR" altLang="en-US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구좌이하</a:t>
                      </a:r>
                      <a:endParaRPr lang="ko-KR" alt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5436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u="none" strike="noStrike" dirty="0">
                          <a:effectLst/>
                        </a:rPr>
                        <a:t>7</a:t>
                      </a:r>
                      <a:r>
                        <a:rPr lang="ko-KR" altLang="en-US" sz="1600" b="1" u="none" strike="noStrike" dirty="0">
                          <a:effectLst/>
                        </a:rPr>
                        <a:t>구좌</a:t>
                      </a:r>
                      <a:endParaRPr lang="ko-KR" alt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600" b="1" u="none" strike="noStrike" dirty="0">
                          <a:effectLst/>
                        </a:rPr>
                        <a:t>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6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6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5436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8</a:t>
                      </a:r>
                      <a:r>
                        <a:rPr lang="ko-KR" alt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구좌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6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6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54369">
                <a:tc>
                  <a:txBody>
                    <a:bodyPr/>
                    <a:lstStyle/>
                    <a:p>
                      <a:pPr algn="ctr" fontAlgn="ctr"/>
                      <a:endParaRPr lang="ko-KR" alt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6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600" b="1" u="none" strike="noStrike" dirty="0">
                        <a:effectLst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6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54369">
                <a:tc>
                  <a:txBody>
                    <a:bodyPr/>
                    <a:lstStyle/>
                    <a:p>
                      <a:pPr algn="ctr" fontAlgn="ctr"/>
                      <a:endParaRPr lang="ko-KR" alt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6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600" b="1" u="none" strike="noStrike" dirty="0">
                        <a:effectLst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6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354369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총 합</a:t>
                      </a: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r" fontAlgn="ctr"/>
                      <a:endParaRPr lang="en-US" altLang="ko-KR" sz="1400" b="1" u="none" strike="noStrike" dirty="0">
                        <a:effectLst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600" b="1" u="none" strike="noStrike" dirty="0">
                        <a:effectLst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2400" b="1" u="none" strike="noStrike" dirty="0">
                          <a:effectLst/>
                        </a:rPr>
                        <a:t>4,148</a:t>
                      </a:r>
                      <a:r>
                        <a:rPr lang="ko-KR" altLang="en-US" sz="2400" b="1" u="none" strike="noStrike" dirty="0">
                          <a:effectLst/>
                        </a:rPr>
                        <a:t>명</a:t>
                      </a:r>
                      <a:endParaRPr lang="en-US" altLang="ko-KR" sz="2400" b="1" u="none" strike="noStrike" dirty="0">
                        <a:effectLst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r" fontAlgn="ctr"/>
                      <a:endParaRPr lang="en-US" altLang="ko-KR" sz="1400" b="1" u="none" strike="noStrike" dirty="0">
                        <a:effectLst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331640" y="1340768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* </a:t>
            </a:r>
            <a:r>
              <a:rPr kumimoji="0" lang="ko-KR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개인 정기 후원</a:t>
            </a: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/>
          </p:nvPr>
        </p:nvGraphicFramePr>
        <p:xfrm>
          <a:off x="4716016" y="1844824"/>
          <a:ext cx="1800200" cy="2654010"/>
        </p:xfrm>
        <a:graphic>
          <a:graphicData uri="http://schemas.openxmlformats.org/drawingml/2006/table">
            <a:tbl>
              <a:tblPr>
                <a:effectLst>
                  <a:outerShdw blurRad="1143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93610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44233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u="none" strike="noStrike" dirty="0">
                          <a:effectLst/>
                        </a:rPr>
                        <a:t>구좌 수</a:t>
                      </a:r>
                      <a:endParaRPr lang="ko-KR" alt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u="none" strike="noStrike">
                          <a:effectLst/>
                        </a:rPr>
                        <a:t>인원</a:t>
                      </a:r>
                      <a:r>
                        <a:rPr lang="en-US" altLang="ko-KR" sz="1600" b="1" u="none" strike="noStrike">
                          <a:effectLst/>
                        </a:rPr>
                        <a:t>(</a:t>
                      </a:r>
                      <a:r>
                        <a:rPr lang="ko-KR" altLang="en-US" sz="1600" b="1" u="none" strike="noStrike">
                          <a:effectLst/>
                        </a:rPr>
                        <a:t>명</a:t>
                      </a:r>
                      <a:r>
                        <a:rPr lang="en-US" altLang="ko-KR" sz="1600" b="1" u="none" strike="noStrike">
                          <a:effectLst/>
                        </a:rPr>
                        <a:t>)</a:t>
                      </a:r>
                      <a:endParaRPr lang="en-US" altLang="ko-KR" sz="1600" b="1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4233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u="none" strike="noStrike" dirty="0">
                          <a:effectLst/>
                        </a:rPr>
                        <a:t>1</a:t>
                      </a:r>
                      <a:r>
                        <a:rPr lang="ko-KR" altLang="en-US" sz="1600" b="1" u="none" strike="noStrike" dirty="0">
                          <a:effectLst/>
                        </a:rPr>
                        <a:t>구좌</a:t>
                      </a:r>
                      <a:endParaRPr lang="ko-KR" alt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u="none" strike="noStrike" dirty="0">
                          <a:effectLst/>
                        </a:rPr>
                        <a:t>4</a:t>
                      </a:r>
                      <a:endParaRPr lang="en-US" altLang="ko-KR" sz="16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4233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u="none" strike="noStrike" dirty="0">
                          <a:effectLst/>
                        </a:rPr>
                        <a:t>2</a:t>
                      </a:r>
                      <a:r>
                        <a:rPr lang="ko-KR" altLang="en-US" sz="1600" b="1" u="none" strike="noStrike" dirty="0">
                          <a:effectLst/>
                        </a:rPr>
                        <a:t>구좌</a:t>
                      </a:r>
                      <a:endParaRPr lang="ko-KR" alt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u="none" strike="noStrike" dirty="0">
                          <a:effectLst/>
                        </a:rPr>
                        <a:t>12</a:t>
                      </a:r>
                      <a:endParaRPr lang="en-US" altLang="ko-KR" sz="16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4233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u="none" strike="noStrike" dirty="0">
                          <a:effectLst/>
                        </a:rPr>
                        <a:t>3</a:t>
                      </a:r>
                      <a:r>
                        <a:rPr lang="ko-KR" altLang="en-US" sz="1600" b="1" u="none" strike="noStrike" dirty="0">
                          <a:effectLst/>
                        </a:rPr>
                        <a:t>구좌</a:t>
                      </a:r>
                      <a:endParaRPr lang="ko-KR" alt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u="none" strike="noStrike" dirty="0">
                          <a:effectLst/>
                        </a:rPr>
                        <a:t>6</a:t>
                      </a:r>
                      <a:endParaRPr lang="en-US" altLang="ko-KR" sz="16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4233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u="none" strike="noStrike" dirty="0">
                          <a:effectLst/>
                        </a:rPr>
                        <a:t>5</a:t>
                      </a:r>
                      <a:r>
                        <a:rPr lang="ko-KR" altLang="en-US" sz="1600" b="1" u="none" strike="noStrike" dirty="0">
                          <a:effectLst/>
                        </a:rPr>
                        <a:t>구좌</a:t>
                      </a:r>
                      <a:endParaRPr lang="ko-KR" alt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u="none" strike="noStrike" dirty="0">
                          <a:effectLst/>
                        </a:rPr>
                        <a:t>2</a:t>
                      </a:r>
                      <a:endParaRPr lang="en-US" altLang="ko-KR" sz="16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4233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u="none" strike="noStrike">
                          <a:effectLst/>
                        </a:rPr>
                        <a:t>총  합</a:t>
                      </a:r>
                      <a:endParaRPr lang="ko-KR" altLang="en-US" sz="1600" b="1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u="none" strike="noStrike" dirty="0">
                          <a:effectLst/>
                        </a:rPr>
                        <a:t>24</a:t>
                      </a:r>
                      <a:endParaRPr lang="en-US" altLang="ko-KR" sz="16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4499992" y="1331476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* </a:t>
            </a:r>
            <a:r>
              <a:rPr kumimoji="0" lang="ko-KR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안상진 후원회</a:t>
            </a:r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/>
          </p:nvPr>
        </p:nvGraphicFramePr>
        <p:xfrm>
          <a:off x="6948264" y="1844824"/>
          <a:ext cx="1800200" cy="891884"/>
        </p:xfrm>
        <a:graphic>
          <a:graphicData uri="http://schemas.openxmlformats.org/drawingml/2006/table">
            <a:tbl>
              <a:tblPr>
                <a:effectLst>
                  <a:outerShdw blurRad="1143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93610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43204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u="none" strike="noStrike" dirty="0">
                          <a:effectLst/>
                        </a:rPr>
                        <a:t>구좌 수</a:t>
                      </a:r>
                      <a:endParaRPr lang="ko-KR" alt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단체 수</a:t>
                      </a:r>
                      <a:endParaRPr lang="ko-KR" alt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5983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u="none" strike="noStrike" dirty="0">
                          <a:effectLst/>
                        </a:rPr>
                        <a:t>300</a:t>
                      </a:r>
                      <a:r>
                        <a:rPr lang="ko-KR" altLang="en-US" sz="1600" b="1" u="none" strike="noStrike" dirty="0">
                          <a:effectLst/>
                        </a:rPr>
                        <a:t>구좌</a:t>
                      </a:r>
                      <a:endParaRPr lang="ko-KR" alt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u="none" strike="noStrike" dirty="0">
                          <a:effectLst/>
                        </a:rPr>
                        <a:t>27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6948264" y="1340768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* </a:t>
            </a:r>
            <a:r>
              <a:rPr kumimoji="0" lang="ko-KR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기관 후원</a:t>
            </a:r>
          </a:p>
        </p:txBody>
      </p:sp>
      <p:sp>
        <p:nvSpPr>
          <p:cNvPr id="10" name="직사각형 9"/>
          <p:cNvSpPr/>
          <p:nvPr/>
        </p:nvSpPr>
        <p:spPr>
          <a:xfrm>
            <a:off x="4608004" y="5517232"/>
            <a:ext cx="414046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200" b="1" i="0" u="none" strike="noStrike" kern="1200" cap="none" spc="0" normalizeH="0" baseline="0" noProof="0" dirty="0">
                <a:ln>
                  <a:noFill/>
                </a:ln>
                <a:solidFill>
                  <a:srgbClr val="FF3399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※1</a:t>
            </a:r>
            <a:r>
              <a:rPr kumimoji="0" lang="ko-KR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3399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인 평균 </a:t>
            </a:r>
            <a:r>
              <a:rPr kumimoji="0" lang="en-US" altLang="ko-KR" sz="3200" b="1" i="0" u="none" strike="noStrike" kern="1200" cap="none" spc="0" normalizeH="0" baseline="0" noProof="0" dirty="0">
                <a:ln>
                  <a:noFill/>
                </a:ln>
                <a:solidFill>
                  <a:srgbClr val="FF3399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: 2.3</a:t>
            </a:r>
            <a:r>
              <a:rPr kumimoji="0" lang="ko-KR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3399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구좌 </a:t>
            </a:r>
            <a:endParaRPr kumimoji="0" lang="en-US" altLang="ko-KR" sz="3200" b="1" i="0" u="none" strike="noStrike" kern="1200" cap="none" spc="0" normalizeH="0" baseline="0" noProof="0" dirty="0">
              <a:ln>
                <a:noFill/>
              </a:ln>
              <a:solidFill>
                <a:srgbClr val="FF3399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DAFAAC-B155-4D95-B7E5-45CD0A403142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99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0450696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1775080" y="476672"/>
            <a:ext cx="557877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*</a:t>
            </a:r>
            <a:r>
              <a:rPr kumimoji="0" lang="ko-KR" alt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연차별</a:t>
            </a:r>
            <a:r>
              <a:rPr kumimoji="0" lang="ko-KR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후원자 </a:t>
            </a:r>
            <a:r>
              <a:rPr kumimoji="0" lang="ko-KR" alt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증감표</a:t>
            </a:r>
            <a:r>
              <a:rPr kumimoji="0" lang="ko-KR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</a:t>
            </a:r>
            <a:endParaRPr kumimoji="0" lang="ko-KR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DAFAAC-B155-4D95-B7E5-45CD0A403142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100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graphicFrame>
        <p:nvGraphicFramePr>
          <p:cNvPr id="7" name="차트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06831329"/>
              </p:ext>
            </p:extLst>
          </p:nvPr>
        </p:nvGraphicFramePr>
        <p:xfrm>
          <a:off x="611560" y="1340768"/>
          <a:ext cx="7992888" cy="49685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58010424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부제목 2"/>
          <p:cNvSpPr txBox="1">
            <a:spLocks/>
          </p:cNvSpPr>
          <p:nvPr/>
        </p:nvSpPr>
        <p:spPr>
          <a:xfrm>
            <a:off x="107504" y="1484784"/>
            <a:ext cx="8856984" cy="49685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endParaRPr lang="ko-KR" altLang="en-US" sz="2800" dirty="0">
              <a:solidFill>
                <a:schemeClr val="tx1"/>
              </a:solidFill>
            </a:endParaRPr>
          </a:p>
          <a:p>
            <a:pPr algn="l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91680" y="2147792"/>
            <a:ext cx="634019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/>
            <a:r>
              <a:rPr lang="ko-KR" altLang="en-US" sz="9600" b="1" dirty="0">
                <a:latin typeface="+mj-ea"/>
                <a:ea typeface="+mj-ea"/>
                <a:cs typeface="+mj-cs"/>
              </a:rPr>
              <a:t>감사합니다</a:t>
            </a:r>
            <a:endParaRPr lang="en-US" altLang="ko-KR" sz="9600" b="1" dirty="0">
              <a:latin typeface="+mj-ea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818444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4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5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2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6356</TotalTime>
  <Words>5117</Words>
  <Application>Microsoft Office PowerPoint</Application>
  <PresentationFormat>화면 슬라이드 쇼(4:3)</PresentationFormat>
  <Paragraphs>941</Paragraphs>
  <Slides>101</Slides>
  <Notes>14</Notes>
  <HiddenSlides>0</HiddenSlides>
  <MMClips>0</MMClips>
  <ScaleCrop>false</ScaleCrop>
  <HeadingPairs>
    <vt:vector size="4" baseType="variant">
      <vt:variant>
        <vt:lpstr>테마</vt:lpstr>
      </vt:variant>
      <vt:variant>
        <vt:i4>6</vt:i4>
      </vt:variant>
      <vt:variant>
        <vt:lpstr>슬라이드 제목</vt:lpstr>
      </vt:variant>
      <vt:variant>
        <vt:i4>101</vt:i4>
      </vt:variant>
    </vt:vector>
  </HeadingPairs>
  <TitlesOfParts>
    <vt:vector size="107" baseType="lpstr">
      <vt:lpstr>Office 테마</vt:lpstr>
      <vt:lpstr>1_Office 테마</vt:lpstr>
      <vt:lpstr>3_Office 테마</vt:lpstr>
      <vt:lpstr>4_Office 테마</vt:lpstr>
      <vt:lpstr>5_Office 테마</vt:lpstr>
      <vt:lpstr>2_Office 테마</vt:lpstr>
      <vt:lpstr>PowerPoint 프레젠테이션</vt:lpstr>
      <vt:lpstr>Ⅰ. 2016년  사업 평가</vt:lpstr>
      <vt:lpstr>1. 회원들이 평가하는 2016년 한해</vt:lpstr>
      <vt:lpstr>긍정적 반응이 높은 영역 (매우 그렇다+그렇다 합 : 80% 이상)</vt:lpstr>
      <vt:lpstr>부정적 반응이 상대적으로 많은 영역 (‘보통이다’가 25% 이상인 영역) </vt:lpstr>
      <vt:lpstr>개별 사업 영역 (사업의 적절성에 대한 평가)</vt:lpstr>
      <vt:lpstr>2. 2016년 사업  활동 자체 평가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3. 구체적인 사업  추진 활동 내역 - 정책영역</vt:lpstr>
      <vt:lpstr>■ 활동 1 : 선행교육 규제법(담당 : 문은옥 연구원, 구본창 정책국장)</vt:lpstr>
      <vt:lpstr>PowerPoint 프레젠테이션</vt:lpstr>
      <vt:lpstr>PowerPoint 프레젠테이션</vt:lpstr>
      <vt:lpstr>PowerPoint 프레젠테이션</vt:lpstr>
      <vt:lpstr>■ 활동 3 : 고교체제&amp;교육과정(담당 : 김은정 연구원, 안상진 소장)</vt:lpstr>
      <vt:lpstr>PowerPoint 프레젠테이션</vt:lpstr>
      <vt:lpstr>■ 활동 4 : 대입전형 개선운동(담당 : 문은옥 연구원, 구본창 정책국장)</vt:lpstr>
      <vt:lpstr>PowerPoint 프레젠테이션</vt:lpstr>
      <vt:lpstr>PowerPoint 프레젠테이션</vt:lpstr>
      <vt:lpstr>PowerPoint 프레젠테이션</vt:lpstr>
      <vt:lpstr>■ 활동 6 : 채용시장(담당 : 김은종 연구원, 안상진 소장)</vt:lpstr>
      <vt:lpstr>PowerPoint 프레젠테이션</vt:lpstr>
      <vt:lpstr>■ 활동 7 : 수학 사교육포럼(담당 : 고여진 연구원, 최수일 대표)</vt:lpstr>
      <vt:lpstr>PowerPoint 프레젠테이션</vt:lpstr>
      <vt:lpstr>■ 활동 8 : 사교육 시장(담당 : 문은옥 연구원, 구본창 정책국장)</vt:lpstr>
      <vt:lpstr>PowerPoint 프레젠테이션</vt:lpstr>
      <vt:lpstr>■ 활동 9 : 교육통계센터(담당 : 민유리 연구원, 안상진 소장)</vt:lpstr>
      <vt:lpstr>PowerPoint 프레젠테이션</vt:lpstr>
      <vt:lpstr>■ 활동 10 : 법률(담당 : 홍민정 변호사)</vt:lpstr>
      <vt:lpstr>PowerPoint 프레젠테이션</vt:lpstr>
      <vt:lpstr>강좌, 지역, 캠페인 등</vt:lpstr>
      <vt:lpstr>■ 활동 11 : 다양한 주제의 교육 강좌</vt:lpstr>
      <vt:lpstr>PowerPoint 프레젠테이션</vt:lpstr>
      <vt:lpstr>PowerPoint 프레젠테이션</vt:lpstr>
      <vt:lpstr>PowerPoint 프레젠테이션</vt:lpstr>
      <vt:lpstr>평   가 </vt:lpstr>
      <vt:lpstr>▶ 세월호 참사 2주기 ‘애도와 연대’</vt:lpstr>
      <vt:lpstr>PowerPoint 프레젠테이션</vt:lpstr>
      <vt:lpstr>▶ 줄 세우기 없는 학교 만들기</vt:lpstr>
      <vt:lpstr>PowerPoint 프레젠테이션</vt:lpstr>
      <vt:lpstr>▶ ‘쉼이 있는 교육’ 연대 사업</vt:lpstr>
      <vt:lpstr>PowerPoint 프레젠테이션</vt:lpstr>
      <vt:lpstr>▶ 출신학교 차별금지법 제정 운동</vt:lpstr>
      <vt:lpstr>PowerPoint 프레젠테이션</vt:lpstr>
      <vt:lpstr>PowerPoint 프레젠테이션</vt:lpstr>
      <vt:lpstr>PowerPoint 프레젠테이션</vt:lpstr>
      <vt:lpstr>■ 활동 13 : 전국 60개 지역등대모임   1. ‘출신학교 차별금지법’, ‘줄 세우기 없는 학교 만들 기 캠페인의 동력 2. 사교육걱정없는세상’과 관계를 맺으며 등대모임을 통해 ‘내’가 변하고, 변화된 모습을 가정과 사회에서  실천함  3. 12곳 지역모임 개척, 총 56곳 지역모임  4. 지역대표 리더십의 성장 – 시민운동 주체로 성장</vt:lpstr>
      <vt:lpstr>PowerPoint 프레젠테이션</vt:lpstr>
      <vt:lpstr>PowerPoint 프레젠테이션</vt:lpstr>
      <vt:lpstr>PowerPoint 프레젠테이션</vt:lpstr>
      <vt:lpstr> </vt:lpstr>
      <vt:lpstr>PowerPoint 프레젠테이션</vt:lpstr>
      <vt:lpstr>          안정된 지역(40지역)</vt:lpstr>
      <vt:lpstr>PowerPoint 프레젠테이션</vt:lpstr>
      <vt:lpstr>2017년 팍팍 밀어주고 싶은 지역(4지역)</vt:lpstr>
      <vt:lpstr>PowerPoint 프레젠테이션</vt:lpstr>
      <vt:lpstr>▶ 사교육(비) 절감 모델 개발</vt:lpstr>
      <vt:lpstr>PowerPoint 프레젠테이션</vt:lpstr>
      <vt:lpstr>▶ 100인 강사클럽 : 총 146회 강의, 294명의 후원자를 얻음</vt:lpstr>
      <vt:lpstr>▶ 소책자 배포 운동(2016년/누적)</vt:lpstr>
      <vt:lpstr>PowerPoint 프레젠테이션</vt:lpstr>
      <vt:lpstr>▶ SNS 카드뉴스 발행</vt:lpstr>
      <vt:lpstr>PowerPoint 프레젠테이션</vt:lpstr>
      <vt:lpstr>4. 2016년 사업  활동으로 인한  사회의 변화 평가</vt:lpstr>
      <vt:lpstr>PowerPoint 프레젠테이션</vt:lpstr>
      <vt:lpstr>PowerPoint 프레젠테이션</vt:lpstr>
      <vt:lpstr>PowerPoint 프레젠테이션</vt:lpstr>
      <vt:lpstr>■ 성과 1 : 선행교육 규제법(담당 : 문은옥 연구원, 구본창 정책국장)</vt:lpstr>
      <vt:lpstr>■ 성과 2: 영유아 사교육포럼(담당 : 최현주&amp;이슬기 연구원, 안상진 소장)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■ 성과 4 : 대입전형 개선운동(담당 : 문은옥 연구원, 구본창 정책국장) </vt:lpstr>
      <vt:lpstr>■ 성과 5 : 대학체제(담당 : 은수진 연구원, 김성수 정책위원)</vt:lpstr>
      <vt:lpstr>■ 성과 6 : 채용시장(담당 : 김은종 연구원, 안상진 소장)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■ 성과 8 : 사교육 시장(담당 : 문은옥 연구원, 구본창 정책국장)</vt:lpstr>
      <vt:lpstr>PowerPoint 프레젠테이션</vt:lpstr>
      <vt:lpstr>PowerPoint 프레젠테이션</vt:lpstr>
      <vt:lpstr>PowerPoint 프레젠테이션</vt:lpstr>
      <vt:lpstr>※ 개별학교 줄 세우기 교육 개선결과 </vt:lpstr>
      <vt:lpstr>Ⅱ. 2016년 재정 결산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사교육걱정없는세상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정지연</dc:creator>
  <cp:lastModifiedBy>MRK</cp:lastModifiedBy>
  <cp:revision>372</cp:revision>
  <cp:lastPrinted>2017-02-08T09:36:28Z</cp:lastPrinted>
  <dcterms:created xsi:type="dcterms:W3CDTF">2012-02-16T01:35:11Z</dcterms:created>
  <dcterms:modified xsi:type="dcterms:W3CDTF">2017-02-15T04:33:55Z</dcterms:modified>
</cp:coreProperties>
</file>